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7" r:id="rId6"/>
  </p:sldMasterIdLst>
  <p:notesMasterIdLst>
    <p:notesMasterId r:id="rId53"/>
  </p:notesMasterIdLst>
  <p:sldIdLst>
    <p:sldId id="263" r:id="rId7"/>
    <p:sldId id="337" r:id="rId8"/>
    <p:sldId id="332" r:id="rId9"/>
    <p:sldId id="294" r:id="rId10"/>
    <p:sldId id="333" r:id="rId11"/>
    <p:sldId id="264" r:id="rId12"/>
    <p:sldId id="257" r:id="rId13"/>
    <p:sldId id="334" r:id="rId14"/>
    <p:sldId id="335" r:id="rId15"/>
    <p:sldId id="272" r:id="rId16"/>
    <p:sldId id="270" r:id="rId17"/>
    <p:sldId id="295" r:id="rId18"/>
    <p:sldId id="258" r:id="rId19"/>
    <p:sldId id="336" r:id="rId20"/>
    <p:sldId id="259" r:id="rId21"/>
    <p:sldId id="278" r:id="rId22"/>
    <p:sldId id="276" r:id="rId23"/>
    <p:sldId id="266" r:id="rId24"/>
    <p:sldId id="277" r:id="rId25"/>
    <p:sldId id="265" r:id="rId26"/>
    <p:sldId id="261" r:id="rId27"/>
    <p:sldId id="360" r:id="rId28"/>
    <p:sldId id="341" r:id="rId29"/>
    <p:sldId id="342" r:id="rId30"/>
    <p:sldId id="343" r:id="rId31"/>
    <p:sldId id="344" r:id="rId32"/>
    <p:sldId id="345" r:id="rId33"/>
    <p:sldId id="346" r:id="rId34"/>
    <p:sldId id="347" r:id="rId35"/>
    <p:sldId id="348" r:id="rId36"/>
    <p:sldId id="349" r:id="rId37"/>
    <p:sldId id="350" r:id="rId38"/>
    <p:sldId id="361" r:id="rId39"/>
    <p:sldId id="351" r:id="rId40"/>
    <p:sldId id="352" r:id="rId41"/>
    <p:sldId id="353" r:id="rId42"/>
    <p:sldId id="354" r:id="rId43"/>
    <p:sldId id="355" r:id="rId44"/>
    <p:sldId id="356" r:id="rId45"/>
    <p:sldId id="357" r:id="rId46"/>
    <p:sldId id="358" r:id="rId47"/>
    <p:sldId id="359" r:id="rId48"/>
    <p:sldId id="362" r:id="rId49"/>
    <p:sldId id="273" r:id="rId50"/>
    <p:sldId id="338" r:id="rId51"/>
    <p:sldId id="339"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303"/>
    <a:srgbClr val="FFFFFF"/>
    <a:srgbClr val="008080"/>
    <a:srgbClr val="6B8537"/>
    <a:srgbClr val="8CD8D4"/>
    <a:srgbClr val="E4A288"/>
    <a:srgbClr val="F9D595"/>
    <a:srgbClr val="FF3615"/>
    <a:srgbClr val="FDB26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56232" autoAdjust="0"/>
  </p:normalViewPr>
  <p:slideViewPr>
    <p:cSldViewPr>
      <p:cViewPr varScale="1">
        <p:scale>
          <a:sx n="50" d="100"/>
          <a:sy n="50" d="100"/>
        </p:scale>
        <p:origin x="-21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9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928C2-54A4-4BC0-B99A-411AFD199C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9D3E8442-4DAB-472C-8760-1A3F1F8380DB}">
      <dgm:prSet phldrT="[Text]" custT="1"/>
      <dgm:spPr/>
      <dgm:t>
        <a:bodyPr/>
        <a:lstStyle/>
        <a:p>
          <a:r>
            <a:rPr lang="en-US" sz="2400" dirty="0" smtClean="0"/>
            <a:t>Instructional Design</a:t>
          </a:r>
          <a:endParaRPr lang="en-US" sz="2400" dirty="0"/>
        </a:p>
      </dgm:t>
    </dgm:pt>
    <dgm:pt modelId="{0F293BC1-1B50-46A8-9FCE-9F73BA63F462}" type="parTrans" cxnId="{BF45C299-5EC7-451D-8FDD-5D16F22576E8}">
      <dgm:prSet/>
      <dgm:spPr/>
      <dgm:t>
        <a:bodyPr/>
        <a:lstStyle/>
        <a:p>
          <a:endParaRPr lang="en-US" sz="1600"/>
        </a:p>
      </dgm:t>
    </dgm:pt>
    <dgm:pt modelId="{3E308D4C-6938-41D0-A298-857BBDBFA733}" type="sibTrans" cxnId="{BF45C299-5EC7-451D-8FDD-5D16F22576E8}">
      <dgm:prSet/>
      <dgm:spPr/>
      <dgm:t>
        <a:bodyPr/>
        <a:lstStyle/>
        <a:p>
          <a:endParaRPr lang="en-US" sz="1600"/>
        </a:p>
      </dgm:t>
    </dgm:pt>
    <dgm:pt modelId="{6234C886-1782-4D4E-BAB2-F716E1447F3B}">
      <dgm:prSet phldrT="[Text]" custT="1"/>
      <dgm:spPr/>
      <dgm:t>
        <a:bodyPr/>
        <a:lstStyle/>
        <a:p>
          <a:r>
            <a:rPr lang="en-US" sz="1600" dirty="0" smtClean="0"/>
            <a:t>Characteristics of adult learners</a:t>
          </a:r>
          <a:endParaRPr lang="en-US" sz="1600" dirty="0"/>
        </a:p>
      </dgm:t>
    </dgm:pt>
    <dgm:pt modelId="{63F78AD6-41AF-4163-9950-83AB43B6A152}" type="parTrans" cxnId="{F3EA684E-179F-47D2-9215-C55D0A206CA6}">
      <dgm:prSet/>
      <dgm:spPr/>
      <dgm:t>
        <a:bodyPr/>
        <a:lstStyle/>
        <a:p>
          <a:endParaRPr lang="en-US" sz="1600"/>
        </a:p>
      </dgm:t>
    </dgm:pt>
    <dgm:pt modelId="{5FABA23A-3D18-4197-B351-980BE0B77F7A}" type="sibTrans" cxnId="{F3EA684E-179F-47D2-9215-C55D0A206CA6}">
      <dgm:prSet/>
      <dgm:spPr/>
      <dgm:t>
        <a:bodyPr/>
        <a:lstStyle/>
        <a:p>
          <a:endParaRPr lang="en-US" sz="1600"/>
        </a:p>
      </dgm:t>
    </dgm:pt>
    <dgm:pt modelId="{AD179DB0-5B3D-487C-A421-B22C8FDAF974}">
      <dgm:prSet phldrT="[Text]" custT="1"/>
      <dgm:spPr/>
      <dgm:t>
        <a:bodyPr/>
        <a:lstStyle/>
        <a:p>
          <a:r>
            <a:rPr lang="en-US" sz="1600" dirty="0" smtClean="0"/>
            <a:t>Connecting with (online) learners</a:t>
          </a:r>
          <a:endParaRPr lang="en-US" sz="1600" dirty="0"/>
        </a:p>
      </dgm:t>
    </dgm:pt>
    <dgm:pt modelId="{B4D826F0-A1AD-4EFA-A9F1-DD0A2C6AC379}" type="parTrans" cxnId="{1C28FDC0-2D30-4442-A151-3117DDDF1090}">
      <dgm:prSet/>
      <dgm:spPr/>
      <dgm:t>
        <a:bodyPr/>
        <a:lstStyle/>
        <a:p>
          <a:endParaRPr lang="en-US" sz="1600"/>
        </a:p>
      </dgm:t>
    </dgm:pt>
    <dgm:pt modelId="{426E5CAF-0E87-47C0-9049-E776841B4704}" type="sibTrans" cxnId="{1C28FDC0-2D30-4442-A151-3117DDDF1090}">
      <dgm:prSet/>
      <dgm:spPr/>
      <dgm:t>
        <a:bodyPr/>
        <a:lstStyle/>
        <a:p>
          <a:endParaRPr lang="en-US" sz="1600"/>
        </a:p>
      </dgm:t>
    </dgm:pt>
    <dgm:pt modelId="{DF2CFAF1-5829-4CAD-B153-FE93F3DC4322}">
      <dgm:prSet phldrT="[Text]" custT="1"/>
      <dgm:spPr/>
      <dgm:t>
        <a:bodyPr/>
        <a:lstStyle/>
        <a:p>
          <a:r>
            <a:rPr lang="en-US" sz="2400" dirty="0" smtClean="0"/>
            <a:t>Concepts and Tools of Online Learning </a:t>
          </a:r>
        </a:p>
      </dgm:t>
    </dgm:pt>
    <dgm:pt modelId="{8342EED1-0FF7-4017-B3B9-0BC69C422600}" type="parTrans" cxnId="{0817A8EB-1DCA-4DC7-85CB-939126DB2ACC}">
      <dgm:prSet/>
      <dgm:spPr/>
      <dgm:t>
        <a:bodyPr/>
        <a:lstStyle/>
        <a:p>
          <a:endParaRPr lang="en-US" sz="1600"/>
        </a:p>
      </dgm:t>
    </dgm:pt>
    <dgm:pt modelId="{BE2BDE18-A323-4F5A-B01A-A24E382CACA7}" type="sibTrans" cxnId="{0817A8EB-1DCA-4DC7-85CB-939126DB2ACC}">
      <dgm:prSet/>
      <dgm:spPr/>
      <dgm:t>
        <a:bodyPr/>
        <a:lstStyle/>
        <a:p>
          <a:endParaRPr lang="en-US" sz="1600"/>
        </a:p>
      </dgm:t>
    </dgm:pt>
    <dgm:pt modelId="{8B2DB512-4FC2-4A76-ACD5-745B07587CE5}">
      <dgm:prSet phldrT="[Text]" custT="1"/>
      <dgm:spPr/>
      <dgm:t>
        <a:bodyPr/>
        <a:lstStyle/>
        <a:p>
          <a:r>
            <a:rPr lang="en-US" sz="1600" dirty="0" smtClean="0"/>
            <a:t>Best practices &amp; tips</a:t>
          </a:r>
          <a:endParaRPr lang="en-US" sz="1600" dirty="0"/>
        </a:p>
      </dgm:t>
    </dgm:pt>
    <dgm:pt modelId="{7D1AA4C2-1E51-48FC-BFE2-F90CC7EDF0C2}" type="parTrans" cxnId="{A5E0CE13-5473-4DD3-AEB9-9A174B93001A}">
      <dgm:prSet/>
      <dgm:spPr/>
      <dgm:t>
        <a:bodyPr/>
        <a:lstStyle/>
        <a:p>
          <a:endParaRPr lang="en-US" sz="1600"/>
        </a:p>
      </dgm:t>
    </dgm:pt>
    <dgm:pt modelId="{1BD2B039-EF97-4492-B5E0-C0AD826A3FB5}" type="sibTrans" cxnId="{A5E0CE13-5473-4DD3-AEB9-9A174B93001A}">
      <dgm:prSet/>
      <dgm:spPr/>
      <dgm:t>
        <a:bodyPr/>
        <a:lstStyle/>
        <a:p>
          <a:endParaRPr lang="en-US" sz="1600"/>
        </a:p>
      </dgm:t>
    </dgm:pt>
    <dgm:pt modelId="{13C88C13-A325-46D4-A1D0-B00F06748A00}">
      <dgm:prSet phldrT="[Text]" custT="1"/>
      <dgm:spPr/>
      <dgm:t>
        <a:bodyPr/>
        <a:lstStyle/>
        <a:p>
          <a:r>
            <a:rPr lang="en-US" sz="1600" dirty="0" smtClean="0"/>
            <a:t>“Amp up" existing training</a:t>
          </a:r>
          <a:endParaRPr lang="en-US" sz="1600" dirty="0"/>
        </a:p>
      </dgm:t>
    </dgm:pt>
    <dgm:pt modelId="{3F10D270-B2F3-489F-BF37-754DEE9525B2}" type="parTrans" cxnId="{257E3E45-2402-4FDE-94F6-C650851CDFAA}">
      <dgm:prSet/>
      <dgm:spPr/>
      <dgm:t>
        <a:bodyPr/>
        <a:lstStyle/>
        <a:p>
          <a:endParaRPr lang="en-US" sz="1600"/>
        </a:p>
      </dgm:t>
    </dgm:pt>
    <dgm:pt modelId="{7DF1EF66-4A97-4169-B39C-01A693B2793F}" type="sibTrans" cxnId="{257E3E45-2402-4FDE-94F6-C650851CDFAA}">
      <dgm:prSet/>
      <dgm:spPr/>
      <dgm:t>
        <a:bodyPr/>
        <a:lstStyle/>
        <a:p>
          <a:endParaRPr lang="en-US" sz="1600"/>
        </a:p>
      </dgm:t>
    </dgm:pt>
    <dgm:pt modelId="{935E8B8D-53A5-44E0-8FDD-E76B9F6B2918}">
      <dgm:prSet phldrT="[Text]" custT="1"/>
      <dgm:spPr/>
      <dgm:t>
        <a:bodyPr/>
        <a:lstStyle/>
        <a:p>
          <a:r>
            <a:rPr lang="en-US" sz="2400" dirty="0" smtClean="0"/>
            <a:t>Collaboration</a:t>
          </a:r>
          <a:endParaRPr lang="en-US" sz="2400" dirty="0"/>
        </a:p>
      </dgm:t>
    </dgm:pt>
    <dgm:pt modelId="{554BCEF2-FF2D-4E41-8BA5-0A4CA873487D}" type="parTrans" cxnId="{38AAFC35-1639-44E2-A47B-FB7F40311B02}">
      <dgm:prSet/>
      <dgm:spPr/>
      <dgm:t>
        <a:bodyPr/>
        <a:lstStyle/>
        <a:p>
          <a:endParaRPr lang="en-US" sz="1600"/>
        </a:p>
      </dgm:t>
    </dgm:pt>
    <dgm:pt modelId="{4F83D04D-3ED9-40BB-B126-F82538C26889}" type="sibTrans" cxnId="{38AAFC35-1639-44E2-A47B-FB7F40311B02}">
      <dgm:prSet/>
      <dgm:spPr/>
      <dgm:t>
        <a:bodyPr/>
        <a:lstStyle/>
        <a:p>
          <a:endParaRPr lang="en-US" sz="1600"/>
        </a:p>
      </dgm:t>
    </dgm:pt>
    <dgm:pt modelId="{6D7B5EFE-5D2E-41F3-BFEF-F590FEF7228B}">
      <dgm:prSet phldrT="[Text]" custT="1"/>
      <dgm:spPr/>
      <dgm:t>
        <a:bodyPr/>
        <a:lstStyle/>
        <a:p>
          <a:r>
            <a:rPr lang="en-US" sz="1600" b="0" dirty="0" smtClean="0"/>
            <a:t>L</a:t>
          </a:r>
          <a:r>
            <a:rPr lang="en-US" sz="1600" dirty="0" smtClean="0"/>
            <a:t>earn from peers </a:t>
          </a:r>
        </a:p>
      </dgm:t>
    </dgm:pt>
    <dgm:pt modelId="{373BB7CF-C55D-4B09-B3FC-7161EC089F9E}" type="parTrans" cxnId="{106807DE-B7E5-4639-AE4B-FA78F169C4B1}">
      <dgm:prSet/>
      <dgm:spPr/>
      <dgm:t>
        <a:bodyPr/>
        <a:lstStyle/>
        <a:p>
          <a:endParaRPr lang="en-US" sz="1600"/>
        </a:p>
      </dgm:t>
    </dgm:pt>
    <dgm:pt modelId="{130D837E-DA81-4F08-BA3D-3AA57CF896B8}" type="sibTrans" cxnId="{106807DE-B7E5-4639-AE4B-FA78F169C4B1}">
      <dgm:prSet/>
      <dgm:spPr/>
      <dgm:t>
        <a:bodyPr/>
        <a:lstStyle/>
        <a:p>
          <a:endParaRPr lang="en-US" sz="1600"/>
        </a:p>
      </dgm:t>
    </dgm:pt>
    <dgm:pt modelId="{FDDF649A-64D6-46D7-AFAD-320CBBCCEB62}">
      <dgm:prSet phldrT="[Text]" custT="1"/>
      <dgm:spPr/>
      <dgm:t>
        <a:bodyPr/>
        <a:lstStyle/>
        <a:p>
          <a:r>
            <a:rPr lang="en-US" sz="1600" dirty="0" smtClean="0"/>
            <a:t>Build CE partnerships</a:t>
          </a:r>
          <a:endParaRPr lang="en-US" sz="1600" dirty="0"/>
        </a:p>
      </dgm:t>
    </dgm:pt>
    <dgm:pt modelId="{31B8C2FE-2056-427F-A92C-C3CAD62B9072}" type="parTrans" cxnId="{93BE45E2-0BEA-4CAE-934B-BF3BCA4E4604}">
      <dgm:prSet/>
      <dgm:spPr/>
      <dgm:t>
        <a:bodyPr/>
        <a:lstStyle/>
        <a:p>
          <a:endParaRPr lang="en-US" sz="1600"/>
        </a:p>
      </dgm:t>
    </dgm:pt>
    <dgm:pt modelId="{CAE7035B-E8D7-4B0A-A78E-928E5F018C68}" type="sibTrans" cxnId="{93BE45E2-0BEA-4CAE-934B-BF3BCA4E4604}">
      <dgm:prSet/>
      <dgm:spPr/>
      <dgm:t>
        <a:bodyPr/>
        <a:lstStyle/>
        <a:p>
          <a:endParaRPr lang="en-US" sz="1600"/>
        </a:p>
      </dgm:t>
    </dgm:pt>
    <dgm:pt modelId="{5439549D-BA04-4D03-A888-1023E7FC3512}">
      <dgm:prSet phldrT="[Text]" custT="1"/>
      <dgm:spPr/>
      <dgm:t>
        <a:bodyPr/>
        <a:lstStyle/>
        <a:p>
          <a:r>
            <a:rPr lang="en-US" sz="1600" dirty="0" smtClean="0"/>
            <a:t>Staff retention of learning</a:t>
          </a:r>
          <a:endParaRPr lang="en-US" sz="1600" dirty="0"/>
        </a:p>
      </dgm:t>
    </dgm:pt>
    <dgm:pt modelId="{CA19FF1C-AEF6-46E3-98CD-4930B1F3F85C}" type="parTrans" cxnId="{07B915BB-64EE-4FB3-9C25-759EF26AB842}">
      <dgm:prSet/>
      <dgm:spPr/>
      <dgm:t>
        <a:bodyPr/>
        <a:lstStyle/>
        <a:p>
          <a:endParaRPr lang="en-US" sz="1600"/>
        </a:p>
      </dgm:t>
    </dgm:pt>
    <dgm:pt modelId="{E2CE30BA-ED1B-4157-9E0C-4A97913AF620}" type="sibTrans" cxnId="{07B915BB-64EE-4FB3-9C25-759EF26AB842}">
      <dgm:prSet/>
      <dgm:spPr/>
      <dgm:t>
        <a:bodyPr/>
        <a:lstStyle/>
        <a:p>
          <a:endParaRPr lang="en-US" sz="1600"/>
        </a:p>
      </dgm:t>
    </dgm:pt>
    <dgm:pt modelId="{52C905B7-0820-4F48-A20B-B8DF62BD711F}">
      <dgm:prSet phldrT="[Text]" custT="1"/>
      <dgm:spPr/>
      <dgm:t>
        <a:bodyPr/>
        <a:lstStyle/>
        <a:p>
          <a:r>
            <a:rPr lang="en-US" sz="1600" dirty="0" smtClean="0"/>
            <a:t>Translate training from face-to-face format</a:t>
          </a:r>
          <a:endParaRPr lang="en-US" sz="1600" dirty="0"/>
        </a:p>
      </dgm:t>
    </dgm:pt>
    <dgm:pt modelId="{4A3AE17B-34EA-4D10-BC40-63A024577345}" type="parTrans" cxnId="{43B1E3C7-9245-4F97-829B-66487CEEE9F4}">
      <dgm:prSet/>
      <dgm:spPr/>
      <dgm:t>
        <a:bodyPr/>
        <a:lstStyle/>
        <a:p>
          <a:endParaRPr lang="en-US" sz="1600"/>
        </a:p>
      </dgm:t>
    </dgm:pt>
    <dgm:pt modelId="{90672F3A-2AE5-4B58-A38B-A461F28C5904}" type="sibTrans" cxnId="{43B1E3C7-9245-4F97-829B-66487CEEE9F4}">
      <dgm:prSet/>
      <dgm:spPr/>
      <dgm:t>
        <a:bodyPr/>
        <a:lstStyle/>
        <a:p>
          <a:endParaRPr lang="en-US" sz="1600"/>
        </a:p>
      </dgm:t>
    </dgm:pt>
    <dgm:pt modelId="{D4A47381-1FBA-4001-8B4D-6B2FE5746008}">
      <dgm:prSet phldrT="[Text]" custT="1"/>
      <dgm:spPr/>
      <dgm:t>
        <a:bodyPr/>
        <a:lstStyle/>
        <a:p>
          <a:r>
            <a:rPr lang="en-US" sz="1600" dirty="0" smtClean="0"/>
            <a:t>Produce training for those with limited time</a:t>
          </a:r>
          <a:endParaRPr lang="en-US" sz="1600" dirty="0"/>
        </a:p>
      </dgm:t>
    </dgm:pt>
    <dgm:pt modelId="{CBE2FC89-5B92-496B-B91D-C01EF1281EC8}" type="parTrans" cxnId="{B13F3E36-680C-490E-A6D6-A611DCD92ADF}">
      <dgm:prSet/>
      <dgm:spPr/>
      <dgm:t>
        <a:bodyPr/>
        <a:lstStyle/>
        <a:p>
          <a:endParaRPr lang="en-US" sz="1600"/>
        </a:p>
      </dgm:t>
    </dgm:pt>
    <dgm:pt modelId="{9AA9A34B-9624-4123-B15A-12EE7425973B}" type="sibTrans" cxnId="{B13F3E36-680C-490E-A6D6-A611DCD92ADF}">
      <dgm:prSet/>
      <dgm:spPr/>
      <dgm:t>
        <a:bodyPr/>
        <a:lstStyle/>
        <a:p>
          <a:endParaRPr lang="en-US" sz="1600"/>
        </a:p>
      </dgm:t>
    </dgm:pt>
    <dgm:pt modelId="{428CD8F2-B953-47DA-9F45-B3D9378F9424}" type="pres">
      <dgm:prSet presAssocID="{346928C2-54A4-4BC0-B99A-411AFD199C67}" presName="Name0" presStyleCnt="0">
        <dgm:presLayoutVars>
          <dgm:dir/>
          <dgm:animLvl val="lvl"/>
          <dgm:resizeHandles val="exact"/>
        </dgm:presLayoutVars>
      </dgm:prSet>
      <dgm:spPr/>
      <dgm:t>
        <a:bodyPr/>
        <a:lstStyle/>
        <a:p>
          <a:endParaRPr lang="en-US"/>
        </a:p>
      </dgm:t>
    </dgm:pt>
    <dgm:pt modelId="{7F341B0A-29B1-45F3-BB91-B8B7B8AEFBAC}" type="pres">
      <dgm:prSet presAssocID="{9D3E8442-4DAB-472C-8760-1A3F1F8380DB}" presName="linNode" presStyleCnt="0"/>
      <dgm:spPr/>
    </dgm:pt>
    <dgm:pt modelId="{870E3FB6-4AEF-4EB0-A966-E9FE414BFA0D}" type="pres">
      <dgm:prSet presAssocID="{9D3E8442-4DAB-472C-8760-1A3F1F8380DB}" presName="parentText" presStyleLbl="node1" presStyleIdx="0" presStyleCnt="3">
        <dgm:presLayoutVars>
          <dgm:chMax val="1"/>
          <dgm:bulletEnabled val="1"/>
        </dgm:presLayoutVars>
      </dgm:prSet>
      <dgm:spPr/>
      <dgm:t>
        <a:bodyPr/>
        <a:lstStyle/>
        <a:p>
          <a:endParaRPr lang="en-US"/>
        </a:p>
      </dgm:t>
    </dgm:pt>
    <dgm:pt modelId="{0EFD6947-A249-40D0-A1F1-B6364162C8CC}" type="pres">
      <dgm:prSet presAssocID="{9D3E8442-4DAB-472C-8760-1A3F1F8380DB}" presName="descendantText" presStyleLbl="alignAccFollowNode1" presStyleIdx="0" presStyleCnt="3">
        <dgm:presLayoutVars>
          <dgm:bulletEnabled val="1"/>
        </dgm:presLayoutVars>
      </dgm:prSet>
      <dgm:spPr/>
      <dgm:t>
        <a:bodyPr/>
        <a:lstStyle/>
        <a:p>
          <a:endParaRPr lang="en-US"/>
        </a:p>
      </dgm:t>
    </dgm:pt>
    <dgm:pt modelId="{FE04A90C-A946-4961-A370-F6FFB276C682}" type="pres">
      <dgm:prSet presAssocID="{3E308D4C-6938-41D0-A298-857BBDBFA733}" presName="sp" presStyleCnt="0"/>
      <dgm:spPr/>
    </dgm:pt>
    <dgm:pt modelId="{35D3CB7D-6226-48CA-90B8-47C1DE9449D9}" type="pres">
      <dgm:prSet presAssocID="{DF2CFAF1-5829-4CAD-B153-FE93F3DC4322}" presName="linNode" presStyleCnt="0"/>
      <dgm:spPr/>
    </dgm:pt>
    <dgm:pt modelId="{3F4F4E33-D8DF-4694-BA80-4B83887521AA}" type="pres">
      <dgm:prSet presAssocID="{DF2CFAF1-5829-4CAD-B153-FE93F3DC4322}" presName="parentText" presStyleLbl="node1" presStyleIdx="1" presStyleCnt="3">
        <dgm:presLayoutVars>
          <dgm:chMax val="1"/>
          <dgm:bulletEnabled val="1"/>
        </dgm:presLayoutVars>
      </dgm:prSet>
      <dgm:spPr/>
      <dgm:t>
        <a:bodyPr/>
        <a:lstStyle/>
        <a:p>
          <a:endParaRPr lang="en-US"/>
        </a:p>
      </dgm:t>
    </dgm:pt>
    <dgm:pt modelId="{28E5B823-2178-49E4-940D-CD72BC69D1B3}" type="pres">
      <dgm:prSet presAssocID="{DF2CFAF1-5829-4CAD-B153-FE93F3DC4322}" presName="descendantText" presStyleLbl="alignAccFollowNode1" presStyleIdx="1" presStyleCnt="3">
        <dgm:presLayoutVars>
          <dgm:bulletEnabled val="1"/>
        </dgm:presLayoutVars>
      </dgm:prSet>
      <dgm:spPr/>
      <dgm:t>
        <a:bodyPr/>
        <a:lstStyle/>
        <a:p>
          <a:endParaRPr lang="en-US"/>
        </a:p>
      </dgm:t>
    </dgm:pt>
    <dgm:pt modelId="{D028144E-1DBD-4B15-A0F5-104759C3F53E}" type="pres">
      <dgm:prSet presAssocID="{BE2BDE18-A323-4F5A-B01A-A24E382CACA7}" presName="sp" presStyleCnt="0"/>
      <dgm:spPr/>
    </dgm:pt>
    <dgm:pt modelId="{C595933B-079A-4714-89F6-AFB9D8F7BB19}" type="pres">
      <dgm:prSet presAssocID="{935E8B8D-53A5-44E0-8FDD-E76B9F6B2918}" presName="linNode" presStyleCnt="0"/>
      <dgm:spPr/>
    </dgm:pt>
    <dgm:pt modelId="{7C3C8C6E-E3A7-46AD-9DEF-34CD3C02740E}" type="pres">
      <dgm:prSet presAssocID="{935E8B8D-53A5-44E0-8FDD-E76B9F6B2918}" presName="parentText" presStyleLbl="node1" presStyleIdx="2" presStyleCnt="3">
        <dgm:presLayoutVars>
          <dgm:chMax val="1"/>
          <dgm:bulletEnabled val="1"/>
        </dgm:presLayoutVars>
      </dgm:prSet>
      <dgm:spPr/>
      <dgm:t>
        <a:bodyPr/>
        <a:lstStyle/>
        <a:p>
          <a:endParaRPr lang="en-US"/>
        </a:p>
      </dgm:t>
    </dgm:pt>
    <dgm:pt modelId="{4DD02A42-5D94-4FF7-8B31-625E776401BF}" type="pres">
      <dgm:prSet presAssocID="{935E8B8D-53A5-44E0-8FDD-E76B9F6B2918}" presName="descendantText" presStyleLbl="alignAccFollowNode1" presStyleIdx="2" presStyleCnt="3">
        <dgm:presLayoutVars>
          <dgm:bulletEnabled val="1"/>
        </dgm:presLayoutVars>
      </dgm:prSet>
      <dgm:spPr/>
      <dgm:t>
        <a:bodyPr/>
        <a:lstStyle/>
        <a:p>
          <a:endParaRPr lang="en-US"/>
        </a:p>
      </dgm:t>
    </dgm:pt>
  </dgm:ptLst>
  <dgm:cxnLst>
    <dgm:cxn modelId="{106807DE-B7E5-4639-AE4B-FA78F169C4B1}" srcId="{935E8B8D-53A5-44E0-8FDD-E76B9F6B2918}" destId="{6D7B5EFE-5D2E-41F3-BFEF-F590FEF7228B}" srcOrd="0" destOrd="0" parTransId="{373BB7CF-C55D-4B09-B3FC-7161EC089F9E}" sibTransId="{130D837E-DA81-4F08-BA3D-3AA57CF896B8}"/>
    <dgm:cxn modelId="{3512E8F1-330B-49A3-8506-22E3C0058997}" type="presOf" srcId="{D4A47381-1FBA-4001-8B4D-6B2FE5746008}" destId="{28E5B823-2178-49E4-940D-CD72BC69D1B3}" srcOrd="0" destOrd="3" presId="urn:microsoft.com/office/officeart/2005/8/layout/vList5"/>
    <dgm:cxn modelId="{43B1E3C7-9245-4F97-829B-66487CEEE9F4}" srcId="{DF2CFAF1-5829-4CAD-B153-FE93F3DC4322}" destId="{52C905B7-0820-4F48-A20B-B8DF62BD711F}" srcOrd="2" destOrd="0" parTransId="{4A3AE17B-34EA-4D10-BC40-63A024577345}" sibTransId="{90672F3A-2AE5-4B58-A38B-A461F28C5904}"/>
    <dgm:cxn modelId="{FD34D8C7-8D88-45A0-8176-DCF56162A583}" type="presOf" srcId="{935E8B8D-53A5-44E0-8FDD-E76B9F6B2918}" destId="{7C3C8C6E-E3A7-46AD-9DEF-34CD3C02740E}" srcOrd="0" destOrd="0" presId="urn:microsoft.com/office/officeart/2005/8/layout/vList5"/>
    <dgm:cxn modelId="{90ECBF1D-9D82-420A-BF2B-74FEDDA620D1}" type="presOf" srcId="{DF2CFAF1-5829-4CAD-B153-FE93F3DC4322}" destId="{3F4F4E33-D8DF-4694-BA80-4B83887521AA}" srcOrd="0" destOrd="0" presId="urn:microsoft.com/office/officeart/2005/8/layout/vList5"/>
    <dgm:cxn modelId="{93BE45E2-0BEA-4CAE-934B-BF3BCA4E4604}" srcId="{935E8B8D-53A5-44E0-8FDD-E76B9F6B2918}" destId="{FDDF649A-64D6-46D7-AFAD-320CBBCCEB62}" srcOrd="1" destOrd="0" parTransId="{31B8C2FE-2056-427F-A92C-C3CAD62B9072}" sibTransId="{CAE7035B-E8D7-4B0A-A78E-928E5F018C68}"/>
    <dgm:cxn modelId="{B13F3E36-680C-490E-A6D6-A611DCD92ADF}" srcId="{DF2CFAF1-5829-4CAD-B153-FE93F3DC4322}" destId="{D4A47381-1FBA-4001-8B4D-6B2FE5746008}" srcOrd="3" destOrd="0" parTransId="{CBE2FC89-5B92-496B-B91D-C01EF1281EC8}" sibTransId="{9AA9A34B-9624-4123-B15A-12EE7425973B}"/>
    <dgm:cxn modelId="{38AAFC35-1639-44E2-A47B-FB7F40311B02}" srcId="{346928C2-54A4-4BC0-B99A-411AFD199C67}" destId="{935E8B8D-53A5-44E0-8FDD-E76B9F6B2918}" srcOrd="2" destOrd="0" parTransId="{554BCEF2-FF2D-4E41-8BA5-0A4CA873487D}" sibTransId="{4F83D04D-3ED9-40BB-B126-F82538C26889}"/>
    <dgm:cxn modelId="{6FB2D881-6554-4BD9-84AE-84168C97C656}" type="presOf" srcId="{AD179DB0-5B3D-487C-A421-B22C8FDAF974}" destId="{0EFD6947-A249-40D0-A1F1-B6364162C8CC}" srcOrd="0" destOrd="1" presId="urn:microsoft.com/office/officeart/2005/8/layout/vList5"/>
    <dgm:cxn modelId="{A2A5B821-AD8A-4522-ABB7-30A39E582A86}" type="presOf" srcId="{6D7B5EFE-5D2E-41F3-BFEF-F590FEF7228B}" destId="{4DD02A42-5D94-4FF7-8B31-625E776401BF}" srcOrd="0" destOrd="0" presId="urn:microsoft.com/office/officeart/2005/8/layout/vList5"/>
    <dgm:cxn modelId="{A5E0CE13-5473-4DD3-AEB9-9A174B93001A}" srcId="{DF2CFAF1-5829-4CAD-B153-FE93F3DC4322}" destId="{8B2DB512-4FC2-4A76-ACD5-745B07587CE5}" srcOrd="0" destOrd="0" parTransId="{7D1AA4C2-1E51-48FC-BFE2-F90CC7EDF0C2}" sibTransId="{1BD2B039-EF97-4492-B5E0-C0AD826A3FB5}"/>
    <dgm:cxn modelId="{19275481-2500-4C86-95CE-43FE4166D36F}" type="presOf" srcId="{8B2DB512-4FC2-4A76-ACD5-745B07587CE5}" destId="{28E5B823-2178-49E4-940D-CD72BC69D1B3}" srcOrd="0" destOrd="0" presId="urn:microsoft.com/office/officeart/2005/8/layout/vList5"/>
    <dgm:cxn modelId="{CD3AEF71-31FA-4141-B2B2-750DF0ADF6B2}" type="presOf" srcId="{346928C2-54A4-4BC0-B99A-411AFD199C67}" destId="{428CD8F2-B953-47DA-9F45-B3D9378F9424}" srcOrd="0" destOrd="0" presId="urn:microsoft.com/office/officeart/2005/8/layout/vList5"/>
    <dgm:cxn modelId="{D62CAA0B-6AF1-40D4-8ABA-AC90C78FFD40}" type="presOf" srcId="{6234C886-1782-4D4E-BAB2-F716E1447F3B}" destId="{0EFD6947-A249-40D0-A1F1-B6364162C8CC}" srcOrd="0" destOrd="0" presId="urn:microsoft.com/office/officeart/2005/8/layout/vList5"/>
    <dgm:cxn modelId="{257E3E45-2402-4FDE-94F6-C650851CDFAA}" srcId="{DF2CFAF1-5829-4CAD-B153-FE93F3DC4322}" destId="{13C88C13-A325-46D4-A1D0-B00F06748A00}" srcOrd="1" destOrd="0" parTransId="{3F10D270-B2F3-489F-BF37-754DEE9525B2}" sibTransId="{7DF1EF66-4A97-4169-B39C-01A693B2793F}"/>
    <dgm:cxn modelId="{2CD1E575-FCC7-4D75-AE65-8D9B3E29344F}" type="presOf" srcId="{9D3E8442-4DAB-472C-8760-1A3F1F8380DB}" destId="{870E3FB6-4AEF-4EB0-A966-E9FE414BFA0D}" srcOrd="0" destOrd="0" presId="urn:microsoft.com/office/officeart/2005/8/layout/vList5"/>
    <dgm:cxn modelId="{07B915BB-64EE-4FB3-9C25-759EF26AB842}" srcId="{9D3E8442-4DAB-472C-8760-1A3F1F8380DB}" destId="{5439549D-BA04-4D03-A888-1023E7FC3512}" srcOrd="2" destOrd="0" parTransId="{CA19FF1C-AEF6-46E3-98CD-4930B1F3F85C}" sibTransId="{E2CE30BA-ED1B-4157-9E0C-4A97913AF620}"/>
    <dgm:cxn modelId="{068BF635-E9C7-4AAE-A655-0CE9FD732F19}" type="presOf" srcId="{13C88C13-A325-46D4-A1D0-B00F06748A00}" destId="{28E5B823-2178-49E4-940D-CD72BC69D1B3}" srcOrd="0" destOrd="1" presId="urn:microsoft.com/office/officeart/2005/8/layout/vList5"/>
    <dgm:cxn modelId="{ACDBD114-326F-415E-ADB3-4D68B893F848}" type="presOf" srcId="{FDDF649A-64D6-46D7-AFAD-320CBBCCEB62}" destId="{4DD02A42-5D94-4FF7-8B31-625E776401BF}" srcOrd="0" destOrd="1" presId="urn:microsoft.com/office/officeart/2005/8/layout/vList5"/>
    <dgm:cxn modelId="{383222E8-0619-4E0A-B7B8-57A0153FE456}" type="presOf" srcId="{52C905B7-0820-4F48-A20B-B8DF62BD711F}" destId="{28E5B823-2178-49E4-940D-CD72BC69D1B3}" srcOrd="0" destOrd="2" presId="urn:microsoft.com/office/officeart/2005/8/layout/vList5"/>
    <dgm:cxn modelId="{F3EA684E-179F-47D2-9215-C55D0A206CA6}" srcId="{9D3E8442-4DAB-472C-8760-1A3F1F8380DB}" destId="{6234C886-1782-4D4E-BAB2-F716E1447F3B}" srcOrd="0" destOrd="0" parTransId="{63F78AD6-41AF-4163-9950-83AB43B6A152}" sibTransId="{5FABA23A-3D18-4197-B351-980BE0B77F7A}"/>
    <dgm:cxn modelId="{BF45C299-5EC7-451D-8FDD-5D16F22576E8}" srcId="{346928C2-54A4-4BC0-B99A-411AFD199C67}" destId="{9D3E8442-4DAB-472C-8760-1A3F1F8380DB}" srcOrd="0" destOrd="0" parTransId="{0F293BC1-1B50-46A8-9FCE-9F73BA63F462}" sibTransId="{3E308D4C-6938-41D0-A298-857BBDBFA733}"/>
    <dgm:cxn modelId="{1C28FDC0-2D30-4442-A151-3117DDDF1090}" srcId="{9D3E8442-4DAB-472C-8760-1A3F1F8380DB}" destId="{AD179DB0-5B3D-487C-A421-B22C8FDAF974}" srcOrd="1" destOrd="0" parTransId="{B4D826F0-A1AD-4EFA-A9F1-DD0A2C6AC379}" sibTransId="{426E5CAF-0E87-47C0-9049-E776841B4704}"/>
    <dgm:cxn modelId="{CFEB4DFE-4D93-4351-BB0C-4443FE4219F0}" type="presOf" srcId="{5439549D-BA04-4D03-A888-1023E7FC3512}" destId="{0EFD6947-A249-40D0-A1F1-B6364162C8CC}" srcOrd="0" destOrd="2" presId="urn:microsoft.com/office/officeart/2005/8/layout/vList5"/>
    <dgm:cxn modelId="{0817A8EB-1DCA-4DC7-85CB-939126DB2ACC}" srcId="{346928C2-54A4-4BC0-B99A-411AFD199C67}" destId="{DF2CFAF1-5829-4CAD-B153-FE93F3DC4322}" srcOrd="1" destOrd="0" parTransId="{8342EED1-0FF7-4017-B3B9-0BC69C422600}" sibTransId="{BE2BDE18-A323-4F5A-B01A-A24E382CACA7}"/>
    <dgm:cxn modelId="{B0E5F273-5807-474D-9100-2325129B8E8D}" type="presParOf" srcId="{428CD8F2-B953-47DA-9F45-B3D9378F9424}" destId="{7F341B0A-29B1-45F3-BB91-B8B7B8AEFBAC}" srcOrd="0" destOrd="0" presId="urn:microsoft.com/office/officeart/2005/8/layout/vList5"/>
    <dgm:cxn modelId="{8F6E9F36-5131-4ABD-800C-6A04FBD0A03B}" type="presParOf" srcId="{7F341B0A-29B1-45F3-BB91-B8B7B8AEFBAC}" destId="{870E3FB6-4AEF-4EB0-A966-E9FE414BFA0D}" srcOrd="0" destOrd="0" presId="urn:microsoft.com/office/officeart/2005/8/layout/vList5"/>
    <dgm:cxn modelId="{7B03352E-3D8B-49E2-B141-9BBEFE96B7CA}" type="presParOf" srcId="{7F341B0A-29B1-45F3-BB91-B8B7B8AEFBAC}" destId="{0EFD6947-A249-40D0-A1F1-B6364162C8CC}" srcOrd="1" destOrd="0" presId="urn:microsoft.com/office/officeart/2005/8/layout/vList5"/>
    <dgm:cxn modelId="{37BF2301-12AC-4558-8DC2-C537B3E9B5B1}" type="presParOf" srcId="{428CD8F2-B953-47DA-9F45-B3D9378F9424}" destId="{FE04A90C-A946-4961-A370-F6FFB276C682}" srcOrd="1" destOrd="0" presId="urn:microsoft.com/office/officeart/2005/8/layout/vList5"/>
    <dgm:cxn modelId="{AF47D665-9281-4CBF-AA86-D2BF1B3D2D33}" type="presParOf" srcId="{428CD8F2-B953-47DA-9F45-B3D9378F9424}" destId="{35D3CB7D-6226-48CA-90B8-47C1DE9449D9}" srcOrd="2" destOrd="0" presId="urn:microsoft.com/office/officeart/2005/8/layout/vList5"/>
    <dgm:cxn modelId="{E723791C-6430-4BA0-A15E-5A55C5AA7370}" type="presParOf" srcId="{35D3CB7D-6226-48CA-90B8-47C1DE9449D9}" destId="{3F4F4E33-D8DF-4694-BA80-4B83887521AA}" srcOrd="0" destOrd="0" presId="urn:microsoft.com/office/officeart/2005/8/layout/vList5"/>
    <dgm:cxn modelId="{CA849AD4-8A74-446B-B824-0677EC5E0810}" type="presParOf" srcId="{35D3CB7D-6226-48CA-90B8-47C1DE9449D9}" destId="{28E5B823-2178-49E4-940D-CD72BC69D1B3}" srcOrd="1" destOrd="0" presId="urn:microsoft.com/office/officeart/2005/8/layout/vList5"/>
    <dgm:cxn modelId="{C8C3A12C-7B5A-4C69-8649-21AA41C07E2C}" type="presParOf" srcId="{428CD8F2-B953-47DA-9F45-B3D9378F9424}" destId="{D028144E-1DBD-4B15-A0F5-104759C3F53E}" srcOrd="3" destOrd="0" presId="urn:microsoft.com/office/officeart/2005/8/layout/vList5"/>
    <dgm:cxn modelId="{8BA8DD0F-2BC3-4C3A-B89D-DADB03AC9171}" type="presParOf" srcId="{428CD8F2-B953-47DA-9F45-B3D9378F9424}" destId="{C595933B-079A-4714-89F6-AFB9D8F7BB19}" srcOrd="4" destOrd="0" presId="urn:microsoft.com/office/officeart/2005/8/layout/vList5"/>
    <dgm:cxn modelId="{A5058F8B-D3EC-4643-BBAD-3FB2535C66F0}" type="presParOf" srcId="{C595933B-079A-4714-89F6-AFB9D8F7BB19}" destId="{7C3C8C6E-E3A7-46AD-9DEF-34CD3C02740E}" srcOrd="0" destOrd="0" presId="urn:microsoft.com/office/officeart/2005/8/layout/vList5"/>
    <dgm:cxn modelId="{DF11A50F-CFDE-450F-92DB-4CC3E0181BAF}" type="presParOf" srcId="{C595933B-079A-4714-89F6-AFB9D8F7BB19}" destId="{4DD02A42-5D94-4FF7-8B31-625E776401B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928C2-54A4-4BC0-B99A-411AFD199C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9D3E8442-4DAB-472C-8760-1A3F1F8380DB}">
      <dgm:prSet phldrT="[Text]" custT="1"/>
      <dgm:spPr>
        <a:solidFill>
          <a:schemeClr val="bg1">
            <a:lumMod val="85000"/>
          </a:schemeClr>
        </a:solidFill>
      </dgm:spPr>
      <dgm:t>
        <a:bodyPr/>
        <a:lstStyle/>
        <a:p>
          <a:r>
            <a:rPr lang="en-US" sz="2400" dirty="0" smtClean="0"/>
            <a:t>Instructional Design</a:t>
          </a:r>
          <a:endParaRPr lang="en-US" sz="2400" dirty="0"/>
        </a:p>
      </dgm:t>
    </dgm:pt>
    <dgm:pt modelId="{0F293BC1-1B50-46A8-9FCE-9F73BA63F462}" type="parTrans" cxnId="{BF45C299-5EC7-451D-8FDD-5D16F22576E8}">
      <dgm:prSet/>
      <dgm:spPr/>
      <dgm:t>
        <a:bodyPr/>
        <a:lstStyle/>
        <a:p>
          <a:endParaRPr lang="en-US" sz="1600"/>
        </a:p>
      </dgm:t>
    </dgm:pt>
    <dgm:pt modelId="{3E308D4C-6938-41D0-A298-857BBDBFA733}" type="sibTrans" cxnId="{BF45C299-5EC7-451D-8FDD-5D16F22576E8}">
      <dgm:prSet/>
      <dgm:spPr/>
      <dgm:t>
        <a:bodyPr/>
        <a:lstStyle/>
        <a:p>
          <a:endParaRPr lang="en-US" sz="1600"/>
        </a:p>
      </dgm:t>
    </dgm:pt>
    <dgm:pt modelId="{6234C886-1782-4D4E-BAB2-F716E1447F3B}">
      <dgm:prSet phldrT="[Text]" custT="1"/>
      <dgm:spPr>
        <a:solidFill>
          <a:schemeClr val="bg1">
            <a:lumMod val="85000"/>
          </a:schemeClr>
        </a:solidFill>
      </dgm:spPr>
      <dgm:t>
        <a:bodyPr/>
        <a:lstStyle/>
        <a:p>
          <a:r>
            <a:rPr lang="en-US" sz="1600" dirty="0" smtClean="0"/>
            <a:t>Characteristics of adult learners</a:t>
          </a:r>
          <a:endParaRPr lang="en-US" sz="1600" dirty="0"/>
        </a:p>
      </dgm:t>
    </dgm:pt>
    <dgm:pt modelId="{63F78AD6-41AF-4163-9950-83AB43B6A152}" type="parTrans" cxnId="{F3EA684E-179F-47D2-9215-C55D0A206CA6}">
      <dgm:prSet/>
      <dgm:spPr/>
      <dgm:t>
        <a:bodyPr/>
        <a:lstStyle/>
        <a:p>
          <a:endParaRPr lang="en-US" sz="1600"/>
        </a:p>
      </dgm:t>
    </dgm:pt>
    <dgm:pt modelId="{5FABA23A-3D18-4197-B351-980BE0B77F7A}" type="sibTrans" cxnId="{F3EA684E-179F-47D2-9215-C55D0A206CA6}">
      <dgm:prSet/>
      <dgm:spPr/>
      <dgm:t>
        <a:bodyPr/>
        <a:lstStyle/>
        <a:p>
          <a:endParaRPr lang="en-US" sz="1600"/>
        </a:p>
      </dgm:t>
    </dgm:pt>
    <dgm:pt modelId="{AD179DB0-5B3D-487C-A421-B22C8FDAF974}">
      <dgm:prSet phldrT="[Text]" custT="1"/>
      <dgm:spPr>
        <a:solidFill>
          <a:schemeClr val="bg1">
            <a:lumMod val="85000"/>
          </a:schemeClr>
        </a:solidFill>
      </dgm:spPr>
      <dgm:t>
        <a:bodyPr/>
        <a:lstStyle/>
        <a:p>
          <a:r>
            <a:rPr lang="en-US" sz="1600" dirty="0" smtClean="0"/>
            <a:t>Connecting with (online) learners</a:t>
          </a:r>
          <a:endParaRPr lang="en-US" sz="1600" dirty="0"/>
        </a:p>
      </dgm:t>
    </dgm:pt>
    <dgm:pt modelId="{B4D826F0-A1AD-4EFA-A9F1-DD0A2C6AC379}" type="parTrans" cxnId="{1C28FDC0-2D30-4442-A151-3117DDDF1090}">
      <dgm:prSet/>
      <dgm:spPr/>
      <dgm:t>
        <a:bodyPr/>
        <a:lstStyle/>
        <a:p>
          <a:endParaRPr lang="en-US" sz="1600"/>
        </a:p>
      </dgm:t>
    </dgm:pt>
    <dgm:pt modelId="{426E5CAF-0E87-47C0-9049-E776841B4704}" type="sibTrans" cxnId="{1C28FDC0-2D30-4442-A151-3117DDDF1090}">
      <dgm:prSet/>
      <dgm:spPr/>
      <dgm:t>
        <a:bodyPr/>
        <a:lstStyle/>
        <a:p>
          <a:endParaRPr lang="en-US" sz="1600"/>
        </a:p>
      </dgm:t>
    </dgm:pt>
    <dgm:pt modelId="{DF2CFAF1-5829-4CAD-B153-FE93F3DC4322}">
      <dgm:prSet phldrT="[Text]" custT="1"/>
      <dgm:spPr/>
      <dgm:t>
        <a:bodyPr/>
        <a:lstStyle/>
        <a:p>
          <a:r>
            <a:rPr lang="en-US" sz="2400" dirty="0" smtClean="0"/>
            <a:t>Concepts and Tools of Online Learning </a:t>
          </a:r>
        </a:p>
      </dgm:t>
    </dgm:pt>
    <dgm:pt modelId="{8342EED1-0FF7-4017-B3B9-0BC69C422600}" type="parTrans" cxnId="{0817A8EB-1DCA-4DC7-85CB-939126DB2ACC}">
      <dgm:prSet/>
      <dgm:spPr/>
      <dgm:t>
        <a:bodyPr/>
        <a:lstStyle/>
        <a:p>
          <a:endParaRPr lang="en-US" sz="1600"/>
        </a:p>
      </dgm:t>
    </dgm:pt>
    <dgm:pt modelId="{BE2BDE18-A323-4F5A-B01A-A24E382CACA7}" type="sibTrans" cxnId="{0817A8EB-1DCA-4DC7-85CB-939126DB2ACC}">
      <dgm:prSet/>
      <dgm:spPr/>
      <dgm:t>
        <a:bodyPr/>
        <a:lstStyle/>
        <a:p>
          <a:endParaRPr lang="en-US" sz="1600"/>
        </a:p>
      </dgm:t>
    </dgm:pt>
    <dgm:pt modelId="{8B2DB512-4FC2-4A76-ACD5-745B07587CE5}">
      <dgm:prSet phldrT="[Text]" custT="1"/>
      <dgm:spPr/>
      <dgm:t>
        <a:bodyPr/>
        <a:lstStyle/>
        <a:p>
          <a:r>
            <a:rPr lang="en-US" sz="1600" dirty="0" smtClean="0"/>
            <a:t>Best practices &amp; tips</a:t>
          </a:r>
          <a:endParaRPr lang="en-US" sz="1600" dirty="0"/>
        </a:p>
      </dgm:t>
    </dgm:pt>
    <dgm:pt modelId="{7D1AA4C2-1E51-48FC-BFE2-F90CC7EDF0C2}" type="parTrans" cxnId="{A5E0CE13-5473-4DD3-AEB9-9A174B93001A}">
      <dgm:prSet/>
      <dgm:spPr/>
      <dgm:t>
        <a:bodyPr/>
        <a:lstStyle/>
        <a:p>
          <a:endParaRPr lang="en-US" sz="1600"/>
        </a:p>
      </dgm:t>
    </dgm:pt>
    <dgm:pt modelId="{1BD2B039-EF97-4492-B5E0-C0AD826A3FB5}" type="sibTrans" cxnId="{A5E0CE13-5473-4DD3-AEB9-9A174B93001A}">
      <dgm:prSet/>
      <dgm:spPr/>
      <dgm:t>
        <a:bodyPr/>
        <a:lstStyle/>
        <a:p>
          <a:endParaRPr lang="en-US" sz="1600"/>
        </a:p>
      </dgm:t>
    </dgm:pt>
    <dgm:pt modelId="{13C88C13-A325-46D4-A1D0-B00F06748A00}">
      <dgm:prSet phldrT="[Text]" custT="1"/>
      <dgm:spPr/>
      <dgm:t>
        <a:bodyPr/>
        <a:lstStyle/>
        <a:p>
          <a:r>
            <a:rPr lang="en-US" sz="1600" dirty="0" smtClean="0"/>
            <a:t>“Amp up" existing training</a:t>
          </a:r>
          <a:endParaRPr lang="en-US" sz="1600" dirty="0"/>
        </a:p>
      </dgm:t>
    </dgm:pt>
    <dgm:pt modelId="{3F10D270-B2F3-489F-BF37-754DEE9525B2}" type="parTrans" cxnId="{257E3E45-2402-4FDE-94F6-C650851CDFAA}">
      <dgm:prSet/>
      <dgm:spPr/>
      <dgm:t>
        <a:bodyPr/>
        <a:lstStyle/>
        <a:p>
          <a:endParaRPr lang="en-US" sz="1600"/>
        </a:p>
      </dgm:t>
    </dgm:pt>
    <dgm:pt modelId="{7DF1EF66-4A97-4169-B39C-01A693B2793F}" type="sibTrans" cxnId="{257E3E45-2402-4FDE-94F6-C650851CDFAA}">
      <dgm:prSet/>
      <dgm:spPr/>
      <dgm:t>
        <a:bodyPr/>
        <a:lstStyle/>
        <a:p>
          <a:endParaRPr lang="en-US" sz="1600"/>
        </a:p>
      </dgm:t>
    </dgm:pt>
    <dgm:pt modelId="{935E8B8D-53A5-44E0-8FDD-E76B9F6B2918}">
      <dgm:prSet phldrT="[Text]" custT="1"/>
      <dgm:spPr>
        <a:solidFill>
          <a:schemeClr val="bg1">
            <a:lumMod val="85000"/>
          </a:schemeClr>
        </a:solidFill>
      </dgm:spPr>
      <dgm:t>
        <a:bodyPr/>
        <a:lstStyle/>
        <a:p>
          <a:r>
            <a:rPr lang="en-US" sz="2400" dirty="0" smtClean="0"/>
            <a:t>Collaboration</a:t>
          </a:r>
          <a:endParaRPr lang="en-US" sz="2400" dirty="0"/>
        </a:p>
      </dgm:t>
    </dgm:pt>
    <dgm:pt modelId="{554BCEF2-FF2D-4E41-8BA5-0A4CA873487D}" type="parTrans" cxnId="{38AAFC35-1639-44E2-A47B-FB7F40311B02}">
      <dgm:prSet/>
      <dgm:spPr/>
      <dgm:t>
        <a:bodyPr/>
        <a:lstStyle/>
        <a:p>
          <a:endParaRPr lang="en-US" sz="1600"/>
        </a:p>
      </dgm:t>
    </dgm:pt>
    <dgm:pt modelId="{4F83D04D-3ED9-40BB-B126-F82538C26889}" type="sibTrans" cxnId="{38AAFC35-1639-44E2-A47B-FB7F40311B02}">
      <dgm:prSet/>
      <dgm:spPr/>
      <dgm:t>
        <a:bodyPr/>
        <a:lstStyle/>
        <a:p>
          <a:endParaRPr lang="en-US" sz="1600"/>
        </a:p>
      </dgm:t>
    </dgm:pt>
    <dgm:pt modelId="{6D7B5EFE-5D2E-41F3-BFEF-F590FEF7228B}">
      <dgm:prSet phldrT="[Text]" custT="1"/>
      <dgm:spPr>
        <a:solidFill>
          <a:schemeClr val="bg1">
            <a:lumMod val="85000"/>
          </a:schemeClr>
        </a:solidFill>
      </dgm:spPr>
      <dgm:t>
        <a:bodyPr/>
        <a:lstStyle/>
        <a:p>
          <a:r>
            <a:rPr lang="en-US" sz="1600" b="0" dirty="0" smtClean="0"/>
            <a:t>L</a:t>
          </a:r>
          <a:r>
            <a:rPr lang="en-US" sz="1600" dirty="0" smtClean="0"/>
            <a:t>earn from peers </a:t>
          </a:r>
        </a:p>
      </dgm:t>
    </dgm:pt>
    <dgm:pt modelId="{373BB7CF-C55D-4B09-B3FC-7161EC089F9E}" type="parTrans" cxnId="{106807DE-B7E5-4639-AE4B-FA78F169C4B1}">
      <dgm:prSet/>
      <dgm:spPr/>
      <dgm:t>
        <a:bodyPr/>
        <a:lstStyle/>
        <a:p>
          <a:endParaRPr lang="en-US" sz="1600"/>
        </a:p>
      </dgm:t>
    </dgm:pt>
    <dgm:pt modelId="{130D837E-DA81-4F08-BA3D-3AA57CF896B8}" type="sibTrans" cxnId="{106807DE-B7E5-4639-AE4B-FA78F169C4B1}">
      <dgm:prSet/>
      <dgm:spPr/>
      <dgm:t>
        <a:bodyPr/>
        <a:lstStyle/>
        <a:p>
          <a:endParaRPr lang="en-US" sz="1600"/>
        </a:p>
      </dgm:t>
    </dgm:pt>
    <dgm:pt modelId="{FDDF649A-64D6-46D7-AFAD-320CBBCCEB62}">
      <dgm:prSet phldrT="[Text]" custT="1"/>
      <dgm:spPr>
        <a:solidFill>
          <a:schemeClr val="bg1">
            <a:lumMod val="85000"/>
          </a:schemeClr>
        </a:solidFill>
      </dgm:spPr>
      <dgm:t>
        <a:bodyPr/>
        <a:lstStyle/>
        <a:p>
          <a:r>
            <a:rPr lang="en-US" sz="1600" dirty="0" smtClean="0"/>
            <a:t>Build CE partnerships</a:t>
          </a:r>
          <a:endParaRPr lang="en-US" sz="1600" dirty="0"/>
        </a:p>
      </dgm:t>
    </dgm:pt>
    <dgm:pt modelId="{31B8C2FE-2056-427F-A92C-C3CAD62B9072}" type="parTrans" cxnId="{93BE45E2-0BEA-4CAE-934B-BF3BCA4E4604}">
      <dgm:prSet/>
      <dgm:spPr/>
      <dgm:t>
        <a:bodyPr/>
        <a:lstStyle/>
        <a:p>
          <a:endParaRPr lang="en-US" sz="1600"/>
        </a:p>
      </dgm:t>
    </dgm:pt>
    <dgm:pt modelId="{CAE7035B-E8D7-4B0A-A78E-928E5F018C68}" type="sibTrans" cxnId="{93BE45E2-0BEA-4CAE-934B-BF3BCA4E4604}">
      <dgm:prSet/>
      <dgm:spPr/>
      <dgm:t>
        <a:bodyPr/>
        <a:lstStyle/>
        <a:p>
          <a:endParaRPr lang="en-US" sz="1600"/>
        </a:p>
      </dgm:t>
    </dgm:pt>
    <dgm:pt modelId="{5439549D-BA04-4D03-A888-1023E7FC3512}">
      <dgm:prSet phldrT="[Text]" custT="1"/>
      <dgm:spPr>
        <a:solidFill>
          <a:schemeClr val="bg1">
            <a:lumMod val="85000"/>
          </a:schemeClr>
        </a:solidFill>
      </dgm:spPr>
      <dgm:t>
        <a:bodyPr/>
        <a:lstStyle/>
        <a:p>
          <a:r>
            <a:rPr lang="en-US" sz="1600" dirty="0" smtClean="0"/>
            <a:t>Staff retention of learning</a:t>
          </a:r>
          <a:endParaRPr lang="en-US" sz="1600" dirty="0"/>
        </a:p>
      </dgm:t>
    </dgm:pt>
    <dgm:pt modelId="{CA19FF1C-AEF6-46E3-98CD-4930B1F3F85C}" type="parTrans" cxnId="{07B915BB-64EE-4FB3-9C25-759EF26AB842}">
      <dgm:prSet/>
      <dgm:spPr/>
      <dgm:t>
        <a:bodyPr/>
        <a:lstStyle/>
        <a:p>
          <a:endParaRPr lang="en-US" sz="1600"/>
        </a:p>
      </dgm:t>
    </dgm:pt>
    <dgm:pt modelId="{E2CE30BA-ED1B-4157-9E0C-4A97913AF620}" type="sibTrans" cxnId="{07B915BB-64EE-4FB3-9C25-759EF26AB842}">
      <dgm:prSet/>
      <dgm:spPr/>
      <dgm:t>
        <a:bodyPr/>
        <a:lstStyle/>
        <a:p>
          <a:endParaRPr lang="en-US" sz="1600"/>
        </a:p>
      </dgm:t>
    </dgm:pt>
    <dgm:pt modelId="{52C905B7-0820-4F48-A20B-B8DF62BD711F}">
      <dgm:prSet phldrT="[Text]" custT="1"/>
      <dgm:spPr/>
      <dgm:t>
        <a:bodyPr/>
        <a:lstStyle/>
        <a:p>
          <a:r>
            <a:rPr lang="en-US" sz="1600" dirty="0" smtClean="0"/>
            <a:t>Translate training from face-to-face format</a:t>
          </a:r>
          <a:endParaRPr lang="en-US" sz="1600" dirty="0"/>
        </a:p>
      </dgm:t>
    </dgm:pt>
    <dgm:pt modelId="{4A3AE17B-34EA-4D10-BC40-63A024577345}" type="parTrans" cxnId="{43B1E3C7-9245-4F97-829B-66487CEEE9F4}">
      <dgm:prSet/>
      <dgm:spPr/>
      <dgm:t>
        <a:bodyPr/>
        <a:lstStyle/>
        <a:p>
          <a:endParaRPr lang="en-US" sz="1600"/>
        </a:p>
      </dgm:t>
    </dgm:pt>
    <dgm:pt modelId="{90672F3A-2AE5-4B58-A38B-A461F28C5904}" type="sibTrans" cxnId="{43B1E3C7-9245-4F97-829B-66487CEEE9F4}">
      <dgm:prSet/>
      <dgm:spPr/>
      <dgm:t>
        <a:bodyPr/>
        <a:lstStyle/>
        <a:p>
          <a:endParaRPr lang="en-US" sz="1600"/>
        </a:p>
      </dgm:t>
    </dgm:pt>
    <dgm:pt modelId="{D4A47381-1FBA-4001-8B4D-6B2FE5746008}">
      <dgm:prSet phldrT="[Text]" custT="1"/>
      <dgm:spPr/>
      <dgm:t>
        <a:bodyPr/>
        <a:lstStyle/>
        <a:p>
          <a:r>
            <a:rPr lang="en-US" sz="1600" dirty="0" smtClean="0"/>
            <a:t>Produce training for those with limited time</a:t>
          </a:r>
          <a:endParaRPr lang="en-US" sz="1600" dirty="0"/>
        </a:p>
      </dgm:t>
    </dgm:pt>
    <dgm:pt modelId="{CBE2FC89-5B92-496B-B91D-C01EF1281EC8}" type="parTrans" cxnId="{B13F3E36-680C-490E-A6D6-A611DCD92ADF}">
      <dgm:prSet/>
      <dgm:spPr/>
      <dgm:t>
        <a:bodyPr/>
        <a:lstStyle/>
        <a:p>
          <a:endParaRPr lang="en-US" sz="1600"/>
        </a:p>
      </dgm:t>
    </dgm:pt>
    <dgm:pt modelId="{9AA9A34B-9624-4123-B15A-12EE7425973B}" type="sibTrans" cxnId="{B13F3E36-680C-490E-A6D6-A611DCD92ADF}">
      <dgm:prSet/>
      <dgm:spPr/>
      <dgm:t>
        <a:bodyPr/>
        <a:lstStyle/>
        <a:p>
          <a:endParaRPr lang="en-US" sz="1600"/>
        </a:p>
      </dgm:t>
    </dgm:pt>
    <dgm:pt modelId="{428CD8F2-B953-47DA-9F45-B3D9378F9424}" type="pres">
      <dgm:prSet presAssocID="{346928C2-54A4-4BC0-B99A-411AFD199C67}" presName="Name0" presStyleCnt="0">
        <dgm:presLayoutVars>
          <dgm:dir/>
          <dgm:animLvl val="lvl"/>
          <dgm:resizeHandles val="exact"/>
        </dgm:presLayoutVars>
      </dgm:prSet>
      <dgm:spPr/>
      <dgm:t>
        <a:bodyPr/>
        <a:lstStyle/>
        <a:p>
          <a:endParaRPr lang="en-US"/>
        </a:p>
      </dgm:t>
    </dgm:pt>
    <dgm:pt modelId="{7F341B0A-29B1-45F3-BB91-B8B7B8AEFBAC}" type="pres">
      <dgm:prSet presAssocID="{9D3E8442-4DAB-472C-8760-1A3F1F8380DB}" presName="linNode" presStyleCnt="0"/>
      <dgm:spPr/>
    </dgm:pt>
    <dgm:pt modelId="{870E3FB6-4AEF-4EB0-A966-E9FE414BFA0D}" type="pres">
      <dgm:prSet presAssocID="{9D3E8442-4DAB-472C-8760-1A3F1F8380DB}" presName="parentText" presStyleLbl="node1" presStyleIdx="0" presStyleCnt="3">
        <dgm:presLayoutVars>
          <dgm:chMax val="1"/>
          <dgm:bulletEnabled val="1"/>
        </dgm:presLayoutVars>
      </dgm:prSet>
      <dgm:spPr/>
      <dgm:t>
        <a:bodyPr/>
        <a:lstStyle/>
        <a:p>
          <a:endParaRPr lang="en-US"/>
        </a:p>
      </dgm:t>
    </dgm:pt>
    <dgm:pt modelId="{0EFD6947-A249-40D0-A1F1-B6364162C8CC}" type="pres">
      <dgm:prSet presAssocID="{9D3E8442-4DAB-472C-8760-1A3F1F8380DB}" presName="descendantText" presStyleLbl="alignAccFollowNode1" presStyleIdx="0" presStyleCnt="3">
        <dgm:presLayoutVars>
          <dgm:bulletEnabled val="1"/>
        </dgm:presLayoutVars>
      </dgm:prSet>
      <dgm:spPr/>
      <dgm:t>
        <a:bodyPr/>
        <a:lstStyle/>
        <a:p>
          <a:endParaRPr lang="en-US"/>
        </a:p>
      </dgm:t>
    </dgm:pt>
    <dgm:pt modelId="{FE04A90C-A946-4961-A370-F6FFB276C682}" type="pres">
      <dgm:prSet presAssocID="{3E308D4C-6938-41D0-A298-857BBDBFA733}" presName="sp" presStyleCnt="0"/>
      <dgm:spPr/>
    </dgm:pt>
    <dgm:pt modelId="{35D3CB7D-6226-48CA-90B8-47C1DE9449D9}" type="pres">
      <dgm:prSet presAssocID="{DF2CFAF1-5829-4CAD-B153-FE93F3DC4322}" presName="linNode" presStyleCnt="0"/>
      <dgm:spPr/>
    </dgm:pt>
    <dgm:pt modelId="{3F4F4E33-D8DF-4694-BA80-4B83887521AA}" type="pres">
      <dgm:prSet presAssocID="{DF2CFAF1-5829-4CAD-B153-FE93F3DC4322}" presName="parentText" presStyleLbl="node1" presStyleIdx="1" presStyleCnt="3">
        <dgm:presLayoutVars>
          <dgm:chMax val="1"/>
          <dgm:bulletEnabled val="1"/>
        </dgm:presLayoutVars>
      </dgm:prSet>
      <dgm:spPr/>
      <dgm:t>
        <a:bodyPr/>
        <a:lstStyle/>
        <a:p>
          <a:endParaRPr lang="en-US"/>
        </a:p>
      </dgm:t>
    </dgm:pt>
    <dgm:pt modelId="{28E5B823-2178-49E4-940D-CD72BC69D1B3}" type="pres">
      <dgm:prSet presAssocID="{DF2CFAF1-5829-4CAD-B153-FE93F3DC4322}" presName="descendantText" presStyleLbl="alignAccFollowNode1" presStyleIdx="1" presStyleCnt="3">
        <dgm:presLayoutVars>
          <dgm:bulletEnabled val="1"/>
        </dgm:presLayoutVars>
      </dgm:prSet>
      <dgm:spPr/>
      <dgm:t>
        <a:bodyPr/>
        <a:lstStyle/>
        <a:p>
          <a:endParaRPr lang="en-US"/>
        </a:p>
      </dgm:t>
    </dgm:pt>
    <dgm:pt modelId="{D028144E-1DBD-4B15-A0F5-104759C3F53E}" type="pres">
      <dgm:prSet presAssocID="{BE2BDE18-A323-4F5A-B01A-A24E382CACA7}" presName="sp" presStyleCnt="0"/>
      <dgm:spPr/>
    </dgm:pt>
    <dgm:pt modelId="{C595933B-079A-4714-89F6-AFB9D8F7BB19}" type="pres">
      <dgm:prSet presAssocID="{935E8B8D-53A5-44E0-8FDD-E76B9F6B2918}" presName="linNode" presStyleCnt="0"/>
      <dgm:spPr/>
    </dgm:pt>
    <dgm:pt modelId="{7C3C8C6E-E3A7-46AD-9DEF-34CD3C02740E}" type="pres">
      <dgm:prSet presAssocID="{935E8B8D-53A5-44E0-8FDD-E76B9F6B2918}" presName="parentText" presStyleLbl="node1" presStyleIdx="2" presStyleCnt="3">
        <dgm:presLayoutVars>
          <dgm:chMax val="1"/>
          <dgm:bulletEnabled val="1"/>
        </dgm:presLayoutVars>
      </dgm:prSet>
      <dgm:spPr/>
      <dgm:t>
        <a:bodyPr/>
        <a:lstStyle/>
        <a:p>
          <a:endParaRPr lang="en-US"/>
        </a:p>
      </dgm:t>
    </dgm:pt>
    <dgm:pt modelId="{4DD02A42-5D94-4FF7-8B31-625E776401BF}" type="pres">
      <dgm:prSet presAssocID="{935E8B8D-53A5-44E0-8FDD-E76B9F6B2918}" presName="descendantText" presStyleLbl="alignAccFollowNode1" presStyleIdx="2" presStyleCnt="3">
        <dgm:presLayoutVars>
          <dgm:bulletEnabled val="1"/>
        </dgm:presLayoutVars>
      </dgm:prSet>
      <dgm:spPr/>
      <dgm:t>
        <a:bodyPr/>
        <a:lstStyle/>
        <a:p>
          <a:endParaRPr lang="en-US"/>
        </a:p>
      </dgm:t>
    </dgm:pt>
  </dgm:ptLst>
  <dgm:cxnLst>
    <dgm:cxn modelId="{C735B85A-A929-425A-95C2-06CB6F39E167}" type="presOf" srcId="{FDDF649A-64D6-46D7-AFAD-320CBBCCEB62}" destId="{4DD02A42-5D94-4FF7-8B31-625E776401BF}" srcOrd="0" destOrd="1" presId="urn:microsoft.com/office/officeart/2005/8/layout/vList5"/>
    <dgm:cxn modelId="{106807DE-B7E5-4639-AE4B-FA78F169C4B1}" srcId="{935E8B8D-53A5-44E0-8FDD-E76B9F6B2918}" destId="{6D7B5EFE-5D2E-41F3-BFEF-F590FEF7228B}" srcOrd="0" destOrd="0" parTransId="{373BB7CF-C55D-4B09-B3FC-7161EC089F9E}" sibTransId="{130D837E-DA81-4F08-BA3D-3AA57CF896B8}"/>
    <dgm:cxn modelId="{3B98899E-EC14-4A29-B30C-8EE2F8F8AA91}" type="presOf" srcId="{9D3E8442-4DAB-472C-8760-1A3F1F8380DB}" destId="{870E3FB6-4AEF-4EB0-A966-E9FE414BFA0D}" srcOrd="0" destOrd="0" presId="urn:microsoft.com/office/officeart/2005/8/layout/vList5"/>
    <dgm:cxn modelId="{43B1E3C7-9245-4F97-829B-66487CEEE9F4}" srcId="{DF2CFAF1-5829-4CAD-B153-FE93F3DC4322}" destId="{52C905B7-0820-4F48-A20B-B8DF62BD711F}" srcOrd="2" destOrd="0" parTransId="{4A3AE17B-34EA-4D10-BC40-63A024577345}" sibTransId="{90672F3A-2AE5-4B58-A38B-A461F28C5904}"/>
    <dgm:cxn modelId="{93BE45E2-0BEA-4CAE-934B-BF3BCA4E4604}" srcId="{935E8B8D-53A5-44E0-8FDD-E76B9F6B2918}" destId="{FDDF649A-64D6-46D7-AFAD-320CBBCCEB62}" srcOrd="1" destOrd="0" parTransId="{31B8C2FE-2056-427F-A92C-C3CAD62B9072}" sibTransId="{CAE7035B-E8D7-4B0A-A78E-928E5F018C68}"/>
    <dgm:cxn modelId="{B13F3E36-680C-490E-A6D6-A611DCD92ADF}" srcId="{DF2CFAF1-5829-4CAD-B153-FE93F3DC4322}" destId="{D4A47381-1FBA-4001-8B4D-6B2FE5746008}" srcOrd="3" destOrd="0" parTransId="{CBE2FC89-5B92-496B-B91D-C01EF1281EC8}" sibTransId="{9AA9A34B-9624-4123-B15A-12EE7425973B}"/>
    <dgm:cxn modelId="{AAE2A681-5705-4A67-A86F-492164BF92E9}" type="presOf" srcId="{DF2CFAF1-5829-4CAD-B153-FE93F3DC4322}" destId="{3F4F4E33-D8DF-4694-BA80-4B83887521AA}" srcOrd="0" destOrd="0" presId="urn:microsoft.com/office/officeart/2005/8/layout/vList5"/>
    <dgm:cxn modelId="{D72593AD-AD2F-4709-B982-00CE7154E245}" type="presOf" srcId="{935E8B8D-53A5-44E0-8FDD-E76B9F6B2918}" destId="{7C3C8C6E-E3A7-46AD-9DEF-34CD3C02740E}" srcOrd="0" destOrd="0" presId="urn:microsoft.com/office/officeart/2005/8/layout/vList5"/>
    <dgm:cxn modelId="{3175A9E3-FF0E-498D-9E8D-92C36CD046E2}" type="presOf" srcId="{13C88C13-A325-46D4-A1D0-B00F06748A00}" destId="{28E5B823-2178-49E4-940D-CD72BC69D1B3}" srcOrd="0" destOrd="1" presId="urn:microsoft.com/office/officeart/2005/8/layout/vList5"/>
    <dgm:cxn modelId="{0714C9EA-6E70-4F14-B8A8-A3AC4D2253CB}" type="presOf" srcId="{AD179DB0-5B3D-487C-A421-B22C8FDAF974}" destId="{0EFD6947-A249-40D0-A1F1-B6364162C8CC}" srcOrd="0" destOrd="1" presId="urn:microsoft.com/office/officeart/2005/8/layout/vList5"/>
    <dgm:cxn modelId="{38AAFC35-1639-44E2-A47B-FB7F40311B02}" srcId="{346928C2-54A4-4BC0-B99A-411AFD199C67}" destId="{935E8B8D-53A5-44E0-8FDD-E76B9F6B2918}" srcOrd="2" destOrd="0" parTransId="{554BCEF2-FF2D-4E41-8BA5-0A4CA873487D}" sibTransId="{4F83D04D-3ED9-40BB-B126-F82538C26889}"/>
    <dgm:cxn modelId="{A5E0CE13-5473-4DD3-AEB9-9A174B93001A}" srcId="{DF2CFAF1-5829-4CAD-B153-FE93F3DC4322}" destId="{8B2DB512-4FC2-4A76-ACD5-745B07587CE5}" srcOrd="0" destOrd="0" parTransId="{7D1AA4C2-1E51-48FC-BFE2-F90CC7EDF0C2}" sibTransId="{1BD2B039-EF97-4492-B5E0-C0AD826A3FB5}"/>
    <dgm:cxn modelId="{21D2F237-CF48-48DC-9FC1-4C4452043550}" type="presOf" srcId="{52C905B7-0820-4F48-A20B-B8DF62BD711F}" destId="{28E5B823-2178-49E4-940D-CD72BC69D1B3}" srcOrd="0" destOrd="2" presId="urn:microsoft.com/office/officeart/2005/8/layout/vList5"/>
    <dgm:cxn modelId="{257E3E45-2402-4FDE-94F6-C650851CDFAA}" srcId="{DF2CFAF1-5829-4CAD-B153-FE93F3DC4322}" destId="{13C88C13-A325-46D4-A1D0-B00F06748A00}" srcOrd="1" destOrd="0" parTransId="{3F10D270-B2F3-489F-BF37-754DEE9525B2}" sibTransId="{7DF1EF66-4A97-4169-B39C-01A693B2793F}"/>
    <dgm:cxn modelId="{EFFE5DFA-3EC6-42BE-8684-1117826A4BF6}" type="presOf" srcId="{D4A47381-1FBA-4001-8B4D-6B2FE5746008}" destId="{28E5B823-2178-49E4-940D-CD72BC69D1B3}" srcOrd="0" destOrd="3" presId="urn:microsoft.com/office/officeart/2005/8/layout/vList5"/>
    <dgm:cxn modelId="{07B915BB-64EE-4FB3-9C25-759EF26AB842}" srcId="{9D3E8442-4DAB-472C-8760-1A3F1F8380DB}" destId="{5439549D-BA04-4D03-A888-1023E7FC3512}" srcOrd="2" destOrd="0" parTransId="{CA19FF1C-AEF6-46E3-98CD-4930B1F3F85C}" sibTransId="{E2CE30BA-ED1B-4157-9E0C-4A97913AF620}"/>
    <dgm:cxn modelId="{A17C1A04-A22D-491F-BEEC-5DB808753F8A}" type="presOf" srcId="{346928C2-54A4-4BC0-B99A-411AFD199C67}" destId="{428CD8F2-B953-47DA-9F45-B3D9378F9424}" srcOrd="0" destOrd="0" presId="urn:microsoft.com/office/officeart/2005/8/layout/vList5"/>
    <dgm:cxn modelId="{35C51FF7-D9DB-449A-998F-6F68A6D1DF37}" type="presOf" srcId="{6D7B5EFE-5D2E-41F3-BFEF-F590FEF7228B}" destId="{4DD02A42-5D94-4FF7-8B31-625E776401BF}" srcOrd="0" destOrd="0" presId="urn:microsoft.com/office/officeart/2005/8/layout/vList5"/>
    <dgm:cxn modelId="{991911CC-1FDF-405B-892F-332F4DEA35DE}" type="presOf" srcId="{6234C886-1782-4D4E-BAB2-F716E1447F3B}" destId="{0EFD6947-A249-40D0-A1F1-B6364162C8CC}" srcOrd="0" destOrd="0" presId="urn:microsoft.com/office/officeart/2005/8/layout/vList5"/>
    <dgm:cxn modelId="{F3EA684E-179F-47D2-9215-C55D0A206CA6}" srcId="{9D3E8442-4DAB-472C-8760-1A3F1F8380DB}" destId="{6234C886-1782-4D4E-BAB2-F716E1447F3B}" srcOrd="0" destOrd="0" parTransId="{63F78AD6-41AF-4163-9950-83AB43B6A152}" sibTransId="{5FABA23A-3D18-4197-B351-980BE0B77F7A}"/>
    <dgm:cxn modelId="{BF45C299-5EC7-451D-8FDD-5D16F22576E8}" srcId="{346928C2-54A4-4BC0-B99A-411AFD199C67}" destId="{9D3E8442-4DAB-472C-8760-1A3F1F8380DB}" srcOrd="0" destOrd="0" parTransId="{0F293BC1-1B50-46A8-9FCE-9F73BA63F462}" sibTransId="{3E308D4C-6938-41D0-A298-857BBDBFA733}"/>
    <dgm:cxn modelId="{1C28FDC0-2D30-4442-A151-3117DDDF1090}" srcId="{9D3E8442-4DAB-472C-8760-1A3F1F8380DB}" destId="{AD179DB0-5B3D-487C-A421-B22C8FDAF974}" srcOrd="1" destOrd="0" parTransId="{B4D826F0-A1AD-4EFA-A9F1-DD0A2C6AC379}" sibTransId="{426E5CAF-0E87-47C0-9049-E776841B4704}"/>
    <dgm:cxn modelId="{011AFBF0-56B1-4AA0-B205-8C492FEEC198}" type="presOf" srcId="{5439549D-BA04-4D03-A888-1023E7FC3512}" destId="{0EFD6947-A249-40D0-A1F1-B6364162C8CC}" srcOrd="0" destOrd="2" presId="urn:microsoft.com/office/officeart/2005/8/layout/vList5"/>
    <dgm:cxn modelId="{0817A8EB-1DCA-4DC7-85CB-939126DB2ACC}" srcId="{346928C2-54A4-4BC0-B99A-411AFD199C67}" destId="{DF2CFAF1-5829-4CAD-B153-FE93F3DC4322}" srcOrd="1" destOrd="0" parTransId="{8342EED1-0FF7-4017-B3B9-0BC69C422600}" sibTransId="{BE2BDE18-A323-4F5A-B01A-A24E382CACA7}"/>
    <dgm:cxn modelId="{A528DFBC-2162-47D7-9B65-1BDD5AD3DDE1}" type="presOf" srcId="{8B2DB512-4FC2-4A76-ACD5-745B07587CE5}" destId="{28E5B823-2178-49E4-940D-CD72BC69D1B3}" srcOrd="0" destOrd="0" presId="urn:microsoft.com/office/officeart/2005/8/layout/vList5"/>
    <dgm:cxn modelId="{AFF2FB5B-89F7-4149-A7B7-B4526EC589C3}" type="presParOf" srcId="{428CD8F2-B953-47DA-9F45-B3D9378F9424}" destId="{7F341B0A-29B1-45F3-BB91-B8B7B8AEFBAC}" srcOrd="0" destOrd="0" presId="urn:microsoft.com/office/officeart/2005/8/layout/vList5"/>
    <dgm:cxn modelId="{CDAFD748-1AB8-412F-89F0-C89E7484BF01}" type="presParOf" srcId="{7F341B0A-29B1-45F3-BB91-B8B7B8AEFBAC}" destId="{870E3FB6-4AEF-4EB0-A966-E9FE414BFA0D}" srcOrd="0" destOrd="0" presId="urn:microsoft.com/office/officeart/2005/8/layout/vList5"/>
    <dgm:cxn modelId="{E88184A4-4814-4A90-AD04-B4EFA9C2427E}" type="presParOf" srcId="{7F341B0A-29B1-45F3-BB91-B8B7B8AEFBAC}" destId="{0EFD6947-A249-40D0-A1F1-B6364162C8CC}" srcOrd="1" destOrd="0" presId="urn:microsoft.com/office/officeart/2005/8/layout/vList5"/>
    <dgm:cxn modelId="{CBF36ED2-580E-4D53-8B90-6140B314CCAB}" type="presParOf" srcId="{428CD8F2-B953-47DA-9F45-B3D9378F9424}" destId="{FE04A90C-A946-4961-A370-F6FFB276C682}" srcOrd="1" destOrd="0" presId="urn:microsoft.com/office/officeart/2005/8/layout/vList5"/>
    <dgm:cxn modelId="{4E4C72FB-D52C-4CE4-BFC4-B72EB494B99D}" type="presParOf" srcId="{428CD8F2-B953-47DA-9F45-B3D9378F9424}" destId="{35D3CB7D-6226-48CA-90B8-47C1DE9449D9}" srcOrd="2" destOrd="0" presId="urn:microsoft.com/office/officeart/2005/8/layout/vList5"/>
    <dgm:cxn modelId="{70875306-99F7-4A69-9A6B-D68C55EBB2CA}" type="presParOf" srcId="{35D3CB7D-6226-48CA-90B8-47C1DE9449D9}" destId="{3F4F4E33-D8DF-4694-BA80-4B83887521AA}" srcOrd="0" destOrd="0" presId="urn:microsoft.com/office/officeart/2005/8/layout/vList5"/>
    <dgm:cxn modelId="{3F37212E-9AD5-4C00-953C-A20379E6427C}" type="presParOf" srcId="{35D3CB7D-6226-48CA-90B8-47C1DE9449D9}" destId="{28E5B823-2178-49E4-940D-CD72BC69D1B3}" srcOrd="1" destOrd="0" presId="urn:microsoft.com/office/officeart/2005/8/layout/vList5"/>
    <dgm:cxn modelId="{F9765A63-2520-4A70-B561-297C0589210A}" type="presParOf" srcId="{428CD8F2-B953-47DA-9F45-B3D9378F9424}" destId="{D028144E-1DBD-4B15-A0F5-104759C3F53E}" srcOrd="3" destOrd="0" presId="urn:microsoft.com/office/officeart/2005/8/layout/vList5"/>
    <dgm:cxn modelId="{24C3B161-B815-4349-9804-0151A79F86B9}" type="presParOf" srcId="{428CD8F2-B953-47DA-9F45-B3D9378F9424}" destId="{C595933B-079A-4714-89F6-AFB9D8F7BB19}" srcOrd="4" destOrd="0" presId="urn:microsoft.com/office/officeart/2005/8/layout/vList5"/>
    <dgm:cxn modelId="{07B0457F-0530-4EB9-95AB-F979586A8AC5}" type="presParOf" srcId="{C595933B-079A-4714-89F6-AFB9D8F7BB19}" destId="{7C3C8C6E-E3A7-46AD-9DEF-34CD3C02740E}" srcOrd="0" destOrd="0" presId="urn:microsoft.com/office/officeart/2005/8/layout/vList5"/>
    <dgm:cxn modelId="{9B987A1D-9345-4F1C-AAC8-696B66256194}" type="presParOf" srcId="{C595933B-079A-4714-89F6-AFB9D8F7BB19}" destId="{4DD02A42-5D94-4FF7-8B31-625E776401B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D6947-A249-40D0-A1F1-B6364162C8CC}">
      <dsp:nvSpPr>
        <dsp:cNvPr id="0" name=""/>
        <dsp:cNvSpPr/>
      </dsp:nvSpPr>
      <dsp:spPr>
        <a:xfrm rot="5400000">
          <a:off x="4167889" y="-1492080"/>
          <a:ext cx="1198364" cy="448665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Characteristics of adult learners</a:t>
          </a:r>
          <a:endParaRPr lang="en-US" sz="1600" kern="1200" dirty="0"/>
        </a:p>
        <a:p>
          <a:pPr marL="171450" lvl="1" indent="-171450" algn="l" defTabSz="711200">
            <a:lnSpc>
              <a:spcPct val="90000"/>
            </a:lnSpc>
            <a:spcBef>
              <a:spcPct val="0"/>
            </a:spcBef>
            <a:spcAft>
              <a:spcPct val="15000"/>
            </a:spcAft>
            <a:buChar char="••"/>
          </a:pPr>
          <a:r>
            <a:rPr lang="en-US" sz="1600" kern="1200" dirty="0" smtClean="0"/>
            <a:t>Connecting with (online) learners</a:t>
          </a:r>
          <a:endParaRPr lang="en-US" sz="1600" kern="1200" dirty="0"/>
        </a:p>
        <a:p>
          <a:pPr marL="171450" lvl="1" indent="-171450" algn="l" defTabSz="711200">
            <a:lnSpc>
              <a:spcPct val="90000"/>
            </a:lnSpc>
            <a:spcBef>
              <a:spcPct val="0"/>
            </a:spcBef>
            <a:spcAft>
              <a:spcPct val="15000"/>
            </a:spcAft>
            <a:buChar char="••"/>
          </a:pPr>
          <a:r>
            <a:rPr lang="en-US" sz="1600" kern="1200" dirty="0" smtClean="0"/>
            <a:t>Staff retention of learning</a:t>
          </a:r>
          <a:endParaRPr lang="en-US" sz="1600" kern="1200" dirty="0"/>
        </a:p>
      </dsp:txBody>
      <dsp:txXfrm rot="5400000">
        <a:off x="4167889" y="-1492080"/>
        <a:ext cx="1198364" cy="4486656"/>
      </dsp:txXfrm>
    </dsp:sp>
    <dsp:sp modelId="{870E3FB6-4AEF-4EB0-A966-E9FE414BFA0D}">
      <dsp:nvSpPr>
        <dsp:cNvPr id="0" name=""/>
        <dsp:cNvSpPr/>
      </dsp:nvSpPr>
      <dsp:spPr>
        <a:xfrm>
          <a:off x="0" y="2269"/>
          <a:ext cx="2523744" cy="14979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Instructional Design</a:t>
          </a:r>
          <a:endParaRPr lang="en-US" sz="2400" kern="1200" dirty="0"/>
        </a:p>
      </dsp:txBody>
      <dsp:txXfrm>
        <a:off x="0" y="2269"/>
        <a:ext cx="2523744" cy="1497955"/>
      </dsp:txXfrm>
    </dsp:sp>
    <dsp:sp modelId="{28E5B823-2178-49E4-940D-CD72BC69D1B3}">
      <dsp:nvSpPr>
        <dsp:cNvPr id="0" name=""/>
        <dsp:cNvSpPr/>
      </dsp:nvSpPr>
      <dsp:spPr>
        <a:xfrm rot="5400000">
          <a:off x="4167889" y="80772"/>
          <a:ext cx="1198364" cy="4486656"/>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Best practices &amp; tips</a:t>
          </a:r>
          <a:endParaRPr lang="en-US" sz="1600" kern="1200" dirty="0"/>
        </a:p>
        <a:p>
          <a:pPr marL="171450" lvl="1" indent="-171450" algn="l" defTabSz="711200">
            <a:lnSpc>
              <a:spcPct val="90000"/>
            </a:lnSpc>
            <a:spcBef>
              <a:spcPct val="0"/>
            </a:spcBef>
            <a:spcAft>
              <a:spcPct val="15000"/>
            </a:spcAft>
            <a:buChar char="••"/>
          </a:pPr>
          <a:r>
            <a:rPr lang="en-US" sz="1600" kern="1200" dirty="0" smtClean="0"/>
            <a:t>“Amp up" existing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Translate training from face-to-face format</a:t>
          </a:r>
          <a:endParaRPr lang="en-US" sz="1600" kern="1200" dirty="0"/>
        </a:p>
        <a:p>
          <a:pPr marL="171450" lvl="1" indent="-171450" algn="l" defTabSz="711200">
            <a:lnSpc>
              <a:spcPct val="90000"/>
            </a:lnSpc>
            <a:spcBef>
              <a:spcPct val="0"/>
            </a:spcBef>
            <a:spcAft>
              <a:spcPct val="15000"/>
            </a:spcAft>
            <a:buChar char="••"/>
          </a:pPr>
          <a:r>
            <a:rPr lang="en-US" sz="1600" kern="1200" dirty="0" smtClean="0"/>
            <a:t>Produce training for those with limited time</a:t>
          </a:r>
          <a:endParaRPr lang="en-US" sz="1600" kern="1200" dirty="0"/>
        </a:p>
      </dsp:txBody>
      <dsp:txXfrm rot="5400000">
        <a:off x="4167889" y="80772"/>
        <a:ext cx="1198364" cy="4486656"/>
      </dsp:txXfrm>
    </dsp:sp>
    <dsp:sp modelId="{3F4F4E33-D8DF-4694-BA80-4B83887521AA}">
      <dsp:nvSpPr>
        <dsp:cNvPr id="0" name=""/>
        <dsp:cNvSpPr/>
      </dsp:nvSpPr>
      <dsp:spPr>
        <a:xfrm>
          <a:off x="0" y="1575122"/>
          <a:ext cx="2523744" cy="149795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Concepts and Tools of Online Learning </a:t>
          </a:r>
        </a:p>
      </dsp:txBody>
      <dsp:txXfrm>
        <a:off x="0" y="1575122"/>
        <a:ext cx="2523744" cy="1497955"/>
      </dsp:txXfrm>
    </dsp:sp>
    <dsp:sp modelId="{4DD02A42-5D94-4FF7-8B31-625E776401BF}">
      <dsp:nvSpPr>
        <dsp:cNvPr id="0" name=""/>
        <dsp:cNvSpPr/>
      </dsp:nvSpPr>
      <dsp:spPr>
        <a:xfrm rot="5400000">
          <a:off x="4167889" y="1653624"/>
          <a:ext cx="1198364" cy="4486656"/>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L</a:t>
          </a:r>
          <a:r>
            <a:rPr lang="en-US" sz="1600" kern="1200" dirty="0" smtClean="0"/>
            <a:t>earn from peers </a:t>
          </a:r>
        </a:p>
        <a:p>
          <a:pPr marL="171450" lvl="1" indent="-171450" algn="l" defTabSz="711200">
            <a:lnSpc>
              <a:spcPct val="90000"/>
            </a:lnSpc>
            <a:spcBef>
              <a:spcPct val="0"/>
            </a:spcBef>
            <a:spcAft>
              <a:spcPct val="15000"/>
            </a:spcAft>
            <a:buChar char="••"/>
          </a:pPr>
          <a:r>
            <a:rPr lang="en-US" sz="1600" kern="1200" dirty="0" smtClean="0"/>
            <a:t>Build CE partnerships</a:t>
          </a:r>
          <a:endParaRPr lang="en-US" sz="1600" kern="1200" dirty="0"/>
        </a:p>
      </dsp:txBody>
      <dsp:txXfrm rot="5400000">
        <a:off x="4167889" y="1653624"/>
        <a:ext cx="1198364" cy="4486656"/>
      </dsp:txXfrm>
    </dsp:sp>
    <dsp:sp modelId="{7C3C8C6E-E3A7-46AD-9DEF-34CD3C02740E}">
      <dsp:nvSpPr>
        <dsp:cNvPr id="0" name=""/>
        <dsp:cNvSpPr/>
      </dsp:nvSpPr>
      <dsp:spPr>
        <a:xfrm>
          <a:off x="0" y="3147975"/>
          <a:ext cx="2523744" cy="149795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Collaboration</a:t>
          </a:r>
          <a:endParaRPr lang="en-US" sz="2400" kern="1200" dirty="0"/>
        </a:p>
      </dsp:txBody>
      <dsp:txXfrm>
        <a:off x="0" y="3147975"/>
        <a:ext cx="2523744" cy="14979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D6947-A249-40D0-A1F1-B6364162C8CC}">
      <dsp:nvSpPr>
        <dsp:cNvPr id="0" name=""/>
        <dsp:cNvSpPr/>
      </dsp:nvSpPr>
      <dsp:spPr>
        <a:xfrm rot="5400000">
          <a:off x="4167889" y="-1492080"/>
          <a:ext cx="1198364" cy="4486656"/>
        </a:xfrm>
        <a:prstGeom prst="round2SameRect">
          <a:avLst/>
        </a:prstGeom>
        <a:solidFill>
          <a:schemeClr val="bg1">
            <a:lumMod val="85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Characteristics of adult learners</a:t>
          </a:r>
          <a:endParaRPr lang="en-US" sz="1600" kern="1200" dirty="0"/>
        </a:p>
        <a:p>
          <a:pPr marL="171450" lvl="1" indent="-171450" algn="l" defTabSz="711200">
            <a:lnSpc>
              <a:spcPct val="90000"/>
            </a:lnSpc>
            <a:spcBef>
              <a:spcPct val="0"/>
            </a:spcBef>
            <a:spcAft>
              <a:spcPct val="15000"/>
            </a:spcAft>
            <a:buChar char="••"/>
          </a:pPr>
          <a:r>
            <a:rPr lang="en-US" sz="1600" kern="1200" dirty="0" smtClean="0"/>
            <a:t>Connecting with (online) learners</a:t>
          </a:r>
          <a:endParaRPr lang="en-US" sz="1600" kern="1200" dirty="0"/>
        </a:p>
        <a:p>
          <a:pPr marL="171450" lvl="1" indent="-171450" algn="l" defTabSz="711200">
            <a:lnSpc>
              <a:spcPct val="90000"/>
            </a:lnSpc>
            <a:spcBef>
              <a:spcPct val="0"/>
            </a:spcBef>
            <a:spcAft>
              <a:spcPct val="15000"/>
            </a:spcAft>
            <a:buChar char="••"/>
          </a:pPr>
          <a:r>
            <a:rPr lang="en-US" sz="1600" kern="1200" dirty="0" smtClean="0"/>
            <a:t>Staff retention of learning</a:t>
          </a:r>
          <a:endParaRPr lang="en-US" sz="1600" kern="1200" dirty="0"/>
        </a:p>
      </dsp:txBody>
      <dsp:txXfrm rot="5400000">
        <a:off x="4167889" y="-1492080"/>
        <a:ext cx="1198364" cy="4486656"/>
      </dsp:txXfrm>
    </dsp:sp>
    <dsp:sp modelId="{870E3FB6-4AEF-4EB0-A966-E9FE414BFA0D}">
      <dsp:nvSpPr>
        <dsp:cNvPr id="0" name=""/>
        <dsp:cNvSpPr/>
      </dsp:nvSpPr>
      <dsp:spPr>
        <a:xfrm>
          <a:off x="0" y="2269"/>
          <a:ext cx="2523744" cy="149795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Instructional Design</a:t>
          </a:r>
          <a:endParaRPr lang="en-US" sz="2400" kern="1200" dirty="0"/>
        </a:p>
      </dsp:txBody>
      <dsp:txXfrm>
        <a:off x="0" y="2269"/>
        <a:ext cx="2523744" cy="1497955"/>
      </dsp:txXfrm>
    </dsp:sp>
    <dsp:sp modelId="{28E5B823-2178-49E4-940D-CD72BC69D1B3}">
      <dsp:nvSpPr>
        <dsp:cNvPr id="0" name=""/>
        <dsp:cNvSpPr/>
      </dsp:nvSpPr>
      <dsp:spPr>
        <a:xfrm rot="5400000">
          <a:off x="4167889" y="80772"/>
          <a:ext cx="1198364" cy="4486656"/>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Best practices &amp; tips</a:t>
          </a:r>
          <a:endParaRPr lang="en-US" sz="1600" kern="1200" dirty="0"/>
        </a:p>
        <a:p>
          <a:pPr marL="171450" lvl="1" indent="-171450" algn="l" defTabSz="711200">
            <a:lnSpc>
              <a:spcPct val="90000"/>
            </a:lnSpc>
            <a:spcBef>
              <a:spcPct val="0"/>
            </a:spcBef>
            <a:spcAft>
              <a:spcPct val="15000"/>
            </a:spcAft>
            <a:buChar char="••"/>
          </a:pPr>
          <a:r>
            <a:rPr lang="en-US" sz="1600" kern="1200" dirty="0" smtClean="0"/>
            <a:t>“Amp up" existing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Translate training from face-to-face format</a:t>
          </a:r>
          <a:endParaRPr lang="en-US" sz="1600" kern="1200" dirty="0"/>
        </a:p>
        <a:p>
          <a:pPr marL="171450" lvl="1" indent="-171450" algn="l" defTabSz="711200">
            <a:lnSpc>
              <a:spcPct val="90000"/>
            </a:lnSpc>
            <a:spcBef>
              <a:spcPct val="0"/>
            </a:spcBef>
            <a:spcAft>
              <a:spcPct val="15000"/>
            </a:spcAft>
            <a:buChar char="••"/>
          </a:pPr>
          <a:r>
            <a:rPr lang="en-US" sz="1600" kern="1200" dirty="0" smtClean="0"/>
            <a:t>Produce training for those with limited time</a:t>
          </a:r>
          <a:endParaRPr lang="en-US" sz="1600" kern="1200" dirty="0"/>
        </a:p>
      </dsp:txBody>
      <dsp:txXfrm rot="5400000">
        <a:off x="4167889" y="80772"/>
        <a:ext cx="1198364" cy="4486656"/>
      </dsp:txXfrm>
    </dsp:sp>
    <dsp:sp modelId="{3F4F4E33-D8DF-4694-BA80-4B83887521AA}">
      <dsp:nvSpPr>
        <dsp:cNvPr id="0" name=""/>
        <dsp:cNvSpPr/>
      </dsp:nvSpPr>
      <dsp:spPr>
        <a:xfrm>
          <a:off x="0" y="1575122"/>
          <a:ext cx="2523744" cy="149795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Concepts and Tools of Online Learning </a:t>
          </a:r>
        </a:p>
      </dsp:txBody>
      <dsp:txXfrm>
        <a:off x="0" y="1575122"/>
        <a:ext cx="2523744" cy="1497955"/>
      </dsp:txXfrm>
    </dsp:sp>
    <dsp:sp modelId="{4DD02A42-5D94-4FF7-8B31-625E776401BF}">
      <dsp:nvSpPr>
        <dsp:cNvPr id="0" name=""/>
        <dsp:cNvSpPr/>
      </dsp:nvSpPr>
      <dsp:spPr>
        <a:xfrm rot="5400000">
          <a:off x="4167889" y="1653624"/>
          <a:ext cx="1198364" cy="4486656"/>
        </a:xfrm>
        <a:prstGeom prst="round2SameRect">
          <a:avLst/>
        </a:prstGeom>
        <a:solidFill>
          <a:schemeClr val="bg1">
            <a:lumMod val="8500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L</a:t>
          </a:r>
          <a:r>
            <a:rPr lang="en-US" sz="1600" kern="1200" dirty="0" smtClean="0"/>
            <a:t>earn from peers </a:t>
          </a:r>
        </a:p>
        <a:p>
          <a:pPr marL="171450" lvl="1" indent="-171450" algn="l" defTabSz="711200">
            <a:lnSpc>
              <a:spcPct val="90000"/>
            </a:lnSpc>
            <a:spcBef>
              <a:spcPct val="0"/>
            </a:spcBef>
            <a:spcAft>
              <a:spcPct val="15000"/>
            </a:spcAft>
            <a:buChar char="••"/>
          </a:pPr>
          <a:r>
            <a:rPr lang="en-US" sz="1600" kern="1200" dirty="0" smtClean="0"/>
            <a:t>Build CE partnerships</a:t>
          </a:r>
          <a:endParaRPr lang="en-US" sz="1600" kern="1200" dirty="0"/>
        </a:p>
      </dsp:txBody>
      <dsp:txXfrm rot="5400000">
        <a:off x="4167889" y="1653624"/>
        <a:ext cx="1198364" cy="4486656"/>
      </dsp:txXfrm>
    </dsp:sp>
    <dsp:sp modelId="{7C3C8C6E-E3A7-46AD-9DEF-34CD3C02740E}">
      <dsp:nvSpPr>
        <dsp:cNvPr id="0" name=""/>
        <dsp:cNvSpPr/>
      </dsp:nvSpPr>
      <dsp:spPr>
        <a:xfrm>
          <a:off x="0" y="3147975"/>
          <a:ext cx="2523744" cy="149795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Collaboration</a:t>
          </a:r>
          <a:endParaRPr lang="en-US" sz="2400" kern="1200" dirty="0"/>
        </a:p>
      </dsp:txBody>
      <dsp:txXfrm>
        <a:off x="0" y="3147975"/>
        <a:ext cx="2523744" cy="149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B038A-F2AD-46DF-83D4-9BD20E5F7A12}" type="datetimeFigureOut">
              <a:rPr lang="en-US" smtClean="0"/>
              <a:pPr/>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5952F-2643-4C50-8938-47FA2D9768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Tw Cen MT" pitchFamily="34" charset="0"/>
                <a:ea typeface="+mn-ea"/>
                <a:cs typeface="+mn-cs"/>
              </a:rPr>
              <a:t>Refer to ‘modes’ handout</a:t>
            </a:r>
            <a:endParaRPr kumimoji="0" lang="en-US" sz="1200" b="0" i="0" u="none" strike="noStrike" kern="1200" cap="none" spc="0" normalizeH="0" baseline="0" noProof="0" dirty="0" smtClean="0">
              <a:ln>
                <a:noFill/>
              </a:ln>
              <a:solidFill>
                <a:schemeClr val="tx1"/>
              </a:solidFill>
              <a:effectLst/>
              <a:uLnTx/>
              <a:uFillTx/>
              <a:latin typeface="Tw Cen MT"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45952F-2643-4C50-8938-47FA2D97681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Explore perceptions of </a:t>
            </a:r>
            <a:r>
              <a:rPr lang="en-US" sz="1200" i="1" kern="1200" dirty="0" smtClean="0">
                <a:solidFill>
                  <a:schemeClr val="tx1"/>
                </a:solidFill>
                <a:latin typeface="+mn-lt"/>
                <a:ea typeface="+mn-ea"/>
                <a:cs typeface="+mn-cs"/>
              </a:rPr>
              <a:t>self-paced</a:t>
            </a:r>
            <a:r>
              <a:rPr lang="en-US" sz="1200" kern="1200" dirty="0" smtClean="0">
                <a:solidFill>
                  <a:schemeClr val="tx1"/>
                </a:solidFill>
                <a:latin typeface="+mn-lt"/>
                <a:ea typeface="+mn-ea"/>
                <a:cs typeface="+mn-cs"/>
              </a:rPr>
              <a:t> elearning from POV of library staff, trainers, and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survey: “get my organization's members on board with online learning</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Scenario: You</a:t>
            </a:r>
            <a:r>
              <a:rPr lang="en-US" sz="1200" kern="1200" baseline="0" dirty="0" smtClean="0">
                <a:solidFill>
                  <a:schemeClr val="tx1"/>
                </a:solidFill>
                <a:latin typeface="+mn-lt"/>
                <a:ea typeface="+mn-ea"/>
                <a:cs typeface="+mn-cs"/>
              </a:rPr>
              <a:t> have a</a:t>
            </a:r>
            <a:r>
              <a:rPr lang="en-US" sz="1200" kern="1200" dirty="0" smtClean="0">
                <a:solidFill>
                  <a:schemeClr val="tx1"/>
                </a:solidFill>
                <a:latin typeface="+mn-lt"/>
                <a:ea typeface="+mn-ea"/>
                <a:cs typeface="+mn-cs"/>
              </a:rPr>
              <a:t> branch</a:t>
            </a:r>
            <a:r>
              <a:rPr lang="en-US" sz="1200" kern="1200" baseline="0" dirty="0" smtClean="0">
                <a:solidFill>
                  <a:schemeClr val="tx1"/>
                </a:solidFill>
                <a:latin typeface="+mn-lt"/>
                <a:ea typeface="+mn-ea"/>
                <a:cs typeface="+mn-cs"/>
              </a:rPr>
              <a:t> manager don’t see value of E; what will you say to convince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Identify key advantages of e-learning (beyond cost/time-savings)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---start w/ cost section of infographic---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Infographics</a:t>
            </a:r>
            <a:r>
              <a:rPr lang="en-US" sz="1200" kern="120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Time-money: 7 Advantage of</a:t>
            </a:r>
            <a:r>
              <a:rPr lang="en-US" sz="1200" kern="1200" baseline="0" dirty="0" smtClean="0">
                <a:solidFill>
                  <a:schemeClr val="tx1"/>
                </a:solidFill>
                <a:latin typeface="+mn-lt"/>
                <a:ea typeface="+mn-ea"/>
                <a:cs typeface="+mn-cs"/>
              </a:rPr>
              <a:t> E-l: http://www.learningpool.com/7-advantages-e-learning-infographic/</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Cost-2: State of Digital Education:</a:t>
            </a:r>
            <a:r>
              <a:rPr lang="en-US" sz="1200" kern="1200" baseline="0" dirty="0" smtClean="0">
                <a:solidFill>
                  <a:schemeClr val="tx1"/>
                </a:solidFill>
                <a:latin typeface="+mn-lt"/>
                <a:ea typeface="+mn-ea"/>
                <a:cs typeface="+mn-cs"/>
              </a:rPr>
              <a:t> http://www.knewton.com/digital-education/</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Motivation etc: Busting Myths about Online</a:t>
            </a:r>
            <a:r>
              <a:rPr lang="en-US" sz="1200" kern="1200" baseline="0" dirty="0" smtClean="0">
                <a:solidFill>
                  <a:schemeClr val="tx1"/>
                </a:solidFill>
                <a:latin typeface="+mn-lt"/>
                <a:ea typeface="+mn-ea"/>
                <a:cs typeface="+mn-cs"/>
              </a:rPr>
              <a:t> Learning: http://edtechreview.in/e-learning/610-busting-myths-about-online-learning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E-learning is awesome</a:t>
            </a:r>
            <a:r>
              <a:rPr lang="en-US" sz="1200" kern="1200" baseline="0" dirty="0" smtClean="0">
                <a:solidFill>
                  <a:schemeClr val="tx1"/>
                </a:solidFill>
                <a:latin typeface="+mn-lt"/>
                <a:ea typeface="+mn-ea"/>
                <a:cs typeface="+mn-cs"/>
              </a:rPr>
              <a:t> infographic: http://elearninginfographics.com/what-makes-elearning-awesome-infographic/ </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published by WJ in 2009; </a:t>
            </a:r>
          </a:p>
          <a:p>
            <a:r>
              <a:rPr lang="en-US" dirty="0" smtClean="0"/>
              <a:t>http://www.webjunction.org/documents/webjunction/Competency_Index_for_the_Library_Field.html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*21c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reflect increased emphasis on communication, collaboration, critical thinking and creativity.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9 IMLS 21c skills sets: http://www.imls.gov/assets/1/AssetManager/21stCenturySkills.pdf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*Accountability: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importance</a:t>
            </a:r>
            <a:r>
              <a:rPr lang="en-US" baseline="0" dirty="0" smtClean="0"/>
              <a:t> of </a:t>
            </a:r>
            <a:r>
              <a:rPr lang="en-US" sz="1200" kern="1200" dirty="0" smtClean="0">
                <a:solidFill>
                  <a:schemeClr val="tx1"/>
                </a:solidFill>
                <a:latin typeface="+mn-lt"/>
                <a:ea typeface="+mn-ea"/>
                <a:cs typeface="+mn-cs"/>
              </a:rPr>
              <a:t>ongoing data collection and evaluation</a:t>
            </a:r>
            <a:r>
              <a:rPr lang="en-US" sz="1200" kern="1200" baseline="0" dirty="0" smtClean="0">
                <a:solidFill>
                  <a:schemeClr val="tx1"/>
                </a:solidFill>
                <a:latin typeface="+mn-lt"/>
                <a:ea typeface="+mn-ea"/>
                <a:cs typeface="+mn-cs"/>
              </a:rPr>
              <a:t> to measure and demonstrate impact</a:t>
            </a:r>
            <a:endParaRPr lang="en-US" dirty="0" smtClean="0"/>
          </a:p>
          <a:p>
            <a:r>
              <a:rPr lang="en-US" dirty="0" smtClean="0"/>
              <a:t>*engagement</a:t>
            </a:r>
          </a:p>
          <a:p>
            <a:r>
              <a:rPr lang="en-US" sz="1200" kern="1200" dirty="0" smtClean="0">
                <a:solidFill>
                  <a:schemeClr val="tx1"/>
                </a:solidFill>
                <a:latin typeface="+mn-lt"/>
                <a:ea typeface="+mn-ea"/>
                <a:cs typeface="+mn-cs"/>
              </a:rPr>
              <a:t>continuously focusing and prioritizing efforts according to changing community needs</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IMLS skills</a:t>
            </a:r>
          </a:p>
          <a:p>
            <a:pPr lvl="0"/>
            <a:r>
              <a:rPr lang="en-US" sz="1200" kern="1200" dirty="0" smtClean="0">
                <a:solidFill>
                  <a:schemeClr val="tx1"/>
                </a:solidFill>
                <a:latin typeface="+mn-lt"/>
                <a:ea typeface="+mn-ea"/>
                <a:cs typeface="+mn-cs"/>
              </a:rPr>
              <a:t>--Critical Thinking and Problem Solving</a:t>
            </a:r>
          </a:p>
          <a:p>
            <a:pPr lvl="0"/>
            <a:r>
              <a:rPr lang="en-US" sz="1200" kern="1200" dirty="0" smtClean="0">
                <a:solidFill>
                  <a:schemeClr val="tx1"/>
                </a:solidFill>
                <a:latin typeface="+mn-lt"/>
                <a:ea typeface="+mn-ea"/>
                <a:cs typeface="+mn-cs"/>
              </a:rPr>
              <a:t>--Creativity and Innovation</a:t>
            </a:r>
          </a:p>
          <a:p>
            <a:pPr lvl="0"/>
            <a:r>
              <a:rPr lang="en-US" sz="1200" kern="1200" dirty="0" smtClean="0">
                <a:solidFill>
                  <a:schemeClr val="tx1"/>
                </a:solidFill>
                <a:latin typeface="+mn-lt"/>
                <a:ea typeface="+mn-ea"/>
                <a:cs typeface="+mn-cs"/>
              </a:rPr>
              <a:t>--Communication and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--Cross-Disciplinary Thinking</a:t>
            </a:r>
            <a:endParaRPr lang="en-US" dirty="0" smtClean="0"/>
          </a:p>
          <a:p>
            <a:endParaRPr lang="en-US" dirty="0" smtClean="0"/>
          </a:p>
          <a:p>
            <a:r>
              <a:rPr lang="en-US" sz="1200" kern="1200" dirty="0" smtClean="0">
                <a:solidFill>
                  <a:schemeClr val="tx1"/>
                </a:solidFill>
                <a:latin typeface="+mn-lt"/>
                <a:ea typeface="+mn-ea"/>
                <a:cs typeface="+mn-cs"/>
              </a:rPr>
              <a:t>Essential personal/interpersonal competencies</a:t>
            </a:r>
          </a:p>
          <a:p>
            <a:pPr marL="91440" indent="-182880">
              <a:buFont typeface="Wingdings" pitchFamily="2" charset="2"/>
              <a:buChar char="§"/>
            </a:pPr>
            <a:r>
              <a:rPr lang="en-US" sz="1200" kern="1200" dirty="0" smtClean="0">
                <a:solidFill>
                  <a:schemeClr val="tx1"/>
                </a:solidFill>
                <a:latin typeface="+mn-lt"/>
                <a:ea typeface="+mn-ea"/>
                <a:cs typeface="+mn-cs"/>
              </a:rPr>
              <a:t>Embraces and adapts to change with curiosity and enthusiasm</a:t>
            </a:r>
          </a:p>
          <a:p>
            <a:pPr marL="91440" indent="-182880">
              <a:buFont typeface="Wingdings" pitchFamily="2" charset="2"/>
              <a:buChar char="§"/>
            </a:pPr>
            <a:r>
              <a:rPr lang="en-US" sz="1200" kern="1200" dirty="0" smtClean="0">
                <a:solidFill>
                  <a:schemeClr val="tx1"/>
                </a:solidFill>
                <a:latin typeface="+mn-lt"/>
                <a:ea typeface="+mn-ea"/>
                <a:cs typeface="+mn-cs"/>
              </a:rPr>
              <a:t>Works creatively with others, staying open to diverse ideas and perspectives</a:t>
            </a:r>
          </a:p>
          <a:p>
            <a:pPr marL="91440" indent="-182880">
              <a:buFont typeface="Wingdings" pitchFamily="2" charset="2"/>
              <a:buChar char="§"/>
            </a:pPr>
            <a:r>
              <a:rPr lang="en-US" sz="1200" kern="1200" dirty="0" smtClean="0">
                <a:solidFill>
                  <a:schemeClr val="tx1"/>
                </a:solidFill>
                <a:latin typeface="+mn-lt"/>
                <a:ea typeface="+mn-ea"/>
                <a:cs typeface="+mn-cs"/>
              </a:rPr>
              <a:t>Acts on creative ideas to make useful contributions to the library, the community and/or the field</a:t>
            </a:r>
          </a:p>
          <a:p>
            <a:pPr marL="91440" indent="-182880">
              <a:buFont typeface="Wingdings" pitchFamily="2" charset="2"/>
              <a:buChar char="§"/>
            </a:pPr>
            <a:r>
              <a:rPr lang="en-US" sz="1200" kern="1200" dirty="0" smtClean="0">
                <a:solidFill>
                  <a:schemeClr val="tx1"/>
                </a:solidFill>
                <a:latin typeface="+mn-lt"/>
                <a:ea typeface="+mn-ea"/>
                <a:cs typeface="+mn-cs"/>
              </a:rPr>
              <a:t>Reasons effectively; Hones critical thinking skills</a:t>
            </a:r>
          </a:p>
          <a:p>
            <a:pPr marL="91440" indent="-182880">
              <a:buFont typeface="Wingdings" pitchFamily="2" charset="2"/>
              <a:buChar char="§"/>
            </a:pPr>
            <a:r>
              <a:rPr lang="en-US" sz="1200" kern="1200" dirty="0" smtClean="0">
                <a:solidFill>
                  <a:schemeClr val="tx1"/>
                </a:solidFill>
                <a:latin typeface="+mn-lt"/>
                <a:ea typeface="+mn-ea"/>
                <a:cs typeface="+mn-cs"/>
              </a:rPr>
              <a:t>Uses systems thinking, analyzing how parts of a whole interact with each other to produce overall outcomes in complex systems</a:t>
            </a:r>
          </a:p>
          <a:p>
            <a:endParaRPr lang="en-US" dirty="0" smtClean="0"/>
          </a:p>
        </p:txBody>
      </p:sp>
      <p:sp>
        <p:nvSpPr>
          <p:cNvPr id="4" name="Slide Number Placeholder 3"/>
          <p:cNvSpPr>
            <a:spLocks noGrp="1"/>
          </p:cNvSpPr>
          <p:nvPr>
            <p:ph type="sldNum" sz="quarter" idx="10"/>
          </p:nvPr>
        </p:nvSpPr>
        <p:spPr/>
        <p:txBody>
          <a:bodyPr/>
          <a:lstStyle/>
          <a:p>
            <a:fld id="{B745952F-2643-4C50-8938-47FA2D97681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Intro “roadmap” and priority topics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Ask to open roadmap document</a:t>
            </a:r>
          </a:p>
          <a:p>
            <a:r>
              <a:rPr lang="en-US" sz="1200" kern="1200" dirty="0" smtClean="0">
                <a:solidFill>
                  <a:schemeClr val="tx1"/>
                </a:solidFill>
                <a:latin typeface="+mn-lt"/>
                <a:ea typeface="+mn-ea"/>
                <a:cs typeface="+mn-cs"/>
              </a:rPr>
              <a:t>Which</a:t>
            </a:r>
            <a:r>
              <a:rPr lang="en-US" sz="1200" kern="1200" baseline="0" dirty="0" smtClean="0">
                <a:solidFill>
                  <a:schemeClr val="tx1"/>
                </a:solidFill>
                <a:latin typeface="+mn-lt"/>
                <a:ea typeface="+mn-ea"/>
                <a:cs typeface="+mn-cs"/>
              </a:rPr>
              <a:t> do you think are priorities for your audience? (</a:t>
            </a:r>
            <a:r>
              <a:rPr lang="en-US" sz="1200" kern="1200" dirty="0" smtClean="0">
                <a:solidFill>
                  <a:schemeClr val="tx1"/>
                </a:solidFill>
                <a:latin typeface="+mn-lt"/>
                <a:ea typeface="+mn-ea"/>
                <a:cs typeface="+mn-cs"/>
              </a:rPr>
              <a:t>checkmarks)</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Activity</a:t>
            </a:r>
            <a:r>
              <a:rPr lang="en-US" sz="1200" kern="1200" dirty="0" smtClean="0">
                <a:solidFill>
                  <a:schemeClr val="tx1"/>
                </a:solidFill>
                <a:latin typeface="+mn-lt"/>
                <a:ea typeface="+mn-ea"/>
                <a:cs typeface="+mn-cs"/>
              </a:rPr>
              <a:t>: participants discuss their perceptions of priority topics for their orgs; start thinking about aligning with national needs; plan how to research/identify gaps/needs to prepare for session #2</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Partnership of WJ &amp; IP funded by a grant from IMLS</a:t>
            </a:r>
          </a:p>
          <a:p>
            <a:r>
              <a:rPr lang="en-US" dirty="0" smtClean="0"/>
              <a:t>As part of the SCEC project</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a:t>
            </a:r>
            <a:r>
              <a:rPr lang="en-US" smtClean="0"/>
              <a:t>themes emerged</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so excited about the themes that emerged from the questionnaire! You are all in the right place! We will be looking at Instructional Design concepts, Online learning tools, and will be practicing how we can all best experience and be a leader in the collaboration across states and library types.</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big question that we’ll be focused on is how do we transform or leverage existing  content that we’ve run face-2-face? We’re doing a good job on some trainings already, but we want to make it more accessible!</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a:t>
            </a:r>
            <a:r>
              <a:rPr lang="en-US" baseline="0" dirty="0" smtClean="0"/>
              <a:t> some tools that you’ve used for training development? </a:t>
            </a:r>
          </a:p>
          <a:p>
            <a:endParaRPr lang="en-US" baseline="0" dirty="0" smtClean="0"/>
          </a:p>
          <a:p>
            <a:r>
              <a:rPr lang="en-US" baseline="0" dirty="0" smtClean="0"/>
              <a:t>In chat – please share any of the tools you’ve used for training development. This may be an online tool or something as simple as sticky notes used to plan! The sky’s the limit in this exercise!</a:t>
            </a:r>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lot of great tools to help out there!</a:t>
            </a:r>
            <a:br>
              <a:rPr lang="en-US" baseline="0" dirty="0" smtClean="0"/>
            </a:br>
            <a:endParaRPr lang="en-US" baseline="0" dirty="0" smtClean="0"/>
          </a:p>
          <a:p>
            <a:r>
              <a:rPr lang="en-US" dirty="0" smtClean="0"/>
              <a:t>Our goal is to help trainers use</a:t>
            </a:r>
            <a:r>
              <a:rPr lang="en-US" baseline="0" dirty="0" smtClean="0"/>
              <a:t> existing content and make it more interactive and easily sharable.</a:t>
            </a:r>
          </a:p>
          <a:p>
            <a:endParaRPr lang="en-US" baseline="0" dirty="0" smtClean="0"/>
          </a:p>
          <a:p>
            <a:r>
              <a:rPr lang="en-US" b="1" baseline="0" dirty="0" smtClean="0"/>
              <a:t>Platform agnostic</a:t>
            </a:r>
            <a:r>
              <a:rPr lang="en-US" baseline="0" dirty="0" smtClean="0"/>
              <a:t> = a piece of software that can run on any operating system and can be incorporated into any LMS. Can be published in a format that can be uploaded into any LMS.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a:t>
            </a:r>
            <a:r>
              <a:rPr lang="en-US" baseline="0" dirty="0" smtClean="0"/>
              <a:t> of you can tell me what tool this view is showcasing? </a:t>
            </a:r>
          </a:p>
          <a:p>
            <a:endParaRPr lang="en-US" baseline="0" dirty="0" smtClean="0"/>
          </a:p>
          <a:p>
            <a:r>
              <a:rPr lang="en-US" baseline="0" dirty="0" smtClean="0"/>
              <a:t>Leverage existing training content through </a:t>
            </a:r>
            <a:r>
              <a:rPr lang="en-US" baseline="0" dirty="0" err="1" smtClean="0"/>
              <a:t>ppt</a:t>
            </a:r>
            <a:r>
              <a:rPr lang="en-US" baseline="0" dirty="0" smtClean="0"/>
              <a:t> &gt; and packaging it into an online tool that can be highly interactive. </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t>
            </a:r>
            <a:r>
              <a:rPr lang="en-US" baseline="0" dirty="0" smtClean="0"/>
              <a:t> existing PowerPoint deck into </a:t>
            </a:r>
            <a:r>
              <a:rPr lang="en-US" dirty="0" smtClean="0"/>
              <a:t>Storyline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Storyline showing an</a:t>
            </a:r>
            <a:r>
              <a:rPr lang="en-US" baseline="0" dirty="0" smtClean="0"/>
              <a:t> imported PowerPoint deck. </a:t>
            </a:r>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is to use</a:t>
            </a:r>
            <a:r>
              <a:rPr lang="en-US" baseline="0" dirty="0" smtClean="0"/>
              <a:t> existing content and make it easily sharable, building in more and more interaction as you go.</a:t>
            </a:r>
          </a:p>
          <a:p>
            <a:endParaRPr lang="en-US" baseline="0" dirty="0" smtClean="0"/>
          </a:p>
          <a:p>
            <a:r>
              <a:rPr lang="en-US" b="1" baseline="0" dirty="0" smtClean="0"/>
              <a:t>Platform agnostic</a:t>
            </a:r>
            <a:r>
              <a:rPr lang="en-US" baseline="0" dirty="0" smtClean="0"/>
              <a:t> = a piece of software that can run on any operating system and can be incorporated into any LMS. Can be published in a format that can be uploaded into any LMS.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is to use</a:t>
            </a:r>
            <a:r>
              <a:rPr lang="en-US" baseline="0" dirty="0" smtClean="0"/>
              <a:t> existing content and easily sharable – </a:t>
            </a:r>
          </a:p>
          <a:p>
            <a:endParaRPr lang="en-US" baseline="0" dirty="0" smtClean="0"/>
          </a:p>
          <a:p>
            <a:r>
              <a:rPr lang="en-US" b="1" baseline="0" dirty="0" smtClean="0"/>
              <a:t>Platform agnostic</a:t>
            </a:r>
            <a:r>
              <a:rPr lang="en-US" baseline="0" dirty="0" smtClean="0"/>
              <a:t> = a piece of software that can run on any operating system and can be incorporated into any LMS. Can be published in a format that can be uploaded into any LMS. </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45952F-2643-4C50-8938-47FA2D976815}"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Warm-up activity:</a:t>
            </a:r>
            <a:endParaRPr lang="en-US" baseline="0" dirty="0" smtClean="0"/>
          </a:p>
          <a:p>
            <a:r>
              <a:rPr lang="en-US" baseline="0" dirty="0" smtClean="0"/>
              <a:t>--keep track of who gets the right answer first (in chat)</a:t>
            </a:r>
          </a:p>
          <a:p>
            <a:r>
              <a:rPr lang="en-US" baseline="0" dirty="0" smtClean="0"/>
              <a:t>Facilitators </a:t>
            </a:r>
            <a:r>
              <a:rPr lang="en-US" i="1" baseline="0" dirty="0" smtClean="0"/>
              <a:t>not</a:t>
            </a:r>
            <a:r>
              <a:rPr lang="en-US" baseline="0" dirty="0" smtClean="0"/>
              <a:t> included in guessing</a:t>
            </a:r>
          </a:p>
          <a:p>
            <a:endParaRPr lang="en-US" baseline="0" dirty="0" smtClean="0"/>
          </a:p>
          <a:p>
            <a:r>
              <a:rPr lang="en-US" baseline="0" dirty="0" smtClean="0"/>
              <a:t>!! Winners: grab pointer arrows</a:t>
            </a:r>
          </a:p>
        </p:txBody>
      </p:sp>
      <p:sp>
        <p:nvSpPr>
          <p:cNvPr id="4" name="Slide Number Placeholder 3"/>
          <p:cNvSpPr>
            <a:spLocks noGrp="1"/>
          </p:cNvSpPr>
          <p:nvPr>
            <p:ph type="sldNum" sz="quarter" idx="10"/>
          </p:nvPr>
        </p:nvSpPr>
        <p:spPr/>
        <p:txBody>
          <a:bodyPr/>
          <a:lstStyle/>
          <a:p>
            <a:fld id="{B745952F-2643-4C50-8938-47FA2D97681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Award slide: virtual chocolate</a:t>
            </a:r>
          </a:p>
          <a:p>
            <a:endParaRPr lang="en-US" dirty="0" smtClean="0"/>
          </a:p>
          <a:p>
            <a:r>
              <a:rPr lang="en-US" sz="1200" kern="1200" dirty="0" smtClean="0">
                <a:solidFill>
                  <a:schemeClr val="tx1"/>
                </a:solidFill>
                <a:latin typeface="+mn-lt"/>
                <a:ea typeface="+mn-ea"/>
                <a:cs typeface="+mn-cs"/>
              </a:rPr>
              <a:t>we’re </a:t>
            </a:r>
            <a:r>
              <a:rPr lang="en-US" sz="1200" i="1" kern="1200" dirty="0" smtClean="0">
                <a:solidFill>
                  <a:schemeClr val="tx1"/>
                </a:solidFill>
                <a:latin typeface="+mn-lt"/>
                <a:ea typeface="+mn-ea"/>
                <a:cs typeface="+mn-cs"/>
              </a:rPr>
              <a:t>all learning, all learners</a:t>
            </a:r>
          </a:p>
          <a:p>
            <a:pPr lvl="1"/>
            <a:r>
              <a:rPr lang="en-US" sz="1200" kern="1200" dirty="0" smtClean="0">
                <a:solidFill>
                  <a:schemeClr val="tx1"/>
                </a:solidFill>
                <a:latin typeface="+mn-lt"/>
                <a:ea typeface="+mn-ea"/>
                <a:cs typeface="+mn-cs"/>
              </a:rPr>
              <a:t>Katherine Adelberg: “I realized that my teacher, a member of the Chicago Symphony and an amazing musician, was still learning too.”</a:t>
            </a:r>
          </a:p>
        </p:txBody>
      </p:sp>
      <p:sp>
        <p:nvSpPr>
          <p:cNvPr id="4" name="Slide Number Placeholder 3"/>
          <p:cNvSpPr>
            <a:spLocks noGrp="1"/>
          </p:cNvSpPr>
          <p:nvPr>
            <p:ph type="sldNum" sz="quarter" idx="10"/>
          </p:nvPr>
        </p:nvSpPr>
        <p:spPr/>
        <p:txBody>
          <a:bodyPr/>
          <a:lstStyle/>
          <a:p>
            <a:fld id="{B745952F-2643-4C50-8938-47FA2D9768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Tw Cen MT" pitchFamily="34" charset="0"/>
                <a:ea typeface="+mn-ea"/>
                <a:cs typeface="+mn-cs"/>
              </a:rPr>
              <a:t>IMLS Vision … empowered citizens of</a:t>
            </a:r>
            <a:r>
              <a:rPr lang="en-US" sz="1200" kern="1200" baseline="0" dirty="0" smtClean="0">
                <a:solidFill>
                  <a:schemeClr val="tx1"/>
                </a:solidFill>
                <a:latin typeface="Tw Cen MT" pitchFamily="34" charset="0"/>
                <a:ea typeface="+mn-ea"/>
                <a:cs typeface="+mn-cs"/>
              </a:rPr>
              <a:t> all ages in era of rapid change, new challenges</a:t>
            </a:r>
            <a:endParaRPr lang="en-US" sz="1200" kern="1200" dirty="0" smtClean="0">
              <a:solidFill>
                <a:schemeClr val="tx1"/>
              </a:solidFill>
              <a:latin typeface="Tw Cen MT"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Tw Cen MT" pitchFamily="34" charset="0"/>
                <a:ea typeface="+mn-ea"/>
                <a:cs typeface="+mn-cs"/>
              </a:rPr>
              <a:t>In order to optimize library capacity to achieve this vision,</a:t>
            </a:r>
            <a:r>
              <a:rPr lang="en-US" sz="1200" kern="1200" baseline="0" dirty="0" smtClean="0">
                <a:solidFill>
                  <a:schemeClr val="tx1"/>
                </a:solidFill>
                <a:latin typeface="Tw Cen MT" pitchFamily="34" charset="0"/>
                <a:ea typeface="+mn-ea"/>
                <a:cs typeface="+mn-cs"/>
              </a:rPr>
              <a:t> lib staff</a:t>
            </a:r>
            <a:endParaRPr lang="en-US" sz="1200" kern="1200" dirty="0" smtClean="0">
              <a:solidFill>
                <a:schemeClr val="tx1"/>
              </a:solidFill>
              <a:latin typeface="Tw Cen MT"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Tw Cen MT" pitchFamily="34" charset="0"/>
                <a:ea typeface="+mn-ea"/>
                <a:cs typeface="+mn-cs"/>
              </a:rPr>
              <a:t>SCEC Grant:</a:t>
            </a:r>
            <a:r>
              <a:rPr lang="en-US" sz="1200" kern="1200" baseline="0" dirty="0" smtClean="0">
                <a:solidFill>
                  <a:schemeClr val="tx1"/>
                </a:solidFill>
                <a:latin typeface="Tw Cen MT" pitchFamily="34" charset="0"/>
                <a:ea typeface="+mn-ea"/>
                <a:cs typeface="+mn-cs"/>
              </a:rPr>
              <a:t> </a:t>
            </a:r>
            <a:r>
              <a:rPr lang="en-US" sz="1200" kern="1200" dirty="0" smtClean="0">
                <a:solidFill>
                  <a:schemeClr val="tx1"/>
                </a:solidFill>
                <a:latin typeface="+mn-lt"/>
                <a:ea typeface="+mn-ea"/>
                <a:cs typeface="+mn-cs"/>
              </a:rPr>
              <a:t>“if libraries are to effectively respond to the rapid changes in technology and society, then library staff and other information workers must embrace the concept of continuous learning, and their institutions must support the learning that will drive organizational success.”</a:t>
            </a:r>
            <a:endParaRPr lang="en-US" sz="1200" kern="1200" dirty="0" smtClean="0">
              <a:solidFill>
                <a:schemeClr val="tx1"/>
              </a:solidFill>
              <a:latin typeface="Tw Cen MT" pitchFamily="34" charset="0"/>
              <a:ea typeface="+mn-ea"/>
              <a:cs typeface="+mn-cs"/>
            </a:endParaRPr>
          </a:p>
        </p:txBody>
      </p:sp>
      <p:sp>
        <p:nvSpPr>
          <p:cNvPr id="4" name="Slide Number Placeholder 3"/>
          <p:cNvSpPr>
            <a:spLocks noGrp="1"/>
          </p:cNvSpPr>
          <p:nvPr>
            <p:ph type="sldNum" sz="quarter" idx="10"/>
          </p:nvPr>
        </p:nvSpPr>
        <p:spPr/>
        <p:txBody>
          <a:bodyPr/>
          <a:lstStyle/>
          <a:p>
            <a:fld id="{B745952F-2643-4C50-8938-47FA2D97681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45952F-2643-4C50-8938-47FA2D97681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45952F-2643-4C50-8938-47FA2D97681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8400"/>
            <a:ext cx="7467600" cy="3200400"/>
          </a:xfr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ounded Rectangle 3"/>
          <p:cNvSpPr>
            <a:spLocks/>
          </p:cNvSpPr>
          <p:nvPr userDrawn="1"/>
        </p:nvSpPr>
        <p:spPr>
          <a:xfrm>
            <a:off x="914400" y="0"/>
            <a:ext cx="8412480" cy="14478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5" name="Rounded Rectangle 4"/>
          <p:cNvSpPr>
            <a:spLocks/>
          </p:cNvSpPr>
          <p:nvPr userDrawn="1"/>
        </p:nvSpPr>
        <p:spPr>
          <a:xfrm>
            <a:off x="-152400" y="0"/>
            <a:ext cx="990600" cy="14478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 name="Title 1"/>
          <p:cNvSpPr>
            <a:spLocks noGrp="1"/>
          </p:cNvSpPr>
          <p:nvPr>
            <p:ph type="ctrTitle"/>
          </p:nvPr>
        </p:nvSpPr>
        <p:spPr>
          <a:xfrm>
            <a:off x="914400" y="0"/>
            <a:ext cx="7543800" cy="1470025"/>
          </a:xfrm>
        </p:spPr>
        <p:txBody>
          <a:bodyPr/>
          <a:lstStyle>
            <a:lvl1pPr algn="ct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a:latin typeface="Tw Cen MT" pitchFamily="34" charset="0"/>
              </a:defRPr>
            </a:lvl1pPr>
            <a:lvl2pPr>
              <a:buFont typeface="Wingdings" pitchFamily="2" charset="2"/>
              <a:buChar char="§"/>
              <a:defRPr>
                <a:latin typeface="Tw Cen MT" pitchFamily="34" charset="0"/>
              </a:defRPr>
            </a:lvl2pPr>
            <a:lvl3pPr>
              <a:buFont typeface="Wingdings" pitchFamily="2" charset="2"/>
              <a:buChar char="§"/>
              <a:defRPr>
                <a:latin typeface="Tw Cen MT" pitchFamily="34" charset="0"/>
              </a:defRPr>
            </a:lvl3pPr>
            <a:lvl4pPr>
              <a:buFont typeface="Wingdings" pitchFamily="2" charset="2"/>
              <a:buChar char="§"/>
              <a:defRPr>
                <a:latin typeface="Tw Cen MT" pitchFamily="34" charset="0"/>
              </a:defRPr>
            </a:lvl4pPr>
            <a:lvl5pPr>
              <a:buFont typeface="Wingdings" pitchFamily="2" charset="2"/>
              <a:buChar cha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ed Rectangle 6"/>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8" name="Rounded Rectangle 7"/>
          <p:cNvSpPr>
            <a:spLocks/>
          </p:cNvSpPr>
          <p:nvPr userDrawn="1"/>
        </p:nvSpPr>
        <p:spPr>
          <a:xfrm>
            <a:off x="-76200" y="1219200"/>
            <a:ext cx="914400" cy="2286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dirty="0" smtClean="0"/>
              <a:t>Click to edit Master title style</a:t>
            </a:r>
            <a:endParaRPr lang="en-US" dirty="0"/>
          </a:p>
        </p:txBody>
      </p:sp>
      <p:sp>
        <p:nvSpPr>
          <p:cNvPr id="3" name="Rounded Rectangle 2"/>
          <p:cNvSpPr>
            <a:spLocks/>
          </p:cNvSpPr>
          <p:nvPr userDrawn="1"/>
        </p:nvSpPr>
        <p:spPr>
          <a:xfrm>
            <a:off x="1066800" y="6096000"/>
            <a:ext cx="8229600" cy="640080"/>
          </a:xfrm>
          <a:prstGeom prst="roundRect">
            <a:avLst/>
          </a:prstGeom>
          <a:gradFill flip="none" rotWithShape="1">
            <a:gsLst>
              <a:gs pos="0">
                <a:srgbClr val="8CD8D4"/>
              </a:gs>
              <a:gs pos="50000">
                <a:srgbClr val="002060"/>
              </a:gs>
            </a:gsLst>
            <a:lin ang="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4" name="Rounded Rectangle 3"/>
          <p:cNvSpPr>
            <a:spLocks noChangeAspect="1"/>
          </p:cNvSpPr>
          <p:nvPr userDrawn="1"/>
        </p:nvSpPr>
        <p:spPr>
          <a:xfrm>
            <a:off x="-76201" y="6096000"/>
            <a:ext cx="1073427" cy="64008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ounded Rectangle 4"/>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6" name="Rounded Rectangle 5"/>
          <p:cNvSpPr>
            <a:spLocks/>
          </p:cNvSpPr>
          <p:nvPr userDrawn="1"/>
        </p:nvSpPr>
        <p:spPr>
          <a:xfrm>
            <a:off x="-76200" y="1219200"/>
            <a:ext cx="914400" cy="2286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8400"/>
            <a:ext cx="7467600" cy="3200400"/>
          </a:xfr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ounded Rectangle 3"/>
          <p:cNvSpPr>
            <a:spLocks/>
          </p:cNvSpPr>
          <p:nvPr userDrawn="1"/>
        </p:nvSpPr>
        <p:spPr>
          <a:xfrm>
            <a:off x="914400" y="0"/>
            <a:ext cx="8321040" cy="14478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5" name="Rounded Rectangle 4"/>
          <p:cNvSpPr>
            <a:spLocks/>
          </p:cNvSpPr>
          <p:nvPr userDrawn="1"/>
        </p:nvSpPr>
        <p:spPr>
          <a:xfrm>
            <a:off x="-152400" y="0"/>
            <a:ext cx="990600" cy="14478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 name="Title 1"/>
          <p:cNvSpPr>
            <a:spLocks noGrp="1"/>
          </p:cNvSpPr>
          <p:nvPr>
            <p:ph type="ctrTitle"/>
          </p:nvPr>
        </p:nvSpPr>
        <p:spPr>
          <a:xfrm>
            <a:off x="914400" y="0"/>
            <a:ext cx="7543800" cy="1470025"/>
          </a:xfrm>
        </p:spPr>
        <p:txBody>
          <a:bodyPr/>
          <a:lstStyle>
            <a:lvl1pPr algn="ctr">
              <a:defRPr>
                <a:solidFill>
                  <a:schemeClr val="bg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a:latin typeface="Tw Cen MT" pitchFamily="34" charset="0"/>
              </a:defRPr>
            </a:lvl1pPr>
            <a:lvl2pPr>
              <a:buFont typeface="Wingdings" pitchFamily="2" charset="2"/>
              <a:buChar char="§"/>
              <a:defRPr>
                <a:latin typeface="Tw Cen MT" pitchFamily="34" charset="0"/>
              </a:defRPr>
            </a:lvl2pPr>
            <a:lvl3pPr>
              <a:buFont typeface="Wingdings" pitchFamily="2" charset="2"/>
              <a:buChar char="§"/>
              <a:defRPr>
                <a:latin typeface="Tw Cen MT" pitchFamily="34" charset="0"/>
              </a:defRPr>
            </a:lvl3pPr>
            <a:lvl4pPr>
              <a:buFont typeface="Wingdings" pitchFamily="2" charset="2"/>
              <a:buChar char="§"/>
              <a:defRPr>
                <a:latin typeface="Tw Cen MT" pitchFamily="34" charset="0"/>
              </a:defRPr>
            </a:lvl4pPr>
            <a:lvl5pPr>
              <a:buFont typeface="Wingdings" pitchFamily="2" charset="2"/>
              <a:buChar cha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ed Rectangle 6"/>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8" name="Rounded Rectangle 7"/>
          <p:cNvSpPr>
            <a:spLocks/>
          </p:cNvSpPr>
          <p:nvPr userDrawn="1"/>
        </p:nvSpPr>
        <p:spPr>
          <a:xfrm>
            <a:off x="-76200" y="1219200"/>
            <a:ext cx="914400" cy="2286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dirty="0" smtClean="0"/>
              <a:t>Click to edit Master title style</a:t>
            </a:r>
            <a:endParaRPr lang="en-US" dirty="0"/>
          </a:p>
        </p:txBody>
      </p:sp>
      <p:sp>
        <p:nvSpPr>
          <p:cNvPr id="3" name="Rounded Rectangle 2"/>
          <p:cNvSpPr>
            <a:spLocks/>
          </p:cNvSpPr>
          <p:nvPr userDrawn="1"/>
        </p:nvSpPr>
        <p:spPr>
          <a:xfrm>
            <a:off x="1066800" y="6096000"/>
            <a:ext cx="8229600" cy="640080"/>
          </a:xfrm>
          <a:prstGeom prst="roundRect">
            <a:avLst/>
          </a:prstGeom>
          <a:gradFill flip="none" rotWithShape="1">
            <a:gsLst>
              <a:gs pos="0">
                <a:srgbClr val="8CD8D4"/>
              </a:gs>
              <a:gs pos="50000">
                <a:srgbClr val="002060"/>
              </a:gs>
            </a:gsLst>
            <a:lin ang="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4" name="Rounded Rectangle 3"/>
          <p:cNvSpPr>
            <a:spLocks noChangeAspect="1"/>
          </p:cNvSpPr>
          <p:nvPr userDrawn="1"/>
        </p:nvSpPr>
        <p:spPr>
          <a:xfrm>
            <a:off x="-76201" y="6096000"/>
            <a:ext cx="1073427" cy="64008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ounded Rectangle 4"/>
          <p:cNvSpPr>
            <a:spLocks/>
          </p:cNvSpPr>
          <p:nvPr userDrawn="1"/>
        </p:nvSpPr>
        <p:spPr>
          <a:xfrm>
            <a:off x="914400" y="1219200"/>
            <a:ext cx="8321040" cy="228600"/>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6" name="Rounded Rectangle 5"/>
          <p:cNvSpPr>
            <a:spLocks/>
          </p:cNvSpPr>
          <p:nvPr userDrawn="1"/>
        </p:nvSpPr>
        <p:spPr>
          <a:xfrm>
            <a:off x="-76200" y="1219200"/>
            <a:ext cx="914400" cy="2286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7" name="Title 1"/>
          <p:cNvSpPr>
            <a:spLocks noGrp="1"/>
          </p:cNvSpPr>
          <p:nvPr>
            <p:ph type="title"/>
          </p:nvPr>
        </p:nvSpPr>
        <p:spPr>
          <a:xfrm>
            <a:off x="914400" y="274638"/>
            <a:ext cx="7772400" cy="1143000"/>
          </a:xfrm>
        </p:spPr>
        <p:txBody>
          <a:bodyPr/>
          <a:lstStyle>
            <a:lvl1pPr algn="l">
              <a:defRPr>
                <a:solidFill>
                  <a:srgbClr val="492303"/>
                </a:solidFill>
                <a:latin typeface="Tw Cen MT" pitchFamily="34" charset="0"/>
              </a:defRPr>
            </a:lvl1p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D957-3B8B-4C6F-A312-79EBAD129479}" type="datetimeFigureOut">
              <a:rPr lang="en-US" smtClean="0"/>
              <a:pPr/>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0657-EA7D-494A-9326-63FB3CA080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D957-3B8B-4C6F-A312-79EBAD129479}" type="datetimeFigureOut">
              <a:rPr lang="en-US" smtClean="0">
                <a:solidFill>
                  <a:prstClr val="black">
                    <a:tint val="75000"/>
                  </a:prstClr>
                </a:solidFill>
              </a:rPr>
              <a:pPr/>
              <a:t>8/22/2014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0657-EA7D-494A-9326-63FB3CA0809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infopeople.or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learn.webjunction.org/pluginfile.php/112/mod_resource/content/1/Priority%20Topics%20Roadmap_Draft.doc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earn.webjunction.org/mod/url/view.php?id=4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learn.webjunction.org/mod/url/view.php?id=43" TargetMode="External"/><Relationship Id="rId4" Type="http://schemas.openxmlformats.org/officeDocument/2006/relationships/hyperlink" Target="http://learn.webjunction.org/mod/resource/view.php?id=45"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banner_composite.jpg"/>
          <p:cNvPicPr>
            <a:picLocks noChangeAspect="1"/>
          </p:cNvPicPr>
          <p:nvPr/>
        </p:nvPicPr>
        <p:blipFill>
          <a:blip r:embed="rId3" cstate="print"/>
          <a:stretch>
            <a:fillRect/>
          </a:stretch>
        </p:blipFill>
        <p:spPr>
          <a:xfrm>
            <a:off x="0" y="3552305"/>
            <a:ext cx="9144000" cy="2543695"/>
          </a:xfrm>
          <a:prstGeom prst="rect">
            <a:avLst/>
          </a:prstGeom>
          <a:noFill/>
          <a:ln>
            <a:noFill/>
          </a:ln>
        </p:spPr>
      </p:pic>
      <p:sp>
        <p:nvSpPr>
          <p:cNvPr id="5" name="Title 4"/>
          <p:cNvSpPr>
            <a:spLocks noGrp="1"/>
          </p:cNvSpPr>
          <p:nvPr>
            <p:ph type="title"/>
          </p:nvPr>
        </p:nvSpPr>
        <p:spPr>
          <a:xfrm>
            <a:off x="0" y="533400"/>
            <a:ext cx="8686800" cy="2438400"/>
          </a:xfrm>
        </p:spPr>
        <p:txBody>
          <a:bodyPr>
            <a:noAutofit/>
          </a:bodyPr>
          <a:lstStyle/>
          <a:p>
            <a:pPr algn="ctr"/>
            <a:r>
              <a:rPr lang="en-US" dirty="0" smtClean="0"/>
              <a:t>Designing &amp; Delivering </a:t>
            </a:r>
            <a:br>
              <a:rPr lang="en-US" dirty="0" smtClean="0"/>
            </a:br>
            <a:r>
              <a:rPr lang="en-US" dirty="0" smtClean="0"/>
              <a:t>Online Training </a:t>
            </a:r>
            <a:r>
              <a:rPr lang="en-US" b="1" dirty="0" smtClean="0"/>
              <a:t/>
            </a:r>
            <a:br>
              <a:rPr lang="en-US" b="1" dirty="0" smtClean="0"/>
            </a:br>
            <a:r>
              <a:rPr lang="en-US" dirty="0" smtClean="0"/>
              <a:t>Library CE Institute</a:t>
            </a:r>
            <a:r>
              <a:rPr lang="en-US" dirty="0" smtClean="0">
                <a:solidFill>
                  <a:schemeClr val="tx1">
                    <a:lumMod val="85000"/>
                    <a:lumOff val="15000"/>
                  </a:schemeClr>
                </a:solidFill>
              </a:rPr>
              <a:t/>
            </a:r>
            <a:br>
              <a:rPr lang="en-US" dirty="0" smtClean="0">
                <a:solidFill>
                  <a:schemeClr val="tx1">
                    <a:lumMod val="85000"/>
                    <a:lumOff val="15000"/>
                  </a:schemeClr>
                </a:solidFill>
              </a:rPr>
            </a:br>
            <a:r>
              <a:rPr lang="en-US" b="1" dirty="0" smtClean="0">
                <a:solidFill>
                  <a:schemeClr val="tx1">
                    <a:lumMod val="85000"/>
                    <a:lumOff val="15000"/>
                  </a:schemeClr>
                </a:solidFill>
              </a:rPr>
              <a:t> </a:t>
            </a:r>
            <a:r>
              <a:rPr lang="en-US" b="1" dirty="0" smtClean="0">
                <a:solidFill>
                  <a:srgbClr val="002060"/>
                </a:solidFill>
              </a:rPr>
              <a:t>Online Kickoff</a:t>
            </a:r>
            <a:endParaRPr lang="en-US" b="1" dirty="0">
              <a:solidFill>
                <a:srgbClr val="002060"/>
              </a:solidFill>
            </a:endParaRPr>
          </a:p>
        </p:txBody>
      </p:sp>
      <p:sp>
        <p:nvSpPr>
          <p:cNvPr id="6" name="Title 1"/>
          <p:cNvSpPr txBox="1">
            <a:spLocks/>
          </p:cNvSpPr>
          <p:nvPr/>
        </p:nvSpPr>
        <p:spPr>
          <a:xfrm>
            <a:off x="838200" y="6019800"/>
            <a:ext cx="79248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Tw Cen MT" pitchFamily="34" charset="0"/>
                <a:ea typeface="+mj-ea"/>
                <a:cs typeface="+mj-cs"/>
              </a:rPr>
              <a:t>WebJunction – Infopeople – IMLS </a:t>
            </a:r>
            <a:endParaRPr kumimoji="0" lang="en-US" sz="3600" b="0" i="0" u="none" strike="noStrike" kern="1200" cap="none" spc="0" normalizeH="0" baseline="0" noProof="0" dirty="0">
              <a:ln>
                <a:noFill/>
              </a:ln>
              <a:solidFill>
                <a:schemeClr val="bg1"/>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66800" y="1737519"/>
            <a:ext cx="7620000" cy="2377440"/>
          </a:xfrm>
          <a:prstGeom prst="rect">
            <a:avLst/>
          </a:prstGeom>
          <a:solidFill>
            <a:srgbClr val="008080"/>
          </a:solidFill>
          <a:ln w="28575" cmpd="dbl">
            <a:solidFill>
              <a:srgbClr val="008080"/>
            </a:solidFill>
            <a:rou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tx1">
                  <a:lumMod val="85000"/>
                  <a:lumOff val="15000"/>
                </a:schemeClr>
              </a:solidFill>
              <a:effectLst/>
              <a:uLnTx/>
              <a:uFillTx/>
              <a:latin typeface="Tw Cen MT" pitchFamily="34" charset="0"/>
              <a:ea typeface="+mj-ea"/>
              <a:cs typeface="+mj-cs"/>
            </a:endParaRPr>
          </a:p>
        </p:txBody>
      </p:sp>
      <p:sp>
        <p:nvSpPr>
          <p:cNvPr id="4" name="Rounded Rectangle 3"/>
          <p:cNvSpPr/>
          <p:nvPr/>
        </p:nvSpPr>
        <p:spPr>
          <a:xfrm>
            <a:off x="1066800" y="1783239"/>
            <a:ext cx="7620000" cy="2286000"/>
          </a:xfrm>
          <a:prstGeom prst="roundRect">
            <a:avLst/>
          </a:prstGeom>
          <a:solidFill>
            <a:schemeClr val="bg1"/>
          </a:solidFill>
          <a:ln w="28575" cmpd="dbl">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4800" b="1" dirty="0" smtClean="0">
                <a:solidFill>
                  <a:srgbClr val="492303"/>
                </a:solidFill>
                <a:latin typeface="Tw Cen MT" pitchFamily="34" charset="0"/>
              </a:rPr>
              <a:t>E-learning Rocks!</a:t>
            </a:r>
            <a:endParaRPr lang="en-US" sz="4800" dirty="0">
              <a:solidFill>
                <a:srgbClr val="492303"/>
              </a:solidFill>
              <a:latin typeface="Tw Cen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e-learning</a:t>
            </a:r>
            <a:endParaRPr lang="en-US" dirty="0"/>
          </a:p>
        </p:txBody>
      </p:sp>
      <p:sp>
        <p:nvSpPr>
          <p:cNvPr id="5" name="TextBox 4"/>
          <p:cNvSpPr txBox="1"/>
          <p:nvPr/>
        </p:nvSpPr>
        <p:spPr>
          <a:xfrm>
            <a:off x="942399" y="1905000"/>
            <a:ext cx="1648401" cy="1661993"/>
          </a:xfrm>
          <a:prstGeom prst="rect">
            <a:avLst/>
          </a:prstGeom>
          <a:noFill/>
        </p:spPr>
        <p:txBody>
          <a:bodyPr wrap="none" rtlCol="0">
            <a:spAutoFit/>
          </a:bodyPr>
          <a:lstStyle/>
          <a:p>
            <a:pPr marL="463550" indent="-463550" algn="ctr">
              <a:lnSpc>
                <a:spcPct val="150000"/>
              </a:lnSpc>
              <a:buSzPct val="125000"/>
            </a:pPr>
            <a:r>
              <a:rPr lang="en-US" sz="4400" b="1" dirty="0" smtClean="0">
                <a:solidFill>
                  <a:srgbClr val="008080"/>
                </a:solidFill>
              </a:rPr>
              <a:t>1</a:t>
            </a:r>
          </a:p>
          <a:p>
            <a:pPr marL="463550" indent="-463550" algn="ctr">
              <a:lnSpc>
                <a:spcPct val="150000"/>
              </a:lnSpc>
              <a:buSzPct val="125000"/>
            </a:pPr>
            <a:r>
              <a:rPr lang="en-US" sz="2400" b="1" dirty="0" smtClean="0"/>
              <a:t>Live Online</a:t>
            </a:r>
          </a:p>
        </p:txBody>
      </p:sp>
      <p:sp>
        <p:nvSpPr>
          <p:cNvPr id="6" name="TextBox 5"/>
          <p:cNvSpPr txBox="1"/>
          <p:nvPr/>
        </p:nvSpPr>
        <p:spPr>
          <a:xfrm>
            <a:off x="3734869" y="1905000"/>
            <a:ext cx="2106667" cy="1672253"/>
          </a:xfrm>
          <a:prstGeom prst="rect">
            <a:avLst/>
          </a:prstGeom>
          <a:noFill/>
        </p:spPr>
        <p:txBody>
          <a:bodyPr wrap="none" rtlCol="0">
            <a:spAutoFit/>
          </a:bodyPr>
          <a:lstStyle/>
          <a:p>
            <a:pPr marL="463550" lvl="0" indent="-463550" algn="ctr">
              <a:lnSpc>
                <a:spcPct val="150000"/>
              </a:lnSpc>
              <a:buSzPct val="125000"/>
            </a:pPr>
            <a:r>
              <a:rPr lang="en-US" sz="4400" b="1" dirty="0" smtClean="0">
                <a:solidFill>
                  <a:srgbClr val="008080"/>
                </a:solidFill>
              </a:rPr>
              <a:t>2</a:t>
            </a:r>
            <a:endParaRPr lang="en-US" sz="2400" b="1" dirty="0" smtClean="0">
              <a:solidFill>
                <a:srgbClr val="008080"/>
              </a:solidFill>
            </a:endParaRPr>
          </a:p>
          <a:p>
            <a:pPr marL="463550" indent="-463550" algn="ctr">
              <a:lnSpc>
                <a:spcPts val="2200"/>
              </a:lnSpc>
              <a:buSzPct val="125000"/>
            </a:pPr>
            <a:r>
              <a:rPr lang="en-US" sz="2400" b="1" dirty="0" smtClean="0"/>
              <a:t>Asynchronous </a:t>
            </a:r>
          </a:p>
          <a:p>
            <a:pPr marL="463550" indent="-463550" algn="ctr">
              <a:lnSpc>
                <a:spcPts val="2200"/>
              </a:lnSpc>
              <a:buSzPct val="125000"/>
            </a:pPr>
            <a:r>
              <a:rPr lang="en-US" sz="2400" b="1" dirty="0" smtClean="0"/>
              <a:t>Instructor-led</a:t>
            </a:r>
          </a:p>
        </p:txBody>
      </p:sp>
      <p:sp>
        <p:nvSpPr>
          <p:cNvPr id="7" name="TextBox 6"/>
          <p:cNvSpPr txBox="1"/>
          <p:nvPr/>
        </p:nvSpPr>
        <p:spPr>
          <a:xfrm>
            <a:off x="6810492" y="1905000"/>
            <a:ext cx="1512337" cy="1661993"/>
          </a:xfrm>
          <a:prstGeom prst="rect">
            <a:avLst/>
          </a:prstGeom>
          <a:noFill/>
        </p:spPr>
        <p:txBody>
          <a:bodyPr wrap="none" rtlCol="0">
            <a:spAutoFit/>
          </a:bodyPr>
          <a:lstStyle/>
          <a:p>
            <a:pPr marL="463550" lvl="0" indent="-463550" algn="ctr">
              <a:lnSpc>
                <a:spcPct val="150000"/>
              </a:lnSpc>
              <a:buSzPct val="125000"/>
            </a:pPr>
            <a:r>
              <a:rPr lang="en-US" sz="4400" b="1" dirty="0" smtClean="0">
                <a:solidFill>
                  <a:srgbClr val="008080"/>
                </a:solidFill>
              </a:rPr>
              <a:t>3</a:t>
            </a:r>
            <a:endParaRPr lang="en-US" sz="2400" b="1" dirty="0" smtClean="0">
              <a:solidFill>
                <a:srgbClr val="008080"/>
              </a:solidFill>
            </a:endParaRPr>
          </a:p>
          <a:p>
            <a:pPr marL="463550" indent="-463550" algn="ctr">
              <a:lnSpc>
                <a:spcPct val="150000"/>
              </a:lnSpc>
              <a:buSzPct val="125000"/>
            </a:pPr>
            <a:r>
              <a:rPr lang="en-US" sz="2400" b="1" dirty="0" smtClean="0"/>
              <a:t>Self-Paced</a:t>
            </a:r>
            <a:endParaRPr lang="en-US" sz="2400" dirty="0" smtClean="0"/>
          </a:p>
        </p:txBody>
      </p:sp>
      <p:pic>
        <p:nvPicPr>
          <p:cNvPr id="8" name="Picture 7" descr="live-onl_webinar.JPG"/>
          <p:cNvPicPr>
            <a:picLocks noChangeAspect="1"/>
          </p:cNvPicPr>
          <p:nvPr/>
        </p:nvPicPr>
        <p:blipFill>
          <a:blip r:embed="rId3" cstate="print"/>
          <a:stretch>
            <a:fillRect/>
          </a:stretch>
        </p:blipFill>
        <p:spPr>
          <a:xfrm>
            <a:off x="138580" y="3764280"/>
            <a:ext cx="2757020" cy="1645920"/>
          </a:xfrm>
          <a:prstGeom prst="rect">
            <a:avLst/>
          </a:prstGeom>
          <a:ln w="76200">
            <a:solidFill>
              <a:srgbClr val="008080"/>
            </a:solidFill>
          </a:ln>
          <a:effectLst>
            <a:outerShdw blurRad="63500" dist="63500" dir="5400000" algn="t" rotWithShape="0">
              <a:prstClr val="black">
                <a:alpha val="40000"/>
              </a:prstClr>
            </a:outerShdw>
          </a:effectLst>
        </p:spPr>
      </p:pic>
      <p:pic>
        <p:nvPicPr>
          <p:cNvPr id="9" name="Picture 14" descr="C:\Users\gutscheb\AppData\Local\Microsoft\Windows\Temporary Internet Files\Content.IE5\YW8XNFSD\MP900442327[1].jpg"/>
          <p:cNvPicPr>
            <a:picLocks noChangeAspect="1" noChangeArrowheads="1"/>
          </p:cNvPicPr>
          <p:nvPr/>
        </p:nvPicPr>
        <p:blipFill>
          <a:blip r:embed="rId4" cstate="print"/>
          <a:srcRect r="10714" b="10714"/>
          <a:stretch>
            <a:fillRect/>
          </a:stretch>
        </p:blipFill>
        <p:spPr bwMode="auto">
          <a:xfrm>
            <a:off x="6522720" y="3764280"/>
            <a:ext cx="2468880" cy="1645920"/>
          </a:xfrm>
          <a:prstGeom prst="rect">
            <a:avLst/>
          </a:prstGeom>
          <a:ln w="76200">
            <a:solidFill>
              <a:srgbClr val="008080"/>
            </a:solidFill>
          </a:ln>
          <a:effectLst>
            <a:outerShdw blurRad="63500" dist="63500" dir="5400000" algn="t" rotWithShape="0">
              <a:prstClr val="black">
                <a:alpha val="40000"/>
              </a:prstClr>
            </a:outerShdw>
          </a:effectLst>
        </p:spPr>
      </p:pic>
      <p:pic>
        <p:nvPicPr>
          <p:cNvPr id="10" name="Content Placeholder 4" descr="MOOC_hp.jpg"/>
          <p:cNvPicPr>
            <a:picLocks noChangeAspect="1"/>
          </p:cNvPicPr>
          <p:nvPr/>
        </p:nvPicPr>
        <p:blipFill>
          <a:blip r:embed="rId5" cstate="print"/>
          <a:srcRect r="11864"/>
          <a:stretch>
            <a:fillRect/>
          </a:stretch>
        </p:blipFill>
        <p:spPr>
          <a:xfrm>
            <a:off x="3340725" y="3764280"/>
            <a:ext cx="2755275" cy="1645920"/>
          </a:xfrm>
          <a:prstGeom prst="rect">
            <a:avLst/>
          </a:prstGeom>
          <a:ln w="76200">
            <a:solidFill>
              <a:srgbClr val="008080"/>
            </a:solidFill>
          </a:ln>
          <a:effectLst>
            <a:outerShdw blurRad="63500" dist="635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38600" y="2057400"/>
            <a:ext cx="4693122" cy="1924050"/>
          </a:xfrm>
          <a:prstGeom prst="rect">
            <a:avLst/>
          </a:prstGeom>
          <a:noFill/>
          <a:ln w="9525">
            <a:noFill/>
            <a:miter lim="800000"/>
            <a:headEnd/>
            <a:tailEnd/>
          </a:ln>
        </p:spPr>
      </p:pic>
      <p:sp>
        <p:nvSpPr>
          <p:cNvPr id="6" name="Rectangle 2"/>
          <p:cNvSpPr>
            <a:spLocks noGrp="1"/>
          </p:cNvSpPr>
          <p:nvPr>
            <p:ph type="title"/>
          </p:nvPr>
        </p:nvSpPr>
        <p:spPr>
          <a:xfrm>
            <a:off x="914400" y="228600"/>
            <a:ext cx="8229600" cy="1143000"/>
          </a:xfrm>
        </p:spPr>
        <p:txBody>
          <a:bodyPr>
            <a:normAutofit/>
          </a:bodyPr>
          <a:lstStyle/>
          <a:p>
            <a:r>
              <a:rPr lang="en-US" dirty="0" smtClean="0"/>
              <a:t>Using the check mark</a:t>
            </a:r>
          </a:p>
        </p:txBody>
      </p:sp>
      <p:sp>
        <p:nvSpPr>
          <p:cNvPr id="7" name="Rectangle 3"/>
          <p:cNvSpPr txBox="1">
            <a:spLocks/>
          </p:cNvSpPr>
          <p:nvPr/>
        </p:nvSpPr>
        <p:spPr bwMode="auto">
          <a:xfrm>
            <a:off x="914400" y="1600200"/>
            <a:ext cx="7467600" cy="838200"/>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eaLnBrk="0" fontAlgn="base" hangingPunct="0">
              <a:spcBef>
                <a:spcPct val="20000"/>
              </a:spcBef>
              <a:spcAft>
                <a:spcPct val="0"/>
              </a:spcAft>
              <a:defRPr/>
            </a:pPr>
            <a:r>
              <a:rPr lang="en-US" sz="2400" kern="0" dirty="0" smtClean="0">
                <a:solidFill>
                  <a:srgbClr val="000000"/>
                </a:solidFill>
              </a:rPr>
              <a:t>Go to the toolbar at top of the screen.</a:t>
            </a:r>
          </a:p>
          <a:p>
            <a:pPr eaLnBrk="0" fontAlgn="base" hangingPunct="0">
              <a:spcBef>
                <a:spcPct val="20000"/>
              </a:spcBef>
              <a:spcAft>
                <a:spcPct val="0"/>
              </a:spcAft>
              <a:defRPr/>
            </a:pPr>
            <a:r>
              <a:rPr lang="en-US" sz="2400" kern="0" dirty="0" smtClean="0">
                <a:solidFill>
                  <a:srgbClr val="000000"/>
                </a:solidFill>
              </a:rPr>
              <a:t/>
            </a:r>
            <a:br>
              <a:rPr lang="en-US" sz="2400" kern="0" dirty="0" smtClean="0">
                <a:solidFill>
                  <a:srgbClr val="000000"/>
                </a:solidFill>
              </a:rPr>
            </a:b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a:p>
            <a:pPr eaLnBrk="0" fontAlgn="base" hangingPunct="0">
              <a:spcBef>
                <a:spcPct val="20000"/>
              </a:spcBef>
              <a:spcAft>
                <a:spcPct val="0"/>
              </a:spcAft>
              <a:defRPr/>
            </a:pPr>
            <a:r>
              <a:rPr lang="en-US" sz="2400" kern="0" dirty="0" smtClean="0">
                <a:solidFill>
                  <a:srgbClr val="000000"/>
                </a:solidFill>
              </a:rPr>
              <a:t/>
            </a:r>
            <a:br>
              <a:rPr lang="en-US" sz="2400" kern="0" dirty="0" smtClean="0">
                <a:solidFill>
                  <a:srgbClr val="000000"/>
                </a:solidFill>
              </a:rPr>
            </a:b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a:p>
            <a:pPr marL="342502" indent="-342502" eaLnBrk="0" fontAlgn="base" hangingPunct="0">
              <a:spcBef>
                <a:spcPct val="20000"/>
              </a:spcBef>
              <a:spcAft>
                <a:spcPct val="0"/>
              </a:spcAft>
              <a:defRPr/>
            </a:pPr>
            <a:endParaRPr lang="en-US" sz="2400" kern="0" dirty="0" smtClean="0">
              <a:solidFill>
                <a:srgbClr val="000000"/>
              </a:solidFill>
            </a:endParaRPr>
          </a:p>
        </p:txBody>
      </p:sp>
      <p:sp>
        <p:nvSpPr>
          <p:cNvPr id="8" name="Rectangle 3"/>
          <p:cNvSpPr txBox="1">
            <a:spLocks/>
          </p:cNvSpPr>
          <p:nvPr/>
        </p:nvSpPr>
        <p:spPr bwMode="auto">
          <a:xfrm>
            <a:off x="914400" y="2133600"/>
            <a:ext cx="3124200" cy="4343400"/>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eaLnBrk="0" fontAlgn="base" hangingPunct="0">
              <a:spcBef>
                <a:spcPct val="20000"/>
              </a:spcBef>
              <a:spcAft>
                <a:spcPct val="0"/>
              </a:spcAft>
              <a:defRPr/>
            </a:pPr>
            <a:endParaRPr lang="en-US" sz="2400" kern="0" dirty="0" smtClean="0">
              <a:solidFill>
                <a:srgbClr val="000000"/>
              </a:solidFill>
            </a:endParaRPr>
          </a:p>
          <a:p>
            <a:pPr marL="342900" indent="-342900" eaLnBrk="0" fontAlgn="base" hangingPunct="0">
              <a:spcBef>
                <a:spcPct val="20000"/>
              </a:spcBef>
              <a:spcAft>
                <a:spcPct val="0"/>
              </a:spcAft>
              <a:buFont typeface="+mj-lt"/>
              <a:buAutoNum type="arabicPeriod"/>
              <a:defRPr/>
            </a:pPr>
            <a:r>
              <a:rPr lang="en-US" sz="2400" kern="0" dirty="0" smtClean="0">
                <a:solidFill>
                  <a:srgbClr val="000000"/>
                </a:solidFill>
              </a:rPr>
              <a:t>Find the square and click on small arrow to access check mark.</a:t>
            </a:r>
          </a:p>
          <a:p>
            <a:pPr marL="342900" indent="-342900" eaLnBrk="0" fontAlgn="base" hangingPunct="0">
              <a:spcBef>
                <a:spcPct val="20000"/>
              </a:spcBef>
              <a:spcAft>
                <a:spcPct val="0"/>
              </a:spcAft>
              <a:buFont typeface="+mj-lt"/>
              <a:buAutoNum type="arabicPeriod"/>
              <a:defRPr/>
            </a:pPr>
            <a:endParaRPr lang="en-US" sz="2400" kern="0" dirty="0" smtClean="0">
              <a:solidFill>
                <a:srgbClr val="000000"/>
              </a:solidFill>
            </a:endParaRPr>
          </a:p>
          <a:p>
            <a:pPr marL="342900" indent="-342900" eaLnBrk="0" fontAlgn="base" hangingPunct="0">
              <a:spcBef>
                <a:spcPct val="20000"/>
              </a:spcBef>
              <a:spcAft>
                <a:spcPct val="0"/>
              </a:spcAft>
              <a:buFont typeface="+mj-lt"/>
              <a:buAutoNum type="arabicPeriod"/>
              <a:defRPr/>
            </a:pPr>
            <a:r>
              <a:rPr lang="en-US" sz="2400" kern="0" dirty="0" smtClean="0">
                <a:solidFill>
                  <a:srgbClr val="000000"/>
                </a:solidFill>
              </a:rPr>
              <a:t>Click on checkmark.</a:t>
            </a:r>
          </a:p>
          <a:p>
            <a:pPr marL="342900" indent="-342900" eaLnBrk="0" fontAlgn="base" hangingPunct="0">
              <a:spcBef>
                <a:spcPct val="20000"/>
              </a:spcBef>
              <a:spcAft>
                <a:spcPct val="0"/>
              </a:spcAft>
              <a:buFont typeface="+mj-lt"/>
              <a:buAutoNum type="arabicPeriod"/>
              <a:defRPr/>
            </a:pPr>
            <a:endParaRPr lang="en-US" sz="2400" kern="0" dirty="0" smtClean="0">
              <a:solidFill>
                <a:srgbClr val="000000"/>
              </a:solidFill>
            </a:endParaRPr>
          </a:p>
          <a:p>
            <a:pPr marL="342900" indent="-342900" eaLnBrk="0" fontAlgn="base" hangingPunct="0">
              <a:spcBef>
                <a:spcPct val="20000"/>
              </a:spcBef>
              <a:spcAft>
                <a:spcPct val="0"/>
              </a:spcAft>
              <a:buFont typeface="+mj-lt"/>
              <a:buAutoNum type="arabicPeriod"/>
              <a:defRPr/>
            </a:pPr>
            <a:r>
              <a:rPr lang="en-US" sz="2400" kern="0" dirty="0" smtClean="0">
                <a:solidFill>
                  <a:srgbClr val="000000"/>
                </a:solidFill>
              </a:rPr>
              <a:t>Then click on your answer selection.</a:t>
            </a:r>
            <a:br>
              <a:rPr lang="en-US" sz="2400" kern="0" dirty="0" smtClean="0">
                <a:solidFill>
                  <a:srgbClr val="000000"/>
                </a:solidFill>
              </a:rPr>
            </a:b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a:p>
            <a:pPr eaLnBrk="0" fontAlgn="base" hangingPunct="0">
              <a:spcBef>
                <a:spcPct val="20000"/>
              </a:spcBef>
              <a:spcAft>
                <a:spcPct val="0"/>
              </a:spcAft>
              <a:buFont typeface="Arial" charset="0"/>
              <a:buNone/>
              <a:defRPr/>
            </a:pPr>
            <a:r>
              <a:rPr lang="en-US" sz="2400" kern="0" dirty="0" smtClean="0">
                <a:solidFill>
                  <a:srgbClr val="000000"/>
                </a:solidFill>
              </a:rPr>
              <a:t/>
            </a:r>
            <a:br>
              <a:rPr lang="en-US" sz="2400" kern="0" dirty="0" smtClean="0">
                <a:solidFill>
                  <a:srgbClr val="000000"/>
                </a:solidFill>
              </a:rPr>
            </a:b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a:p>
            <a:pPr marL="342502" indent="-342502" eaLnBrk="0" fontAlgn="base" hangingPunct="0">
              <a:spcBef>
                <a:spcPct val="20000"/>
              </a:spcBef>
              <a:spcAft>
                <a:spcPct val="0"/>
              </a:spcAft>
              <a:buFont typeface="Arial" charset="0"/>
              <a:buChar char="•"/>
              <a:defRPr/>
            </a:pPr>
            <a:endParaRPr lang="en-US" sz="2400" kern="0" dirty="0" smtClean="0">
              <a:solidFill>
                <a:srgbClr val="000000"/>
              </a:solidFill>
            </a:endParaRPr>
          </a:p>
        </p:txBody>
      </p:sp>
      <p:sp>
        <p:nvSpPr>
          <p:cNvPr id="9" name="TextBox 8"/>
          <p:cNvSpPr txBox="1"/>
          <p:nvPr/>
        </p:nvSpPr>
        <p:spPr>
          <a:xfrm>
            <a:off x="5638800" y="2362200"/>
            <a:ext cx="1600200" cy="274320"/>
          </a:xfrm>
          <a:prstGeom prst="rect">
            <a:avLst/>
          </a:prstGeom>
          <a:solidFill>
            <a:schemeClr val="bg1"/>
          </a:solidFill>
        </p:spPr>
        <p:txBody>
          <a:bodyPr wrap="square" rtlCol="0">
            <a:spAutoFit/>
          </a:bodyPr>
          <a:lstStyle/>
          <a:p>
            <a:pPr fontAlgn="base">
              <a:spcBef>
                <a:spcPct val="0"/>
              </a:spcBef>
              <a:spcAft>
                <a:spcPct val="0"/>
              </a:spcAft>
            </a:pPr>
            <a:endParaRPr lang="en-US" sz="2400" dirty="0">
              <a:solidFill>
                <a:srgbClr val="000000"/>
              </a:solidFill>
              <a:latin typeface="Times New Roman" pitchFamily="18" charset="0"/>
            </a:endParaRPr>
          </a:p>
        </p:txBody>
      </p:sp>
      <p:cxnSp>
        <p:nvCxnSpPr>
          <p:cNvPr id="13" name="Straight Arrow Connector 12"/>
          <p:cNvCxnSpPr/>
          <p:nvPr/>
        </p:nvCxnSpPr>
        <p:spPr>
          <a:xfrm flipV="1">
            <a:off x="3810000" y="2895600"/>
            <a:ext cx="2057400" cy="3048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5029200" y="4572000"/>
            <a:ext cx="2771775" cy="1524000"/>
          </a:xfrm>
          <a:prstGeom prst="rect">
            <a:avLst/>
          </a:prstGeom>
          <a:noFill/>
          <a:ln w="9525">
            <a:noFill/>
            <a:miter lim="800000"/>
            <a:headEnd/>
            <a:tailEnd/>
          </a:ln>
        </p:spPr>
      </p:pic>
      <p:sp>
        <p:nvSpPr>
          <p:cNvPr id="14" name="TextBox 13"/>
          <p:cNvSpPr txBox="1"/>
          <p:nvPr/>
        </p:nvSpPr>
        <p:spPr>
          <a:xfrm>
            <a:off x="5486400" y="2209800"/>
            <a:ext cx="4572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6666"/>
                </a:solidFill>
              </a:rPr>
              <a:t>1.</a:t>
            </a:r>
            <a:endParaRPr lang="en-US" sz="2400" b="1" dirty="0">
              <a:solidFill>
                <a:srgbClr val="006666"/>
              </a:solidFill>
            </a:endParaRPr>
          </a:p>
        </p:txBody>
      </p:sp>
      <p:sp>
        <p:nvSpPr>
          <p:cNvPr id="17" name="TextBox 16"/>
          <p:cNvSpPr txBox="1"/>
          <p:nvPr/>
        </p:nvSpPr>
        <p:spPr>
          <a:xfrm>
            <a:off x="6096000" y="3505200"/>
            <a:ext cx="4572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6666"/>
                </a:solidFill>
              </a:rPr>
              <a:t>2.</a:t>
            </a:r>
            <a:endParaRPr lang="en-US" sz="2400" b="1" dirty="0">
              <a:solidFill>
                <a:srgbClr val="006666"/>
              </a:solidFill>
            </a:endParaRPr>
          </a:p>
        </p:txBody>
      </p:sp>
      <p:sp>
        <p:nvSpPr>
          <p:cNvPr id="19" name="TextBox 18"/>
          <p:cNvSpPr txBox="1"/>
          <p:nvPr/>
        </p:nvSpPr>
        <p:spPr>
          <a:xfrm>
            <a:off x="4800600" y="5257800"/>
            <a:ext cx="4572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6666"/>
                </a:solidFill>
              </a:rPr>
              <a:t>3.</a:t>
            </a:r>
            <a:endParaRPr lang="en-US" sz="2400" b="1" dirty="0">
              <a:solidFill>
                <a:srgbClr val="0066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E-learning is awesome!</a:t>
            </a:r>
            <a:endParaRPr lang="en-US" dirty="0"/>
          </a:p>
        </p:txBody>
      </p:sp>
      <p:sp>
        <p:nvSpPr>
          <p:cNvPr id="4" name="Title 1"/>
          <p:cNvSpPr txBox="1">
            <a:spLocks/>
          </p:cNvSpPr>
          <p:nvPr/>
        </p:nvSpPr>
        <p:spPr>
          <a:xfrm>
            <a:off x="914400" y="1600200"/>
            <a:ext cx="7467600" cy="4572000"/>
          </a:xfrm>
          <a:prstGeom prst="rect">
            <a:avLst/>
          </a:prstGeom>
        </p:spPr>
        <p:txBody>
          <a:bodyPr vert="horz" lIns="91440" tIns="45720" rIns="91440" bIns="45720" rtlCol="0" anchor="t">
            <a:normAutofit/>
          </a:bodyPr>
          <a:lstStyle/>
          <a:p>
            <a:pPr marL="628650" marR="0" lvl="0" indent="-628650" algn="l" defTabSz="914400" rtl="0" eaLnBrk="1" fontAlgn="auto" latinLnBrk="0" hangingPunct="1">
              <a:lnSpc>
                <a:spcPct val="150000"/>
              </a:lnSpc>
              <a:spcBef>
                <a:spcPct val="0"/>
              </a:spcBef>
              <a:spcAft>
                <a:spcPts val="0"/>
              </a:spcAft>
              <a:buClrTx/>
              <a:buSzTx/>
              <a:buFont typeface="Wingdings" pitchFamily="2" charset="2"/>
              <a:buChar char="q"/>
              <a:tabLst/>
              <a:defRPr/>
            </a:pPr>
            <a:r>
              <a:rPr kumimoji="0" lang="en-US" sz="3600" b="0" i="0" u="none" strike="noStrike" kern="1200" cap="none" spc="0" normalizeH="0" baseline="0" noProof="0" dirty="0" smtClean="0">
                <a:ln>
                  <a:noFill/>
                </a:ln>
                <a:solidFill>
                  <a:schemeClr val="tx1"/>
                </a:solidFill>
                <a:effectLst/>
                <a:uLnTx/>
                <a:uFillTx/>
                <a:latin typeface="Tw Cen MT" pitchFamily="34" charset="0"/>
                <a:ea typeface="+mj-ea"/>
                <a:cs typeface="+mj-cs"/>
              </a:rPr>
              <a:t>Totally agree</a:t>
            </a:r>
          </a:p>
          <a:p>
            <a:pPr marL="628650" marR="0" lvl="0" indent="-628650" algn="l" defTabSz="914400" rtl="0" eaLnBrk="1" fontAlgn="auto" latinLnBrk="0" hangingPunct="1">
              <a:lnSpc>
                <a:spcPct val="150000"/>
              </a:lnSpc>
              <a:spcBef>
                <a:spcPct val="0"/>
              </a:spcBef>
              <a:spcAft>
                <a:spcPts val="0"/>
              </a:spcAft>
              <a:buClrTx/>
              <a:buSzTx/>
              <a:buFont typeface="Wingdings" pitchFamily="2" charset="2"/>
              <a:buChar char="q"/>
              <a:tabLst/>
              <a:defRPr/>
            </a:pPr>
            <a:r>
              <a:rPr lang="en-US" sz="3600" dirty="0" smtClean="0">
                <a:latin typeface="Tw Cen MT" pitchFamily="34" charset="0"/>
                <a:ea typeface="+mj-ea"/>
                <a:cs typeface="+mj-cs"/>
              </a:rPr>
              <a:t>Somewhat agree</a:t>
            </a:r>
          </a:p>
          <a:p>
            <a:pPr marL="628650" marR="0" lvl="0" indent="-628650" algn="l" defTabSz="914400" rtl="0" eaLnBrk="1" fontAlgn="auto" latinLnBrk="0" hangingPunct="1">
              <a:lnSpc>
                <a:spcPct val="150000"/>
              </a:lnSpc>
              <a:spcBef>
                <a:spcPct val="0"/>
              </a:spcBef>
              <a:spcAft>
                <a:spcPts val="0"/>
              </a:spcAft>
              <a:buClrTx/>
              <a:buSzTx/>
              <a:buFont typeface="Wingdings" pitchFamily="2" charset="2"/>
              <a:buChar char="q"/>
              <a:tabLst/>
              <a:defRPr/>
            </a:pPr>
            <a:r>
              <a:rPr kumimoji="0" lang="en-US" sz="3600" b="0" i="0" u="none" strike="noStrike" kern="1200" cap="none" spc="0" normalizeH="0" baseline="0" noProof="0" dirty="0" smtClean="0">
                <a:ln>
                  <a:noFill/>
                </a:ln>
                <a:solidFill>
                  <a:schemeClr val="tx1"/>
                </a:solidFill>
                <a:effectLst/>
                <a:uLnTx/>
                <a:uFillTx/>
                <a:latin typeface="Tw Cen MT" pitchFamily="34" charset="0"/>
                <a:ea typeface="+mj-ea"/>
                <a:cs typeface="+mj-cs"/>
              </a:rPr>
              <a:t>Neutral</a:t>
            </a:r>
          </a:p>
          <a:p>
            <a:pPr marL="628650" marR="0" lvl="0" indent="-628650" algn="l" defTabSz="914400" rtl="0" eaLnBrk="1" fontAlgn="auto" latinLnBrk="0" hangingPunct="1">
              <a:lnSpc>
                <a:spcPct val="150000"/>
              </a:lnSpc>
              <a:spcBef>
                <a:spcPct val="0"/>
              </a:spcBef>
              <a:spcAft>
                <a:spcPts val="0"/>
              </a:spcAft>
              <a:buClrTx/>
              <a:buSzTx/>
              <a:buFont typeface="Wingdings" pitchFamily="2" charset="2"/>
              <a:buChar char="q"/>
              <a:tabLst/>
              <a:defRPr/>
            </a:pPr>
            <a:r>
              <a:rPr lang="en-US" sz="3600" dirty="0" smtClean="0">
                <a:latin typeface="Tw Cen MT" pitchFamily="34" charset="0"/>
                <a:ea typeface="+mj-ea"/>
                <a:cs typeface="+mj-cs"/>
              </a:rPr>
              <a:t>Somewhat disagree</a:t>
            </a:r>
          </a:p>
          <a:p>
            <a:pPr marL="628650" marR="0" lvl="0" indent="-628650" algn="l" defTabSz="914400" rtl="0" eaLnBrk="1" fontAlgn="auto" latinLnBrk="0" hangingPunct="1">
              <a:lnSpc>
                <a:spcPct val="150000"/>
              </a:lnSpc>
              <a:spcBef>
                <a:spcPct val="0"/>
              </a:spcBef>
              <a:spcAft>
                <a:spcPts val="0"/>
              </a:spcAft>
              <a:buClrTx/>
              <a:buSzTx/>
              <a:buFont typeface="Wingdings" pitchFamily="2" charset="2"/>
              <a:buChar char="q"/>
              <a:tabLst/>
              <a:defRPr/>
            </a:pPr>
            <a:r>
              <a:rPr lang="en-US" sz="3600" dirty="0" smtClean="0">
                <a:latin typeface="Tw Cen MT" pitchFamily="34" charset="0"/>
                <a:ea typeface="+mj-ea"/>
                <a:cs typeface="+mj-cs"/>
              </a:rPr>
              <a:t>Seriously disagree</a:t>
            </a:r>
            <a:endParaRPr kumimoji="0" lang="en-US" sz="36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2058" name="Picture 10" descr="C:\Users\gutscheb\AppData\Local\Microsoft\Windows\Temporary Internet Files\Content.IE5\HWQPVEK1\MP900431739[1].jpg"/>
          <p:cNvPicPr>
            <a:picLocks noChangeAspect="1" noChangeArrowheads="1"/>
          </p:cNvPicPr>
          <p:nvPr/>
        </p:nvPicPr>
        <p:blipFill>
          <a:blip r:embed="rId3" cstate="print">
            <a:clrChange>
              <a:clrFrom>
                <a:srgbClr val="F2F2F3"/>
              </a:clrFrom>
              <a:clrTo>
                <a:srgbClr val="F2F2F3">
                  <a:alpha val="0"/>
                </a:srgbClr>
              </a:clrTo>
            </a:clrChange>
          </a:blip>
          <a:srcRect/>
          <a:stretch>
            <a:fillRect/>
          </a:stretch>
        </p:blipFill>
        <p:spPr bwMode="auto">
          <a:xfrm>
            <a:off x="6096000" y="76200"/>
            <a:ext cx="2362200" cy="236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gutscheb\AppData\Local\Microsoft\Windows\Temporary Internet Files\Content.IE5\E9F7XT5C\MC900383638[1].wmf"/>
          <p:cNvPicPr>
            <a:picLocks noChangeAspect="1" noChangeArrowheads="1"/>
          </p:cNvPicPr>
          <p:nvPr/>
        </p:nvPicPr>
        <p:blipFill>
          <a:blip r:embed="rId3" cstate="print"/>
          <a:srcRect/>
          <a:stretch>
            <a:fillRect/>
          </a:stretch>
        </p:blipFill>
        <p:spPr bwMode="auto">
          <a:xfrm>
            <a:off x="5867400" y="228600"/>
            <a:ext cx="1830103" cy="1820418"/>
          </a:xfrm>
          <a:prstGeom prst="rect">
            <a:avLst/>
          </a:prstGeom>
          <a:noFill/>
        </p:spPr>
      </p:pic>
      <p:pic>
        <p:nvPicPr>
          <p:cNvPr id="5" name="Picture 10" descr="C:\Users\gutscheb\AppData\Local\Microsoft\Windows\Temporary Internet Files\Content.IE5\HWQPVEK1\MP900431739[1].jpg"/>
          <p:cNvPicPr>
            <a:picLocks noChangeAspect="1" noChangeArrowheads="1"/>
          </p:cNvPicPr>
          <p:nvPr/>
        </p:nvPicPr>
        <p:blipFill>
          <a:blip r:embed="rId4" cstate="print">
            <a:clrChange>
              <a:clrFrom>
                <a:srgbClr val="F2F2F3"/>
              </a:clrFrom>
              <a:clrTo>
                <a:srgbClr val="F2F2F3">
                  <a:alpha val="0"/>
                </a:srgbClr>
              </a:clrTo>
            </a:clrChange>
          </a:blip>
          <a:srcRect/>
          <a:stretch>
            <a:fillRect/>
          </a:stretch>
        </p:blipFill>
        <p:spPr bwMode="auto">
          <a:xfrm>
            <a:off x="990600" y="76200"/>
            <a:ext cx="1905000" cy="1905000"/>
          </a:xfrm>
          <a:prstGeom prst="rect">
            <a:avLst/>
          </a:prstGeom>
          <a:noFill/>
        </p:spPr>
      </p:pic>
      <p:sp>
        <p:nvSpPr>
          <p:cNvPr id="3" name="Title 2"/>
          <p:cNvSpPr>
            <a:spLocks noGrp="1"/>
          </p:cNvSpPr>
          <p:nvPr>
            <p:ph type="title"/>
          </p:nvPr>
        </p:nvSpPr>
        <p:spPr>
          <a:xfrm>
            <a:off x="914400" y="883920"/>
            <a:ext cx="2438400" cy="640080"/>
          </a:xfrm>
          <a:solidFill>
            <a:schemeClr val="bg1">
              <a:alpha val="75000"/>
            </a:schemeClr>
          </a:solidFill>
        </p:spPr>
        <p:txBody>
          <a:bodyPr lIns="0" tIns="0" rIns="0" bIns="0">
            <a:noAutofit/>
          </a:bodyPr>
          <a:lstStyle/>
          <a:p>
            <a:pPr algn="ctr"/>
            <a:r>
              <a:rPr lang="en-US" dirty="0" smtClean="0"/>
              <a:t>Awesome</a:t>
            </a:r>
            <a:endParaRPr lang="en-US" dirty="0"/>
          </a:p>
        </p:txBody>
      </p:sp>
      <p:sp>
        <p:nvSpPr>
          <p:cNvPr id="6" name="Title 2"/>
          <p:cNvSpPr txBox="1">
            <a:spLocks/>
          </p:cNvSpPr>
          <p:nvPr/>
        </p:nvSpPr>
        <p:spPr>
          <a:xfrm>
            <a:off x="5410200" y="883920"/>
            <a:ext cx="2743200" cy="640080"/>
          </a:xfrm>
          <a:prstGeom prst="rect">
            <a:avLst/>
          </a:prstGeom>
          <a:solidFill>
            <a:schemeClr val="bg1">
              <a:alpha val="75000"/>
            </a:schemeClr>
          </a:solidFill>
        </p:spPr>
        <p:txBody>
          <a:bodyPr vert="horz" lIns="0" tIns="0" rIns="0" bIns="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92303"/>
                </a:solidFill>
                <a:effectLst/>
                <a:uLnTx/>
                <a:uFillTx/>
                <a:latin typeface="Tw Cen MT" pitchFamily="34" charset="0"/>
                <a:ea typeface="+mj-ea"/>
                <a:cs typeface="+mj-cs"/>
              </a:rPr>
              <a:t>Not so much</a:t>
            </a:r>
            <a:endParaRPr kumimoji="0" lang="en-US" sz="4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arning_time-money.JPG"/>
          <p:cNvPicPr>
            <a:picLocks noChangeAspect="1"/>
          </p:cNvPicPr>
          <p:nvPr/>
        </p:nvPicPr>
        <p:blipFill>
          <a:blip r:embed="rId3" cstate="print"/>
          <a:stretch>
            <a:fillRect/>
          </a:stretch>
        </p:blipFill>
        <p:spPr>
          <a:xfrm>
            <a:off x="898638" y="1592580"/>
            <a:ext cx="7178562" cy="4782588"/>
          </a:xfrm>
          <a:prstGeom prst="rect">
            <a:avLst/>
          </a:prstGeom>
        </p:spPr>
      </p:pic>
      <p:sp>
        <p:nvSpPr>
          <p:cNvPr id="3" name="Title 1"/>
          <p:cNvSpPr>
            <a:spLocks noGrp="1"/>
          </p:cNvSpPr>
          <p:nvPr>
            <p:ph type="title"/>
          </p:nvPr>
        </p:nvSpPr>
        <p:spPr>
          <a:xfrm>
            <a:off x="914400" y="274638"/>
            <a:ext cx="7772400" cy="1143000"/>
          </a:xfrm>
        </p:spPr>
        <p:txBody>
          <a:bodyPr/>
          <a:lstStyle/>
          <a:p>
            <a:r>
              <a:rPr lang="en-US" dirty="0" smtClean="0"/>
              <a:t>Let us count the ways…</a:t>
            </a:r>
            <a:endParaRPr lang="en-US" dirty="0"/>
          </a:p>
        </p:txBody>
      </p:sp>
      <p:pic>
        <p:nvPicPr>
          <p:cNvPr id="5" name="Picture 4" descr="eLearning_cost-2.JPG"/>
          <p:cNvPicPr>
            <a:picLocks noChangeAspect="1"/>
          </p:cNvPicPr>
          <p:nvPr/>
        </p:nvPicPr>
        <p:blipFill>
          <a:blip r:embed="rId4" cstate="print"/>
          <a:stretch>
            <a:fillRect/>
          </a:stretch>
        </p:blipFill>
        <p:spPr>
          <a:xfrm>
            <a:off x="914401" y="1600200"/>
            <a:ext cx="7620000" cy="4574199"/>
          </a:xfrm>
          <a:prstGeom prst="rect">
            <a:avLst/>
          </a:prstGeom>
        </p:spPr>
      </p:pic>
      <p:pic>
        <p:nvPicPr>
          <p:cNvPr id="6" name="Picture 5" descr="eLearning_3-reasons.JPG"/>
          <p:cNvPicPr>
            <a:picLocks noChangeAspect="1"/>
          </p:cNvPicPr>
          <p:nvPr/>
        </p:nvPicPr>
        <p:blipFill>
          <a:blip r:embed="rId5" cstate="print"/>
          <a:stretch>
            <a:fillRect/>
          </a:stretch>
        </p:blipFill>
        <p:spPr>
          <a:xfrm>
            <a:off x="914399" y="1676400"/>
            <a:ext cx="7720853" cy="4572000"/>
          </a:xfrm>
          <a:prstGeom prst="rect">
            <a:avLst/>
          </a:prstGeom>
        </p:spPr>
      </p:pic>
      <p:pic>
        <p:nvPicPr>
          <p:cNvPr id="2" name="Picture 1" descr="eLearning_Green.JPG"/>
          <p:cNvPicPr>
            <a:picLocks noChangeAspect="1"/>
          </p:cNvPicPr>
          <p:nvPr/>
        </p:nvPicPr>
        <p:blipFill>
          <a:blip r:embed="rId6" cstate="print">
            <a:clrChange>
              <a:clrFrom>
                <a:srgbClr val="FFFFFF"/>
              </a:clrFrom>
              <a:clrTo>
                <a:srgbClr val="FFFFFF">
                  <a:alpha val="0"/>
                </a:srgbClr>
              </a:clrTo>
            </a:clrChange>
          </a:blip>
          <a:srcRect t="1842"/>
          <a:stretch>
            <a:fillRect/>
          </a:stretch>
        </p:blipFill>
        <p:spPr>
          <a:xfrm>
            <a:off x="685800" y="1828800"/>
            <a:ext cx="8229600" cy="4169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66800" y="1737519"/>
            <a:ext cx="7620000" cy="2377440"/>
          </a:xfrm>
          <a:prstGeom prst="rect">
            <a:avLst/>
          </a:prstGeom>
          <a:solidFill>
            <a:srgbClr val="008080"/>
          </a:solidFill>
          <a:ln w="28575" cmpd="dbl">
            <a:solidFill>
              <a:srgbClr val="008080"/>
            </a:solidFill>
            <a:rou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tx1">
                  <a:lumMod val="85000"/>
                  <a:lumOff val="15000"/>
                </a:schemeClr>
              </a:solidFill>
              <a:effectLst/>
              <a:uLnTx/>
              <a:uFillTx/>
              <a:latin typeface="Tw Cen MT" pitchFamily="34" charset="0"/>
              <a:ea typeface="+mj-ea"/>
              <a:cs typeface="+mj-cs"/>
            </a:endParaRPr>
          </a:p>
        </p:txBody>
      </p:sp>
      <p:sp>
        <p:nvSpPr>
          <p:cNvPr id="4" name="Rounded Rectangle 3"/>
          <p:cNvSpPr/>
          <p:nvPr/>
        </p:nvSpPr>
        <p:spPr>
          <a:xfrm>
            <a:off x="1066800" y="1783239"/>
            <a:ext cx="7620000" cy="2286000"/>
          </a:xfrm>
          <a:prstGeom prst="roundRect">
            <a:avLst/>
          </a:prstGeom>
          <a:solidFill>
            <a:schemeClr val="bg1"/>
          </a:solidFill>
          <a:ln w="28575" cmpd="dbl">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4800" b="1" dirty="0" smtClean="0">
                <a:solidFill>
                  <a:srgbClr val="492303"/>
                </a:solidFill>
                <a:latin typeface="Tw Cen MT" pitchFamily="34" charset="0"/>
              </a:rPr>
              <a:t>21</a:t>
            </a:r>
            <a:r>
              <a:rPr lang="en-US" sz="4800" b="1" baseline="30000" dirty="0" smtClean="0">
                <a:solidFill>
                  <a:srgbClr val="492303"/>
                </a:solidFill>
                <a:latin typeface="Tw Cen MT" pitchFamily="34" charset="0"/>
              </a:rPr>
              <a:t>st</a:t>
            </a:r>
            <a:r>
              <a:rPr lang="en-US" sz="4800" b="1" dirty="0" smtClean="0">
                <a:solidFill>
                  <a:srgbClr val="492303"/>
                </a:solidFill>
                <a:latin typeface="Tw Cen MT" pitchFamily="34" charset="0"/>
              </a:rPr>
              <a:t> Century Learning</a:t>
            </a:r>
            <a:endParaRPr lang="en-US" sz="4800" dirty="0">
              <a:solidFill>
                <a:srgbClr val="492303"/>
              </a:solidFill>
              <a:latin typeface="Tw Cen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Competency Index 2014</a:t>
            </a:r>
            <a:endParaRPr lang="en-US" dirty="0"/>
          </a:p>
        </p:txBody>
      </p:sp>
      <p:pic>
        <p:nvPicPr>
          <p:cNvPr id="6" name="Picture 5" descr="CompetencyIndex2014_Cover.tiff"/>
          <p:cNvPicPr>
            <a:picLocks noChangeAspect="1"/>
          </p:cNvPicPr>
          <p:nvPr/>
        </p:nvPicPr>
        <p:blipFill>
          <a:blip r:embed="rId3" cstate="print"/>
          <a:stretch>
            <a:fillRect/>
          </a:stretch>
        </p:blipFill>
        <p:spPr>
          <a:xfrm>
            <a:off x="914400" y="1447800"/>
            <a:ext cx="4180609" cy="5410200"/>
          </a:xfrm>
          <a:prstGeom prst="rect">
            <a:avLst/>
          </a:prstGeom>
          <a:ln>
            <a:solidFill>
              <a:srgbClr val="008080"/>
            </a:solidFill>
          </a:ln>
        </p:spPr>
      </p:pic>
      <p:sp>
        <p:nvSpPr>
          <p:cNvPr id="7" name="Title 1"/>
          <p:cNvSpPr txBox="1">
            <a:spLocks/>
          </p:cNvSpPr>
          <p:nvPr/>
        </p:nvSpPr>
        <p:spPr>
          <a:xfrm>
            <a:off x="5257800" y="2895600"/>
            <a:ext cx="3733800" cy="36576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rPr>
              <a:t>21</a:t>
            </a:r>
            <a:r>
              <a:rPr kumimoji="0" lang="en-US" sz="3200" b="0" i="0" u="none" strike="noStrike" kern="1200" cap="none" spc="0" normalizeH="0" baseline="30000" noProof="0" dirty="0" smtClean="0">
                <a:ln>
                  <a:noFill/>
                </a:ln>
                <a:solidFill>
                  <a:schemeClr val="tx1"/>
                </a:solidFill>
                <a:effectLst/>
                <a:uLnTx/>
                <a:uFillTx/>
                <a:latin typeface="Tw Cen MT" pitchFamily="34" charset="0"/>
                <a:ea typeface="+mj-ea"/>
                <a:cs typeface="+mj-cs"/>
              </a:rPr>
              <a:t>st</a:t>
            </a:r>
            <a:r>
              <a:rPr kumimoji="0" lang="en-US" sz="3200" b="0" i="0" u="none" strike="noStrike" kern="1200" cap="none" spc="0" normalizeH="0" noProof="0" dirty="0" smtClean="0">
                <a:ln>
                  <a:noFill/>
                </a:ln>
                <a:solidFill>
                  <a:schemeClr val="tx1"/>
                </a:solidFill>
                <a:effectLst/>
                <a:uLnTx/>
                <a:uFillTx/>
                <a:latin typeface="Tw Cen MT" pitchFamily="34" charset="0"/>
                <a:ea typeface="+mj-ea"/>
                <a:cs typeface="+mj-cs"/>
              </a:rPr>
              <a:t> century</a:t>
            </a:r>
            <a:r>
              <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rPr>
              <a:t> skills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latin typeface="Tw Cen MT" pitchFamily="34" charset="0"/>
                <a:ea typeface="+mj-ea"/>
                <a:cs typeface="+mj-cs"/>
              </a:rPr>
              <a:t>Accountability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smtClean="0">
              <a:latin typeface="Tw Cen MT"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rPr>
              <a:t>Community engagement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competencies</a:t>
            </a:r>
            <a:endParaRPr lang="en-US" dirty="0"/>
          </a:p>
        </p:txBody>
      </p:sp>
      <p:sp>
        <p:nvSpPr>
          <p:cNvPr id="5" name="Title 1"/>
          <p:cNvSpPr txBox="1">
            <a:spLocks/>
          </p:cNvSpPr>
          <p:nvPr/>
        </p:nvSpPr>
        <p:spPr>
          <a:xfrm>
            <a:off x="914400" y="1600200"/>
            <a:ext cx="7467600" cy="4572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sp>
        <p:nvSpPr>
          <p:cNvPr id="11" name="Title 1"/>
          <p:cNvSpPr txBox="1">
            <a:spLocks/>
          </p:cNvSpPr>
          <p:nvPr/>
        </p:nvSpPr>
        <p:spPr>
          <a:xfrm>
            <a:off x="914400" y="1676400"/>
            <a:ext cx="5105400" cy="4572000"/>
          </a:xfrm>
          <a:prstGeom prst="rect">
            <a:avLst/>
          </a:prstGeom>
        </p:spPr>
        <p:txBody>
          <a:bodyPr vert="horz" lIns="91440" tIns="45720" rIns="91440" bIns="45720" rtlCol="0" anchor="t">
            <a:noAutofit/>
          </a:bodyPr>
          <a:lstStyle/>
          <a:p>
            <a:pPr>
              <a:lnSpc>
                <a:spcPts val="4700"/>
              </a:lnSpc>
            </a:pPr>
            <a:r>
              <a:rPr lang="en-US" sz="3600" dirty="0" smtClean="0">
                <a:solidFill>
                  <a:srgbClr val="002060"/>
                </a:solidFill>
              </a:rPr>
              <a:t>Embraces change</a:t>
            </a:r>
          </a:p>
          <a:p>
            <a:pPr>
              <a:lnSpc>
                <a:spcPts val="4700"/>
              </a:lnSpc>
            </a:pPr>
            <a:r>
              <a:rPr lang="en-US" sz="3600" dirty="0" smtClean="0">
                <a:solidFill>
                  <a:srgbClr val="002060"/>
                </a:solidFill>
              </a:rPr>
              <a:t>Creative</a:t>
            </a:r>
          </a:p>
          <a:p>
            <a:pPr>
              <a:lnSpc>
                <a:spcPts val="4700"/>
              </a:lnSpc>
            </a:pPr>
            <a:r>
              <a:rPr lang="en-US" sz="3600" dirty="0" smtClean="0">
                <a:solidFill>
                  <a:srgbClr val="002060"/>
                </a:solidFill>
              </a:rPr>
              <a:t>Innovative</a:t>
            </a:r>
          </a:p>
          <a:p>
            <a:pPr>
              <a:lnSpc>
                <a:spcPts val="4700"/>
              </a:lnSpc>
            </a:pPr>
            <a:r>
              <a:rPr lang="en-US" sz="3600" dirty="0" smtClean="0">
                <a:solidFill>
                  <a:srgbClr val="002060"/>
                </a:solidFill>
              </a:rPr>
              <a:t>Takes action</a:t>
            </a:r>
          </a:p>
          <a:p>
            <a:pPr>
              <a:lnSpc>
                <a:spcPts val="4700"/>
              </a:lnSpc>
            </a:pPr>
            <a:r>
              <a:rPr lang="en-US" sz="3600" dirty="0" smtClean="0">
                <a:solidFill>
                  <a:srgbClr val="002060"/>
                </a:solidFill>
              </a:rPr>
              <a:t>Works collaboratively</a:t>
            </a:r>
          </a:p>
          <a:p>
            <a:pPr>
              <a:lnSpc>
                <a:spcPts val="4700"/>
              </a:lnSpc>
            </a:pPr>
            <a:r>
              <a:rPr lang="en-US" sz="3600" dirty="0" smtClean="0">
                <a:solidFill>
                  <a:srgbClr val="002060"/>
                </a:solidFill>
              </a:rPr>
              <a:t>Critical thinker</a:t>
            </a:r>
          </a:p>
          <a:p>
            <a:pPr>
              <a:lnSpc>
                <a:spcPts val="4700"/>
              </a:lnSpc>
            </a:pPr>
            <a:r>
              <a:rPr lang="en-US" sz="3600" dirty="0" smtClean="0">
                <a:solidFill>
                  <a:srgbClr val="002060"/>
                </a:solidFill>
              </a:rPr>
              <a:t>Uses systems thinking</a:t>
            </a:r>
            <a:endParaRPr lang="en-US" sz="3600" dirty="0">
              <a:solidFill>
                <a:srgbClr val="002060"/>
              </a:solidFill>
            </a:endParaRPr>
          </a:p>
        </p:txBody>
      </p:sp>
      <p:sp>
        <p:nvSpPr>
          <p:cNvPr id="10" name="Rounded Rectangle 9"/>
          <p:cNvSpPr/>
          <p:nvPr/>
        </p:nvSpPr>
        <p:spPr>
          <a:xfrm rot="18974484">
            <a:off x="5281121" y="1521935"/>
            <a:ext cx="3739882" cy="3840695"/>
          </a:xfrm>
          <a:prstGeom prst="roundRect">
            <a:avLst/>
          </a:prstGeom>
          <a:blipFill dpi="0" rotWithShape="0">
            <a:blip r:embed="rId3" cstate="print"/>
            <a:srcRect/>
            <a:stretch>
              <a:fillRect/>
            </a:stretch>
          </a:blipFill>
          <a:ln w="762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66800" y="1737519"/>
            <a:ext cx="7620000" cy="2377440"/>
          </a:xfrm>
          <a:prstGeom prst="rect">
            <a:avLst/>
          </a:prstGeom>
          <a:solidFill>
            <a:srgbClr val="008080"/>
          </a:solidFill>
          <a:ln w="28575" cmpd="dbl">
            <a:solidFill>
              <a:srgbClr val="008080"/>
            </a:solidFill>
            <a:rou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tx1">
                  <a:lumMod val="85000"/>
                  <a:lumOff val="15000"/>
                </a:schemeClr>
              </a:solidFill>
              <a:effectLst/>
              <a:uLnTx/>
              <a:uFillTx/>
              <a:latin typeface="Tw Cen MT" pitchFamily="34" charset="0"/>
              <a:ea typeface="+mj-ea"/>
              <a:cs typeface="+mj-cs"/>
            </a:endParaRPr>
          </a:p>
        </p:txBody>
      </p:sp>
      <p:sp>
        <p:nvSpPr>
          <p:cNvPr id="4" name="Rounded Rectangle 3"/>
          <p:cNvSpPr/>
          <p:nvPr/>
        </p:nvSpPr>
        <p:spPr>
          <a:xfrm>
            <a:off x="1066800" y="1783239"/>
            <a:ext cx="7620000" cy="2286000"/>
          </a:xfrm>
          <a:prstGeom prst="roundRect">
            <a:avLst/>
          </a:prstGeom>
          <a:solidFill>
            <a:schemeClr val="bg1"/>
          </a:solidFill>
          <a:ln w="28575" cmpd="dbl">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4800" b="1" dirty="0" smtClean="0">
                <a:solidFill>
                  <a:srgbClr val="492303"/>
                </a:solidFill>
                <a:latin typeface="Tw Cen MT" pitchFamily="34" charset="0"/>
              </a:rPr>
              <a:t>Topics Roadmap</a:t>
            </a:r>
            <a:endParaRPr lang="en-US" sz="4800" dirty="0">
              <a:solidFill>
                <a:srgbClr val="492303"/>
              </a:solidFill>
              <a:latin typeface="Tw Cen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143000" y="1676400"/>
            <a:ext cx="7162800" cy="3810000"/>
          </a:xfrm>
        </p:spPr>
        <p:txBody>
          <a:bodyPr/>
          <a:lstStyle/>
          <a:p>
            <a:pPr indent="0" algn="ctr">
              <a:buNone/>
            </a:pPr>
            <a:r>
              <a:rPr lang="en-US" dirty="0" smtClean="0">
                <a:solidFill>
                  <a:srgbClr val="492303"/>
                </a:solidFill>
              </a:rPr>
              <a:t>The Library CE Institute </a:t>
            </a:r>
            <a:br>
              <a:rPr lang="en-US" dirty="0" smtClean="0">
                <a:solidFill>
                  <a:srgbClr val="492303"/>
                </a:solidFill>
              </a:rPr>
            </a:br>
            <a:r>
              <a:rPr lang="en-US" dirty="0" smtClean="0">
                <a:solidFill>
                  <a:srgbClr val="492303"/>
                </a:solidFill>
              </a:rPr>
              <a:t>is a partnership of </a:t>
            </a:r>
            <a:br>
              <a:rPr lang="en-US" dirty="0" smtClean="0">
                <a:solidFill>
                  <a:srgbClr val="492303"/>
                </a:solidFill>
              </a:rPr>
            </a:br>
            <a:r>
              <a:rPr lang="en-US" dirty="0" smtClean="0">
                <a:solidFill>
                  <a:srgbClr val="492303"/>
                </a:solidFill>
              </a:rPr>
              <a:t>WebJunction and Infopeople</a:t>
            </a:r>
            <a:br>
              <a:rPr lang="en-US" dirty="0" smtClean="0">
                <a:solidFill>
                  <a:srgbClr val="492303"/>
                </a:solidFill>
              </a:rPr>
            </a:br>
            <a:r>
              <a:rPr lang="en-US" dirty="0" smtClean="0">
                <a:solidFill>
                  <a:srgbClr val="492303"/>
                </a:solidFill>
              </a:rPr>
              <a:t/>
            </a:r>
            <a:br>
              <a:rPr lang="en-US" dirty="0" smtClean="0">
                <a:solidFill>
                  <a:srgbClr val="492303"/>
                </a:solidFill>
              </a:rPr>
            </a:br>
            <a:r>
              <a:rPr lang="en-US" dirty="0" smtClean="0">
                <a:solidFill>
                  <a:srgbClr val="492303"/>
                </a:solidFill>
              </a:rPr>
              <a:t>It is generously supported by a </a:t>
            </a:r>
            <a:br>
              <a:rPr lang="en-US" dirty="0" smtClean="0">
                <a:solidFill>
                  <a:srgbClr val="492303"/>
                </a:solidFill>
              </a:rPr>
            </a:br>
            <a:r>
              <a:rPr lang="en-US" dirty="0" smtClean="0">
                <a:solidFill>
                  <a:srgbClr val="492303"/>
                </a:solidFill>
              </a:rPr>
              <a:t>grant from the Institute of </a:t>
            </a:r>
            <a:br>
              <a:rPr lang="en-US" dirty="0" smtClean="0">
                <a:solidFill>
                  <a:srgbClr val="492303"/>
                </a:solidFill>
              </a:rPr>
            </a:br>
            <a:r>
              <a:rPr lang="en-US" dirty="0" smtClean="0">
                <a:solidFill>
                  <a:srgbClr val="492303"/>
                </a:solidFill>
              </a:rPr>
              <a:t>Museum &amp; Library Services (IMLS)</a:t>
            </a:r>
            <a:endParaRPr lang="en-US" dirty="0">
              <a:solidFill>
                <a:srgbClr val="492303"/>
              </a:solidFill>
            </a:endParaRPr>
          </a:p>
        </p:txBody>
      </p:sp>
      <p:pic>
        <p:nvPicPr>
          <p:cNvPr id="6" name="Picture 5" descr="http://www.oclc.org/content/dam/oclc/common/images/logos/new/WebJunction/WebJunction_Logo_H_Color.png"/>
          <p:cNvPicPr>
            <a:picLocks noChangeAspect="1"/>
          </p:cNvPicPr>
          <p:nvPr/>
        </p:nvPicPr>
        <p:blipFill>
          <a:blip r:embed="rId3" cstate="print"/>
          <a:srcRect l="3571" t="9524"/>
          <a:stretch>
            <a:fillRect/>
          </a:stretch>
        </p:blipFill>
        <p:spPr bwMode="auto">
          <a:xfrm>
            <a:off x="1219200" y="641804"/>
            <a:ext cx="2156670" cy="758828"/>
          </a:xfrm>
          <a:prstGeom prst="rect">
            <a:avLst/>
          </a:prstGeom>
          <a:noFill/>
          <a:ln w="9525">
            <a:noFill/>
            <a:miter lim="800000"/>
            <a:headEnd/>
            <a:tailEnd/>
          </a:ln>
        </p:spPr>
      </p:pic>
      <p:pic>
        <p:nvPicPr>
          <p:cNvPr id="7" name="Picture 6" descr="http://www.imls.gov/assets/1/AssetManager/IMLS_Logo_2c.jpg"/>
          <p:cNvPicPr>
            <a:picLocks noChangeAspect="1"/>
          </p:cNvPicPr>
          <p:nvPr/>
        </p:nvPicPr>
        <p:blipFill>
          <a:blip r:embed="rId4" cstate="print"/>
          <a:srcRect/>
          <a:stretch>
            <a:fillRect/>
          </a:stretch>
        </p:blipFill>
        <p:spPr bwMode="auto">
          <a:xfrm>
            <a:off x="5768131" y="457200"/>
            <a:ext cx="2325111" cy="1051836"/>
          </a:xfrm>
          <a:prstGeom prst="rect">
            <a:avLst/>
          </a:prstGeom>
          <a:noFill/>
          <a:ln w="9525">
            <a:noFill/>
            <a:miter lim="800000"/>
            <a:headEnd/>
            <a:tailEnd/>
          </a:ln>
        </p:spPr>
      </p:pic>
      <p:pic>
        <p:nvPicPr>
          <p:cNvPr id="8" name="Picture 7" descr="Home">
            <a:hlinkClick r:id="rId5" tooltip="Home"/>
          </p:cNvPr>
          <p:cNvPicPr>
            <a:picLocks noChangeAspect="1"/>
          </p:cNvPicPr>
          <p:nvPr/>
        </p:nvPicPr>
        <p:blipFill>
          <a:blip r:embed="rId6" cstate="print"/>
          <a:srcRect/>
          <a:stretch>
            <a:fillRect/>
          </a:stretch>
        </p:blipFill>
        <p:spPr bwMode="auto">
          <a:xfrm>
            <a:off x="3581400" y="846364"/>
            <a:ext cx="1981201" cy="601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Priority topics</a:t>
            </a:r>
            <a:endParaRPr lang="en-US" dirty="0"/>
          </a:p>
        </p:txBody>
      </p:sp>
      <p:sp>
        <p:nvSpPr>
          <p:cNvPr id="4" name="Title 1"/>
          <p:cNvSpPr txBox="1">
            <a:spLocks/>
          </p:cNvSpPr>
          <p:nvPr/>
        </p:nvSpPr>
        <p:spPr>
          <a:xfrm>
            <a:off x="914400" y="1600200"/>
            <a:ext cx="7467600" cy="4572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7150" algn="l"/>
              </a:tabLst>
              <a:defRPr/>
            </a:pPr>
            <a:r>
              <a:rPr lang="en-US" sz="3200" noProof="0" dirty="0" smtClean="0">
                <a:solidFill>
                  <a:srgbClr val="002060"/>
                </a:solidFill>
                <a:latin typeface="Tw Cen MT" pitchFamily="34" charset="0"/>
                <a:ea typeface="+mj-ea"/>
                <a:cs typeface="+mj-cs"/>
              </a:rPr>
              <a:t> Adapting to change</a:t>
            </a:r>
          </a:p>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22288" algn="l"/>
              </a:tabLst>
              <a:defRPr/>
            </a:pPr>
            <a:r>
              <a:rPr lang="en-US" sz="3200" dirty="0" smtClean="0">
                <a:solidFill>
                  <a:srgbClr val="002060"/>
                </a:solidFill>
                <a:latin typeface="Tw Cen MT" pitchFamily="34" charset="0"/>
                <a:ea typeface="+mj-ea"/>
                <a:cs typeface="+mj-cs"/>
              </a:rPr>
              <a:t> Advocacy</a:t>
            </a:r>
            <a:endParaRPr lang="en-US" sz="3200" noProof="0" dirty="0" smtClean="0">
              <a:solidFill>
                <a:srgbClr val="002060"/>
              </a:solidFill>
              <a:latin typeface="Tw Cen MT" pitchFamily="34" charset="0"/>
              <a:ea typeface="+mj-ea"/>
              <a:cs typeface="+mj-cs"/>
            </a:endParaRPr>
          </a:p>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22288" algn="l"/>
              </a:tabLst>
              <a:defRPr/>
            </a:pPr>
            <a:r>
              <a:rPr kumimoji="0" lang="en-US" sz="3200" b="0" i="0" u="none" strike="noStrike" kern="1200" cap="none" spc="0" normalizeH="0" baseline="0" dirty="0" smtClean="0">
                <a:ln>
                  <a:noFill/>
                </a:ln>
                <a:solidFill>
                  <a:srgbClr val="002060"/>
                </a:solidFill>
                <a:effectLst/>
                <a:uLnTx/>
                <a:uFillTx/>
                <a:latin typeface="Tw Cen MT" pitchFamily="34" charset="0"/>
                <a:ea typeface="+mj-ea"/>
                <a:cs typeface="+mj-cs"/>
              </a:rPr>
              <a:t> Communication</a:t>
            </a:r>
          </a:p>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22288" algn="l"/>
              </a:tabLst>
              <a:defRPr/>
            </a:pPr>
            <a:r>
              <a:rPr lang="en-US" sz="3200" dirty="0" smtClean="0">
                <a:solidFill>
                  <a:srgbClr val="002060"/>
                </a:solidFill>
                <a:latin typeface="Tw Cen MT" pitchFamily="34" charset="0"/>
                <a:ea typeface="+mj-ea"/>
                <a:cs typeface="+mj-cs"/>
              </a:rPr>
              <a:t> Customer service</a:t>
            </a:r>
          </a:p>
          <a:p>
            <a:pPr lvl="0">
              <a:lnSpc>
                <a:spcPts val="4200"/>
              </a:lnSpc>
              <a:spcBef>
                <a:spcPct val="0"/>
              </a:spcBef>
              <a:buFont typeface="Wingdings" pitchFamily="2" charset="2"/>
              <a:buChar char="q"/>
              <a:tabLst>
                <a:tab pos="522288" algn="l"/>
              </a:tabLst>
              <a:defRPr/>
            </a:pPr>
            <a:r>
              <a:rPr lang="en-US" sz="3200" dirty="0" smtClean="0">
                <a:solidFill>
                  <a:srgbClr val="002060"/>
                </a:solidFill>
                <a:latin typeface="Tw Cen MT" pitchFamily="34" charset="0"/>
                <a:ea typeface="+mj-ea"/>
                <a:cs typeface="+mj-cs"/>
              </a:rPr>
              <a:t> </a:t>
            </a:r>
            <a:r>
              <a:rPr lang="en-US" sz="3200" dirty="0" err="1" smtClean="0">
                <a:solidFill>
                  <a:srgbClr val="002060"/>
                </a:solidFill>
                <a:latin typeface="Tw Cen MT" pitchFamily="34" charset="0"/>
                <a:ea typeface="+mj-ea"/>
                <a:cs typeface="+mj-cs"/>
              </a:rPr>
              <a:t>Ebooks</a:t>
            </a:r>
            <a:r>
              <a:rPr lang="en-US" sz="3200" dirty="0" smtClean="0">
                <a:solidFill>
                  <a:srgbClr val="002060"/>
                </a:solidFill>
                <a:latin typeface="Tw Cen MT" pitchFamily="34" charset="0"/>
                <a:ea typeface="+mj-ea"/>
                <a:cs typeface="+mj-cs"/>
              </a:rPr>
              <a:t>/ e-resources/ mobile devices</a:t>
            </a:r>
          </a:p>
          <a:p>
            <a:pPr lvl="0">
              <a:lnSpc>
                <a:spcPts val="4200"/>
              </a:lnSpc>
              <a:spcBef>
                <a:spcPct val="0"/>
              </a:spcBef>
              <a:buFont typeface="Wingdings" pitchFamily="2" charset="2"/>
              <a:buChar char="q"/>
              <a:tabLst>
                <a:tab pos="522288" algn="l"/>
              </a:tabLst>
              <a:defRPr/>
            </a:pPr>
            <a:r>
              <a:rPr lang="en-US" sz="3200" dirty="0" smtClean="0">
                <a:solidFill>
                  <a:srgbClr val="002060"/>
                </a:solidFill>
                <a:latin typeface="Tw Cen MT" pitchFamily="34" charset="0"/>
                <a:ea typeface="+mj-ea"/>
                <a:cs typeface="+mj-cs"/>
              </a:rPr>
              <a:t> Leadership</a:t>
            </a:r>
          </a:p>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22288" algn="l"/>
              </a:tabLst>
              <a:defRPr/>
            </a:pPr>
            <a:r>
              <a:rPr kumimoji="0" lang="en-US" sz="3200" b="0" i="0" u="none" strike="noStrike" kern="1200" cap="none" spc="0" normalizeH="0" baseline="0" dirty="0" smtClean="0">
                <a:ln>
                  <a:noFill/>
                </a:ln>
                <a:solidFill>
                  <a:srgbClr val="002060"/>
                </a:solidFill>
                <a:effectLst/>
                <a:uLnTx/>
                <a:uFillTx/>
                <a:latin typeface="Tw Cen MT" pitchFamily="34" charset="0"/>
                <a:ea typeface="+mj-ea"/>
                <a:cs typeface="+mj-cs"/>
              </a:rPr>
              <a:t> New</a:t>
            </a:r>
            <a:r>
              <a:rPr kumimoji="0" lang="en-US" sz="3200" b="0" i="0" u="none" strike="noStrike" kern="1200" cap="none" spc="0" normalizeH="0" dirty="0" smtClean="0">
                <a:ln>
                  <a:noFill/>
                </a:ln>
                <a:solidFill>
                  <a:srgbClr val="002060"/>
                </a:solidFill>
                <a:effectLst/>
                <a:uLnTx/>
                <a:uFillTx/>
                <a:latin typeface="Tw Cen MT" pitchFamily="34" charset="0"/>
                <a:ea typeface="+mj-ea"/>
                <a:cs typeface="+mj-cs"/>
              </a:rPr>
              <a:t> directors (management)</a:t>
            </a:r>
          </a:p>
          <a:p>
            <a:pPr marL="0" marR="0" lvl="0" indent="0" algn="l" defTabSz="914400" rtl="0" eaLnBrk="1" fontAlgn="auto" latinLnBrk="0" hangingPunct="1">
              <a:lnSpc>
                <a:spcPts val="4200"/>
              </a:lnSpc>
              <a:spcBef>
                <a:spcPct val="0"/>
              </a:spcBef>
              <a:spcAft>
                <a:spcPts val="0"/>
              </a:spcAft>
              <a:buClrTx/>
              <a:buSzTx/>
              <a:buFont typeface="Wingdings" pitchFamily="2" charset="2"/>
              <a:buChar char="q"/>
              <a:tabLst>
                <a:tab pos="522288" algn="l"/>
              </a:tabLst>
              <a:defRPr/>
            </a:pPr>
            <a:r>
              <a:rPr lang="en-US" sz="3200" dirty="0" smtClean="0">
                <a:solidFill>
                  <a:srgbClr val="002060"/>
                </a:solidFill>
                <a:latin typeface="Tw Cen MT" pitchFamily="34" charset="0"/>
                <a:ea typeface="+mj-ea"/>
                <a:cs typeface="+mj-cs"/>
              </a:rPr>
              <a:t> </a:t>
            </a:r>
            <a:r>
              <a:rPr lang="en-US" sz="3200" baseline="0" dirty="0" smtClean="0">
                <a:solidFill>
                  <a:srgbClr val="002060"/>
                </a:solidFill>
                <a:latin typeface="Tw Cen MT" pitchFamily="34" charset="0"/>
                <a:ea typeface="+mj-ea"/>
                <a:cs typeface="+mj-cs"/>
              </a:rPr>
              <a:t>Programming</a:t>
            </a:r>
            <a:r>
              <a:rPr lang="en-US" sz="3200" dirty="0" smtClean="0">
                <a:solidFill>
                  <a:srgbClr val="002060"/>
                </a:solidFill>
                <a:latin typeface="Tw Cen MT" pitchFamily="34" charset="0"/>
                <a:ea typeface="+mj-ea"/>
                <a:cs typeface="+mj-cs"/>
              </a:rPr>
              <a:t> (adults, YA, children)</a:t>
            </a:r>
            <a:endParaRPr kumimoji="0" lang="en-US" sz="3200" b="0" i="0" u="none" strike="noStrike" kern="1200" cap="none" spc="0" normalizeH="0" baseline="0" dirty="0" smtClean="0">
              <a:ln>
                <a:noFill/>
              </a:ln>
              <a:solidFill>
                <a:srgbClr val="002060"/>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514600" y="5410200"/>
            <a:ext cx="2820912" cy="1755775"/>
          </a:xfrm>
          <a:prstGeom prst="rect">
            <a:avLst/>
          </a:prstGeom>
          <a:noFill/>
        </p:spPr>
      </p:pic>
      <p:pic>
        <p:nvPicPr>
          <p:cNvPr id="24"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6323088" y="1371600"/>
            <a:ext cx="2820912" cy="1755775"/>
          </a:xfrm>
          <a:prstGeom prst="rect">
            <a:avLst/>
          </a:prstGeom>
          <a:noFill/>
        </p:spPr>
      </p:pic>
      <p:pic>
        <p:nvPicPr>
          <p:cNvPr id="23"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819400" y="2209800"/>
            <a:ext cx="2820912" cy="1755775"/>
          </a:xfrm>
          <a:prstGeom prst="rect">
            <a:avLst/>
          </a:prstGeom>
          <a:noFill/>
        </p:spPr>
      </p:pic>
      <p:pic>
        <p:nvPicPr>
          <p:cNvPr id="20"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52400" y="1371600"/>
            <a:ext cx="2820912" cy="1755775"/>
          </a:xfrm>
          <a:prstGeom prst="rect">
            <a:avLst/>
          </a:prstGeom>
          <a:noFill/>
        </p:spPr>
      </p:pic>
      <p:sp>
        <p:nvSpPr>
          <p:cNvPr id="3" name="Title 2"/>
          <p:cNvSpPr>
            <a:spLocks noGrp="1"/>
          </p:cNvSpPr>
          <p:nvPr>
            <p:ph type="title"/>
          </p:nvPr>
        </p:nvSpPr>
        <p:spPr/>
        <p:txBody>
          <a:bodyPr/>
          <a:lstStyle/>
          <a:p>
            <a:r>
              <a:rPr lang="en-US" dirty="0" smtClean="0"/>
              <a:t>Priorities</a:t>
            </a:r>
            <a:r>
              <a:rPr lang="en-US" smtClean="0"/>
              <a:t>: local </a:t>
            </a:r>
            <a:r>
              <a:rPr lang="en-US" smtClean="0">
                <a:latin typeface="Calibri"/>
              </a:rPr>
              <a:t>↔ </a:t>
            </a:r>
            <a:r>
              <a:rPr lang="en-US" smtClean="0"/>
              <a:t>national</a:t>
            </a:r>
            <a:endParaRPr lang="en-US" dirty="0"/>
          </a:p>
        </p:txBody>
      </p:sp>
      <p:sp>
        <p:nvSpPr>
          <p:cNvPr id="19" name="Rounded Rectangle 18"/>
          <p:cNvSpPr/>
          <p:nvPr/>
        </p:nvSpPr>
        <p:spPr>
          <a:xfrm>
            <a:off x="914400" y="1752600"/>
            <a:ext cx="6705600" cy="1447800"/>
          </a:xfrm>
          <a:prstGeom prst="round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3200" dirty="0" smtClean="0">
                <a:solidFill>
                  <a:prstClr val="black"/>
                </a:solidFill>
                <a:latin typeface="Tw Cen MT" pitchFamily="34" charset="0"/>
              </a:rPr>
              <a:t>How will you align the priorities </a:t>
            </a:r>
            <a:br>
              <a:rPr lang="en-US" sz="3200" dirty="0" smtClean="0">
                <a:solidFill>
                  <a:prstClr val="black"/>
                </a:solidFill>
                <a:latin typeface="Tw Cen MT" pitchFamily="34" charset="0"/>
              </a:rPr>
            </a:br>
            <a:r>
              <a:rPr lang="en-US" sz="3200" dirty="0" smtClean="0">
                <a:solidFill>
                  <a:prstClr val="black"/>
                </a:solidFill>
                <a:latin typeface="Tw Cen MT" pitchFamily="34" charset="0"/>
              </a:rPr>
              <a:t>of your organization with the </a:t>
            </a:r>
            <a:br>
              <a:rPr lang="en-US" sz="3200" dirty="0" smtClean="0">
                <a:solidFill>
                  <a:prstClr val="black"/>
                </a:solidFill>
                <a:latin typeface="Tw Cen MT" pitchFamily="34" charset="0"/>
              </a:rPr>
            </a:br>
            <a:r>
              <a:rPr lang="en-US" sz="3200" dirty="0" smtClean="0">
                <a:solidFill>
                  <a:prstClr val="black"/>
                </a:solidFill>
                <a:latin typeface="Tw Cen MT" pitchFamily="34" charset="0"/>
              </a:rPr>
              <a:t>broader CE needs of the field?</a:t>
            </a:r>
          </a:p>
        </p:txBody>
      </p:sp>
      <p:pic>
        <p:nvPicPr>
          <p:cNvPr id="21"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3276600"/>
            <a:ext cx="2820912" cy="1755775"/>
          </a:xfrm>
          <a:prstGeom prst="rect">
            <a:avLst/>
          </a:prstGeom>
          <a:noFill/>
        </p:spPr>
      </p:pic>
      <p:pic>
        <p:nvPicPr>
          <p:cNvPr id="22"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04800" y="5102225"/>
            <a:ext cx="2820912" cy="1755775"/>
          </a:xfrm>
          <a:prstGeom prst="rect">
            <a:avLst/>
          </a:prstGeom>
          <a:noFill/>
        </p:spPr>
      </p:pic>
      <p:pic>
        <p:nvPicPr>
          <p:cNvPr id="25"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562600" y="3048000"/>
            <a:ext cx="2820912" cy="1755775"/>
          </a:xfrm>
          <a:prstGeom prst="rect">
            <a:avLst/>
          </a:prstGeom>
          <a:noFill/>
        </p:spPr>
      </p:pic>
      <p:pic>
        <p:nvPicPr>
          <p:cNvPr id="27"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500120" y="5105400"/>
            <a:ext cx="3188191" cy="1984375"/>
          </a:xfrm>
          <a:prstGeom prst="rect">
            <a:avLst/>
          </a:prstGeom>
          <a:noFill/>
        </p:spPr>
      </p:pic>
      <p:pic>
        <p:nvPicPr>
          <p:cNvPr id="28" name="Picture 7" descr="C:\Users\gutscheb\AppData\Local\Microsoft\Windows\Temporary Internet Files\Content.IE5\E9F7XT5C\MC900434233[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733544" y="4038600"/>
            <a:ext cx="2820912" cy="1755775"/>
          </a:xfrm>
          <a:prstGeom prst="rect">
            <a:avLst/>
          </a:prstGeom>
          <a:noFill/>
        </p:spPr>
      </p:pic>
      <p:pic>
        <p:nvPicPr>
          <p:cNvPr id="1031" name="Picture 7" descr="C:\Users\gutscheb\AppData\Local\Microsoft\Windows\Temporary Internet Files\Content.IE5\E9F7XT5C\MC900434233[1].wmf"/>
          <p:cNvPicPr>
            <a:picLocks noChangeAspect="1" noChangeArrowheads="1"/>
          </p:cNvPicPr>
          <p:nvPr/>
        </p:nvPicPr>
        <p:blipFill>
          <a:blip r:embed="rId3" cstate="print"/>
          <a:srcRect/>
          <a:stretch>
            <a:fillRect/>
          </a:stretch>
        </p:blipFill>
        <p:spPr bwMode="auto">
          <a:xfrm>
            <a:off x="2438400" y="3352800"/>
            <a:ext cx="4045179" cy="2517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66800" y="1737519"/>
            <a:ext cx="7620000" cy="2377440"/>
          </a:xfrm>
          <a:prstGeom prst="rect">
            <a:avLst/>
          </a:prstGeom>
          <a:solidFill>
            <a:srgbClr val="008080"/>
          </a:solidFill>
          <a:ln w="28575" cmpd="dbl">
            <a:solidFill>
              <a:srgbClr val="008080"/>
            </a:solidFill>
            <a:round/>
          </a:ln>
        </p:spPr>
        <p:txBody>
          <a:bodyPr vert="horz" lIns="91440" tIns="45720" rIns="91440" bIns="45720" rtlCol="0" anchor="ctr">
            <a:noAutofit/>
          </a:bodyPr>
          <a:lstStyle/>
          <a:p>
            <a:pPr algn="ctr">
              <a:spcBef>
                <a:spcPct val="0"/>
              </a:spcBef>
              <a:defRPr/>
            </a:pPr>
            <a:endParaRPr lang="en-US" sz="4800" dirty="0">
              <a:solidFill>
                <a:prstClr val="black">
                  <a:lumMod val="85000"/>
                  <a:lumOff val="15000"/>
                </a:prstClr>
              </a:solidFill>
            </a:endParaRPr>
          </a:p>
        </p:txBody>
      </p:sp>
      <p:sp>
        <p:nvSpPr>
          <p:cNvPr id="4" name="Rounded Rectangle 3"/>
          <p:cNvSpPr/>
          <p:nvPr/>
        </p:nvSpPr>
        <p:spPr>
          <a:xfrm>
            <a:off x="1066800" y="1783239"/>
            <a:ext cx="7620000" cy="2286000"/>
          </a:xfrm>
          <a:prstGeom prst="roundRect">
            <a:avLst/>
          </a:prstGeom>
          <a:solidFill>
            <a:schemeClr val="bg1"/>
          </a:solidFill>
          <a:ln w="28575" cmpd="dbl">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4800" b="1" dirty="0" smtClean="0">
                <a:solidFill>
                  <a:srgbClr val="492303"/>
                </a:solidFill>
              </a:rPr>
              <a:t>Questionnaire Results</a:t>
            </a:r>
            <a:endParaRPr lang="en-US" sz="4800" dirty="0">
              <a:solidFill>
                <a:srgbClr val="49230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953114" y="1676400"/>
            <a:ext cx="7962285" cy="4800600"/>
          </a:xfrm>
          <a:prstGeom prst="rect">
            <a:avLst/>
          </a:prstGeom>
          <a:noFill/>
          <a:ln w="9525">
            <a:solidFill>
              <a:schemeClr val="accent5">
                <a:lumMod val="75000"/>
              </a:schemeClr>
            </a:solidFill>
            <a:miter lim="800000"/>
            <a:headEnd/>
            <a:tailEnd/>
          </a:ln>
        </p:spPr>
      </p:pic>
      <p:sp>
        <p:nvSpPr>
          <p:cNvPr id="2" name="Title 1"/>
          <p:cNvSpPr>
            <a:spLocks noGrp="1"/>
          </p:cNvSpPr>
          <p:nvPr>
            <p:ph type="title"/>
          </p:nvPr>
        </p:nvSpPr>
        <p:spPr/>
        <p:txBody>
          <a:bodyPr>
            <a:normAutofit/>
          </a:bodyPr>
          <a:lstStyle/>
          <a:p>
            <a:r>
              <a:rPr lang="en-US" dirty="0" smtClean="0"/>
              <a:t>Questionnaire Results: Summary</a:t>
            </a:r>
            <a:endParaRPr lang="en-US" dirty="0"/>
          </a:p>
        </p:txBody>
      </p:sp>
      <p:sp>
        <p:nvSpPr>
          <p:cNvPr id="11" name="Oval 10"/>
          <p:cNvSpPr/>
          <p:nvPr/>
        </p:nvSpPr>
        <p:spPr>
          <a:xfrm>
            <a:off x="8305800" y="5486400"/>
            <a:ext cx="6096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8305800" y="3581400"/>
            <a:ext cx="609600" cy="609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82600" y="1828800"/>
            <a:ext cx="8356600" cy="3581400"/>
          </a:xfrm>
          <a:prstGeom prst="rect">
            <a:avLst/>
          </a:prstGeom>
          <a:noFill/>
          <a:ln w="9525">
            <a:solidFill>
              <a:schemeClr val="accent5">
                <a:lumMod val="75000"/>
              </a:schemeClr>
            </a:solidFill>
            <a:miter lim="800000"/>
            <a:headEnd/>
            <a:tailEnd/>
          </a:ln>
        </p:spPr>
      </p:pic>
      <p:sp>
        <p:nvSpPr>
          <p:cNvPr id="2" name="Title 1"/>
          <p:cNvSpPr>
            <a:spLocks noGrp="1"/>
          </p:cNvSpPr>
          <p:nvPr>
            <p:ph type="title"/>
          </p:nvPr>
        </p:nvSpPr>
        <p:spPr/>
        <p:txBody>
          <a:bodyPr>
            <a:normAutofit/>
          </a:bodyPr>
          <a:lstStyle/>
          <a:p>
            <a:r>
              <a:rPr lang="en-US" dirty="0" smtClean="0"/>
              <a:t>Questionnaire Results: Summary</a:t>
            </a:r>
            <a:endParaRPr lang="en-US" dirty="0"/>
          </a:p>
        </p:txBody>
      </p:sp>
      <p:sp>
        <p:nvSpPr>
          <p:cNvPr id="11" name="Oval 10"/>
          <p:cNvSpPr/>
          <p:nvPr/>
        </p:nvSpPr>
        <p:spPr>
          <a:xfrm>
            <a:off x="8153400" y="4800600"/>
            <a:ext cx="685800"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8153400" y="3733800"/>
            <a:ext cx="685800" cy="685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knappm\AppData\Local\Microsoft\Windows\Temporary Internet Files\Content.IE5\J9CK22UA\dglxasset[3].jpg"/>
          <p:cNvPicPr>
            <a:picLocks noChangeAspect="1" noChangeArrowheads="1"/>
          </p:cNvPicPr>
          <p:nvPr/>
        </p:nvPicPr>
        <p:blipFill>
          <a:blip r:embed="rId3" cstate="print"/>
          <a:srcRect r="19643"/>
          <a:stretch>
            <a:fillRect/>
          </a:stretch>
        </p:blipFill>
        <p:spPr bwMode="auto">
          <a:xfrm>
            <a:off x="0" y="1524000"/>
            <a:ext cx="4114800" cy="3657600"/>
          </a:xfrm>
          <a:prstGeom prst="rect">
            <a:avLst/>
          </a:prstGeom>
          <a:noFill/>
        </p:spPr>
      </p:pic>
      <p:sp>
        <p:nvSpPr>
          <p:cNvPr id="2" name="Title 1"/>
          <p:cNvSpPr>
            <a:spLocks noGrp="1"/>
          </p:cNvSpPr>
          <p:nvPr>
            <p:ph type="title"/>
          </p:nvPr>
        </p:nvSpPr>
        <p:spPr/>
        <p:txBody>
          <a:bodyPr/>
          <a:lstStyle/>
          <a:p>
            <a:r>
              <a:rPr lang="en-US" dirty="0" smtClean="0"/>
              <a:t>Questionnaire Results: Goals</a:t>
            </a:r>
            <a:endParaRPr lang="en-US" dirty="0"/>
          </a:p>
        </p:txBody>
      </p:sp>
      <p:sp>
        <p:nvSpPr>
          <p:cNvPr id="3" name="Rounded Rectangle 2"/>
          <p:cNvSpPr/>
          <p:nvPr/>
        </p:nvSpPr>
        <p:spPr>
          <a:xfrm>
            <a:off x="4114800" y="2961798"/>
            <a:ext cx="4572000" cy="91940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smtClean="0">
                <a:solidFill>
                  <a:prstClr val="black"/>
                </a:solidFill>
                <a:cs typeface="Browallia New" pitchFamily="34" charset="-34"/>
              </a:rPr>
              <a:t>“Improve my training module development skills and increase fun and effectiveness of the presentations I deliver and design.”</a:t>
            </a:r>
            <a:endParaRPr lang="en-US" sz="1600" dirty="0">
              <a:solidFill>
                <a:prstClr val="black"/>
              </a:solidFill>
              <a:cs typeface="Browallia New" pitchFamily="34" charset="-34"/>
            </a:endParaRPr>
          </a:p>
        </p:txBody>
      </p:sp>
      <p:sp>
        <p:nvSpPr>
          <p:cNvPr id="4" name="Rounded Rectangle 3"/>
          <p:cNvSpPr/>
          <p:nvPr/>
        </p:nvSpPr>
        <p:spPr>
          <a:xfrm>
            <a:off x="4114800" y="1600200"/>
            <a:ext cx="4572000" cy="1191816"/>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dirty="0" smtClean="0">
                <a:solidFill>
                  <a:prstClr val="black"/>
                </a:solidFill>
              </a:rPr>
              <a:t>“I hope to become familiar enough with basic concepts and tools of online learning to develop staff training modules on topics we already teach in-person.”</a:t>
            </a:r>
            <a:endParaRPr lang="en-US" sz="1600" dirty="0">
              <a:solidFill>
                <a:prstClr val="black"/>
              </a:solidFill>
            </a:endParaRPr>
          </a:p>
        </p:txBody>
      </p:sp>
      <p:sp>
        <p:nvSpPr>
          <p:cNvPr id="5" name="Rounded Rectangle 4"/>
          <p:cNvSpPr/>
          <p:nvPr/>
        </p:nvSpPr>
        <p:spPr>
          <a:xfrm>
            <a:off x="4114800" y="5709999"/>
            <a:ext cx="4572000" cy="91940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smtClean="0">
                <a:solidFill>
                  <a:prstClr val="black"/>
                </a:solidFill>
              </a:rPr>
              <a:t>“I'd like to learn more about how to support our instructors in terms of instructional design and tool use. I'm also interested in pursuing CE partnerships.”</a:t>
            </a:r>
            <a:endParaRPr lang="en-US" sz="1600" dirty="0">
              <a:solidFill>
                <a:prstClr val="black"/>
              </a:solidFill>
            </a:endParaRPr>
          </a:p>
        </p:txBody>
      </p:sp>
      <p:sp>
        <p:nvSpPr>
          <p:cNvPr id="6" name="Rounded Rectangle 5"/>
          <p:cNvSpPr/>
          <p:nvPr/>
        </p:nvSpPr>
        <p:spPr>
          <a:xfrm>
            <a:off x="4114800" y="4038600"/>
            <a:ext cx="4572000" cy="1524000"/>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dirty="0" smtClean="0">
                <a:solidFill>
                  <a:prstClr val="black"/>
                </a:solidFill>
              </a:rPr>
              <a:t>“Increase my range of e-learning tools and skills (and help others in my organization build their skills as well), help get my organization's members on board with online learning, get new ideas for online CE we might offer.”</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Questionnaire Results: Goals</a:t>
            </a:r>
            <a:endParaRPr lang="en-US" dirty="0"/>
          </a:p>
        </p:txBody>
      </p:sp>
      <p:graphicFrame>
        <p:nvGraphicFramePr>
          <p:cNvPr id="9" name="Diagram 8"/>
          <p:cNvGraphicFramePr/>
          <p:nvPr/>
        </p:nvGraphicFramePr>
        <p:xfrm>
          <a:off x="1066800" y="1981200"/>
          <a:ext cx="7010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838200" y="1447800"/>
            <a:ext cx="7924800" cy="400110"/>
          </a:xfrm>
          <a:prstGeom prst="rect">
            <a:avLst/>
          </a:prstGeom>
        </p:spPr>
        <p:txBody>
          <a:bodyPr wrap="square">
            <a:spAutoFit/>
          </a:bodyPr>
          <a:lstStyle/>
          <a:p>
            <a:pPr algn="ctr"/>
            <a:r>
              <a:rPr lang="en-US" sz="2000" b="1" dirty="0" smtClean="0">
                <a:solidFill>
                  <a:prstClr val="black"/>
                </a:solidFill>
              </a:rPr>
              <a:t>Overarching idea: </a:t>
            </a:r>
            <a:r>
              <a:rPr lang="en-US" sz="2000" dirty="0" smtClean="0">
                <a:solidFill>
                  <a:prstClr val="black"/>
                </a:solidFill>
              </a:rPr>
              <a:t>create engaging, effective online learning experiences.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066800" y="1737519"/>
            <a:ext cx="7620000" cy="2377440"/>
          </a:xfrm>
          <a:prstGeom prst="rect">
            <a:avLst/>
          </a:prstGeom>
          <a:solidFill>
            <a:srgbClr val="008080"/>
          </a:solidFill>
          <a:ln w="28575" cmpd="dbl">
            <a:solidFill>
              <a:srgbClr val="008080"/>
            </a:solidFill>
            <a:round/>
          </a:ln>
        </p:spPr>
        <p:txBody>
          <a:bodyPr vert="horz" lIns="91440" tIns="45720" rIns="91440" bIns="45720" rtlCol="0" anchor="ctr">
            <a:noAutofit/>
          </a:bodyPr>
          <a:lstStyle/>
          <a:p>
            <a:pPr algn="ctr">
              <a:spcBef>
                <a:spcPct val="0"/>
              </a:spcBef>
              <a:defRPr/>
            </a:pPr>
            <a:endParaRPr lang="en-US" sz="4800" dirty="0">
              <a:solidFill>
                <a:prstClr val="black">
                  <a:lumMod val="85000"/>
                  <a:lumOff val="15000"/>
                </a:prstClr>
              </a:solidFill>
            </a:endParaRPr>
          </a:p>
        </p:txBody>
      </p:sp>
      <p:sp>
        <p:nvSpPr>
          <p:cNvPr id="4" name="Rounded Rectangle 3"/>
          <p:cNvSpPr/>
          <p:nvPr/>
        </p:nvSpPr>
        <p:spPr>
          <a:xfrm>
            <a:off x="1066800" y="1783239"/>
            <a:ext cx="7620000" cy="2286000"/>
          </a:xfrm>
          <a:prstGeom prst="roundRect">
            <a:avLst/>
          </a:prstGeom>
          <a:solidFill>
            <a:schemeClr val="bg1"/>
          </a:solidFill>
          <a:ln w="28575" cmpd="dbl">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4800" b="1" dirty="0" smtClean="0">
                <a:solidFill>
                  <a:srgbClr val="492303"/>
                </a:solidFill>
              </a:rPr>
              <a:t>Introducing Storyline</a:t>
            </a:r>
            <a:endParaRPr lang="en-US" sz="4800" dirty="0">
              <a:solidFill>
                <a:srgbClr val="49230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Questionnaire Results: Goals</a:t>
            </a:r>
            <a:endParaRPr lang="en-US" dirty="0"/>
          </a:p>
        </p:txBody>
      </p:sp>
      <p:graphicFrame>
        <p:nvGraphicFramePr>
          <p:cNvPr id="9" name="Diagram 8"/>
          <p:cNvGraphicFramePr/>
          <p:nvPr/>
        </p:nvGraphicFramePr>
        <p:xfrm>
          <a:off x="1066800" y="1981200"/>
          <a:ext cx="7010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838200" y="1447800"/>
            <a:ext cx="7924800" cy="400110"/>
          </a:xfrm>
          <a:prstGeom prst="rect">
            <a:avLst/>
          </a:prstGeom>
        </p:spPr>
        <p:txBody>
          <a:bodyPr wrap="square">
            <a:spAutoFit/>
          </a:bodyPr>
          <a:lstStyle/>
          <a:p>
            <a:pPr algn="ctr"/>
            <a:r>
              <a:rPr lang="en-US" sz="2000" b="1" dirty="0" smtClean="0">
                <a:solidFill>
                  <a:prstClr val="black"/>
                </a:solidFill>
              </a:rPr>
              <a:t>Overarching idea: </a:t>
            </a:r>
            <a:r>
              <a:rPr lang="en-US" sz="2000" dirty="0" smtClean="0">
                <a:solidFill>
                  <a:prstClr val="black"/>
                </a:solidFill>
              </a:rPr>
              <a:t>create engaging, effective online learning experiences.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638968" y="461962"/>
            <a:ext cx="7866063"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04800"/>
            <a:ext cx="7772400" cy="1143000"/>
          </a:xfrm>
        </p:spPr>
        <p:txBody>
          <a:bodyPr/>
          <a:lstStyle/>
          <a:p>
            <a:r>
              <a:rPr lang="en-US" dirty="0" smtClean="0"/>
              <a:t>Facilitators</a:t>
            </a:r>
            <a:endParaRPr lang="en-US" dirty="0"/>
          </a:p>
        </p:txBody>
      </p:sp>
      <p:grpSp>
        <p:nvGrpSpPr>
          <p:cNvPr id="2" name="Group 5"/>
          <p:cNvGrpSpPr/>
          <p:nvPr/>
        </p:nvGrpSpPr>
        <p:grpSpPr>
          <a:xfrm>
            <a:off x="1447800" y="3200400"/>
            <a:ext cx="5943600" cy="3154362"/>
            <a:chOff x="457200" y="1828800"/>
            <a:chExt cx="5943600" cy="3154362"/>
          </a:xfrm>
        </p:grpSpPr>
        <p:sp>
          <p:nvSpPr>
            <p:cNvPr id="17" name="Title 2"/>
            <p:cNvSpPr txBox="1">
              <a:spLocks/>
            </p:cNvSpPr>
            <p:nvPr/>
          </p:nvSpPr>
          <p:spPr>
            <a:xfrm>
              <a:off x="2438400" y="1951038"/>
              <a:ext cx="21336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Kathleen Gesinger</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15" name="Title 2"/>
            <p:cNvSpPr txBox="1">
              <a:spLocks/>
            </p:cNvSpPr>
            <p:nvPr/>
          </p:nvSpPr>
          <p:spPr>
            <a:xfrm>
              <a:off x="4724400" y="1828800"/>
              <a:ext cx="16764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Lisa Barnhart</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13" name="Title 2"/>
            <p:cNvSpPr txBox="1">
              <a:spLocks/>
            </p:cNvSpPr>
            <p:nvPr/>
          </p:nvSpPr>
          <p:spPr>
            <a:xfrm>
              <a:off x="3505200" y="4419600"/>
              <a:ext cx="1981200" cy="563562"/>
            </a:xfrm>
            <a:prstGeom prst="rect">
              <a:avLst/>
            </a:prstGeom>
          </p:spPr>
          <p:txBody>
            <a:bodyPr vert="horz" lIns="0" tIns="0" rIns="0" bIns="0" rtlCol="0" anchor="ctr">
              <a:noAutofit/>
            </a:bodyPr>
            <a:lstStyle/>
            <a:p>
              <a:pPr lvl="0" algn="ctr">
                <a:spcBef>
                  <a:spcPct val="0"/>
                </a:spcBef>
              </a:pPr>
              <a:r>
                <a:rPr lang="en-US" sz="2400" noProof="0" dirty="0" smtClean="0">
                  <a:solidFill>
                    <a:srgbClr val="492303"/>
                  </a:solidFill>
                  <a:latin typeface="Tw Cen MT" pitchFamily="34" charset="0"/>
                  <a:ea typeface="+mj-ea"/>
                  <a:cs typeface="+mj-cs"/>
                </a:rPr>
                <a:t>Megan </a:t>
              </a:r>
              <a:br>
                <a:rPr lang="en-US" sz="2400" noProof="0" dirty="0" smtClean="0">
                  <a:solidFill>
                    <a:srgbClr val="492303"/>
                  </a:solidFill>
                  <a:latin typeface="Tw Cen MT" pitchFamily="34" charset="0"/>
                  <a:ea typeface="+mj-ea"/>
                  <a:cs typeface="+mj-cs"/>
                </a:rPr>
              </a:br>
              <a:r>
                <a:rPr lang="en-US" sz="2400" noProof="0" dirty="0" smtClean="0">
                  <a:solidFill>
                    <a:srgbClr val="492303"/>
                  </a:solidFill>
                  <a:latin typeface="Tw Cen MT" pitchFamily="34" charset="0"/>
                  <a:ea typeface="+mj-ea"/>
                  <a:cs typeface="+mj-cs"/>
                </a:rPr>
                <a:t>Knapp</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11" name="Title 2"/>
            <p:cNvSpPr txBox="1">
              <a:spLocks/>
            </p:cNvSpPr>
            <p:nvPr/>
          </p:nvSpPr>
          <p:spPr>
            <a:xfrm>
              <a:off x="457200" y="1828800"/>
              <a:ext cx="1752600" cy="563562"/>
            </a:xfrm>
            <a:prstGeom prst="rect">
              <a:avLst/>
            </a:prstGeom>
          </p:spPr>
          <p:txBody>
            <a:bodyPr vert="horz" lIns="0" tIns="0" rIns="0" bIns="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492303"/>
                  </a:solidFill>
                  <a:effectLst/>
                  <a:uLnTx/>
                  <a:uFillTx/>
                  <a:latin typeface="Tw Cen MT" pitchFamily="34" charset="0"/>
                  <a:ea typeface="+mj-ea"/>
                  <a:cs typeface="+mj-cs"/>
                </a:rPr>
                <a:t>Betha Gutsche</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grpSp>
      <p:grpSp>
        <p:nvGrpSpPr>
          <p:cNvPr id="8" name="Group 18"/>
          <p:cNvGrpSpPr/>
          <p:nvPr/>
        </p:nvGrpSpPr>
        <p:grpSpPr>
          <a:xfrm>
            <a:off x="435864" y="5837238"/>
            <a:ext cx="3755136" cy="563562"/>
            <a:chOff x="1655064" y="1951038"/>
            <a:chExt cx="3755136" cy="563562"/>
          </a:xfrm>
        </p:grpSpPr>
        <p:sp>
          <p:nvSpPr>
            <p:cNvPr id="28" name="Title 2"/>
            <p:cNvSpPr txBox="1">
              <a:spLocks/>
            </p:cNvSpPr>
            <p:nvPr/>
          </p:nvSpPr>
          <p:spPr>
            <a:xfrm>
              <a:off x="3733800" y="1951038"/>
              <a:ext cx="16764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Eileen O’Shea</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24" name="Title 2"/>
            <p:cNvSpPr txBox="1">
              <a:spLocks/>
            </p:cNvSpPr>
            <p:nvPr/>
          </p:nvSpPr>
          <p:spPr>
            <a:xfrm>
              <a:off x="1655064" y="1951038"/>
              <a:ext cx="1676400" cy="563562"/>
            </a:xfrm>
            <a:prstGeom prst="rect">
              <a:avLst/>
            </a:prstGeom>
          </p:spPr>
          <p:txBody>
            <a:bodyPr vert="horz" lIns="0" tIns="0" rIns="0" bIns="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492303"/>
                  </a:solidFill>
                  <a:effectLst/>
                  <a:uLnTx/>
                  <a:uFillTx/>
                  <a:latin typeface="Tw Cen MT" pitchFamily="34" charset="0"/>
                  <a:ea typeface="+mj-ea"/>
                  <a:cs typeface="+mj-cs"/>
                </a:rPr>
                <a:t>Jennifer Peterson</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grpSp>
      <p:grpSp>
        <p:nvGrpSpPr>
          <p:cNvPr id="33" name="Group 32"/>
          <p:cNvGrpSpPr/>
          <p:nvPr/>
        </p:nvGrpSpPr>
        <p:grpSpPr>
          <a:xfrm>
            <a:off x="5943600" y="1600200"/>
            <a:ext cx="1371600" cy="1600200"/>
            <a:chOff x="5943600" y="1600200"/>
            <a:chExt cx="1371600" cy="1600200"/>
          </a:xfrm>
        </p:grpSpPr>
        <p:sp>
          <p:nvSpPr>
            <p:cNvPr id="32" name="Rounded Rectangle 31"/>
            <p:cNvSpPr/>
            <p:nvPr/>
          </p:nvSpPr>
          <p:spPr>
            <a:xfrm>
              <a:off x="5943600" y="1600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Picture of Lisa Barnhart"/>
            <p:cNvPicPr>
              <a:picLocks noChangeAspect="1" noChangeArrowheads="1"/>
            </p:cNvPicPr>
            <p:nvPr/>
          </p:nvPicPr>
          <p:blipFill>
            <a:blip r:embed="rId3" cstate="print"/>
            <a:srcRect/>
            <a:stretch>
              <a:fillRect/>
            </a:stretch>
          </p:blipFill>
          <p:spPr bwMode="auto">
            <a:xfrm>
              <a:off x="6096000" y="1866900"/>
              <a:ext cx="1066800" cy="1066800"/>
            </a:xfrm>
            <a:prstGeom prst="rect">
              <a:avLst/>
            </a:prstGeom>
            <a:noFill/>
          </p:spPr>
        </p:pic>
      </p:grpSp>
      <p:grpSp>
        <p:nvGrpSpPr>
          <p:cNvPr id="37" name="Group 36"/>
          <p:cNvGrpSpPr/>
          <p:nvPr/>
        </p:nvGrpSpPr>
        <p:grpSpPr>
          <a:xfrm>
            <a:off x="685800" y="4114800"/>
            <a:ext cx="1371600" cy="1600200"/>
            <a:chOff x="1676400" y="4114800"/>
            <a:chExt cx="1371600" cy="1600200"/>
          </a:xfrm>
        </p:grpSpPr>
        <p:sp>
          <p:nvSpPr>
            <p:cNvPr id="36" name="Rounded Rectangle 35"/>
            <p:cNvSpPr/>
            <p:nvPr/>
          </p:nvSpPr>
          <p:spPr>
            <a:xfrm>
              <a:off x="1676400" y="41148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4" name="Picture 6" descr="Jennifer Peterson"/>
            <p:cNvPicPr>
              <a:picLocks noChangeAspect="1" noChangeArrowheads="1"/>
            </p:cNvPicPr>
            <p:nvPr/>
          </p:nvPicPr>
          <p:blipFill>
            <a:blip r:embed="rId4" cstate="print"/>
            <a:srcRect/>
            <a:stretch>
              <a:fillRect/>
            </a:stretch>
          </p:blipFill>
          <p:spPr bwMode="auto">
            <a:xfrm>
              <a:off x="1790700" y="4343400"/>
              <a:ext cx="1143000" cy="1143000"/>
            </a:xfrm>
            <a:prstGeom prst="rect">
              <a:avLst/>
            </a:prstGeom>
            <a:noFill/>
          </p:spPr>
        </p:pic>
      </p:grpSp>
      <p:grpSp>
        <p:nvGrpSpPr>
          <p:cNvPr id="41" name="Group 40"/>
          <p:cNvGrpSpPr/>
          <p:nvPr/>
        </p:nvGrpSpPr>
        <p:grpSpPr>
          <a:xfrm>
            <a:off x="4851400" y="4114800"/>
            <a:ext cx="1371600" cy="1600200"/>
            <a:chOff x="5867400" y="4114800"/>
            <a:chExt cx="1371600" cy="1600200"/>
          </a:xfrm>
        </p:grpSpPr>
        <p:sp>
          <p:nvSpPr>
            <p:cNvPr id="40" name="Rounded Rectangle 39"/>
            <p:cNvSpPr/>
            <p:nvPr/>
          </p:nvSpPr>
          <p:spPr>
            <a:xfrm>
              <a:off x="5867400" y="41148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8" name="Picture 10" descr="Megan Knapp"/>
            <p:cNvPicPr>
              <a:picLocks noChangeAspect="1" noChangeArrowheads="1"/>
            </p:cNvPicPr>
            <p:nvPr/>
          </p:nvPicPr>
          <p:blipFill>
            <a:blip r:embed="rId5" cstate="print"/>
            <a:srcRect/>
            <a:stretch>
              <a:fillRect/>
            </a:stretch>
          </p:blipFill>
          <p:spPr bwMode="auto">
            <a:xfrm>
              <a:off x="5981700" y="4343400"/>
              <a:ext cx="1143000" cy="1143000"/>
            </a:xfrm>
            <a:prstGeom prst="rect">
              <a:avLst/>
            </a:prstGeom>
            <a:noFill/>
          </p:spPr>
        </p:pic>
      </p:grpSp>
      <p:sp>
        <p:nvSpPr>
          <p:cNvPr id="37904" name="AutoShape 16" descr="data:image/jpeg;base64,/9j/4AAQSkZJRgABAQAAAQABAAD/2wCEAAkGBhQSBRQQERQUFRUREhYaFRgXGRUUFxQVGBgdFBQUGBcYHSYfGR0jHBQVHy8sJycpLiwsFx40NTAqNjItLCkBCQoKDQwNDQwNDSkYFBgpKSkpKSkpKSkpKSkpKSkpKSkpKSkpKSkpKSkpKSkpKSkpKSkpKSkpKSkpKSkpKSkpKf/AABEIAFAAUAMBIgACEQEDEQH/xAAcAAACAwEAAwAAAAAAAAAAAAAFBgIEBwMAAQj/xAA6EAACAAQCBwUGBAYDAAAAAAABAgADBBEFIQYSEyIxQXEkJVFhkQcUcoGhsTJCwdEjUmOCsvAWNWL/xAAWAQEBAQAAAAAAAAAAAAAAAAAAAQL/xAAVEQEBAAAAAAAAAAAAAAAAAAAAEf/aAAwDAQACEQMRAD8A71ci9CpPOYv3hprKbur+5YFzqfsCD+ov3hmrJPd4+IQA7DqbvQ9BE8Sk9rHWLuHy+826R5iErtggAumUnuteohUpKO54Q+aTS1NKqtna26Ofh0EKwx1ZUtgstGYWtYbo6m5iKZNG6W1A0K+K0Y2r/EYs6M+0CY+IGVNkhl/NqaoYedufrBbGcLGw2qHWRvKxU81YcjAZzOoN6KM2j7QBDTNpt6KEyl7asSLTw6d3yvN0+8MlanYx8QgFPlWo5S+DoPrDJVJ2UfEI0yq4eveLR5Xi1Rfwjph47e3ygdpRiIlgjn9oARi9aGmal7s3HnYc/wBusD6LC9dCEsBezHiSeYgckxmta4eoYqCOKylG83l4DzYw3UEyVT0yoxCC2VyBe3XjEVUo9ERLq1my/wAS/UcxDuKRJlAUtk4sfLL9P0ihR1CPIujAxFK/Z4iEJymK2r1Xet6XiozytlmXXPLbijEH5c/1+cVpUq+ILDFpVRA46zjg4B+loE0VP3mPl94imisNxKtzmLDKxHu2fjC3Oln+ELHJ1hnWn15VjyMVFTDx2xusJukEza4u4471v9+QjQUowilhxMYN7SMRmLIGyYqTM1rg2Itl/kR6QD1hlIPecuQ1egEMnuEt0DNqgrwawuOd4A4HJKyFDcSoJvzJFyfWDLy2WpvcajAflLEHnwPDhygJ0eHD3OYko6t13W5gk8fKF2fSTpOP0yvMZ1Llt7MjdKNn4b49IZTL2UsgBjtQV3DrAZcSDmo/eF5sRM/SRU4+7AIx/wDZ3mF/KwHUGIHSnoUalVnAJtEZ+HStXIC8LOIYlNFSyq1lU2A8hlFKhrpjYqAzki4yijQFki/ARD3gKpJ8YWsU0ifXlhSEVm3ieQtc3PKBGPe0ujpqC202zgmyyyG9W4CAcpGJGZPKgZDLrGJe1e1PVtLurMxGpmCVU7zay8uAgPjXtZq5rMshtgjH8n4yPNzn6WhLqKlnmFmYsWNySSST4kmIrdtEdNpVdQKLhKhBvJ/NbiyeIPqPrDdQ4gu0CzMj9DHyujkTAwJBHAjIjoRBr/ldW9Js2qZpU5Ea3EeBPE+sB9H6Q47s6dZFNZpswnO4OxUC5Yjx8OoPUbohggkzirDhLQsTmbgHWJ8c4R/ZjpNIp6ESZyga73EywuL/AJW8hYesais1fc5kwG+utlt4eP1gB2kEhBP1kJJa9+YHSA+Er30Ooi9PW5itgw77HWCMRx/SufVVbM7kKTkgJCqOQA6QFMetaJc4KgY9asSIjyAiEixTS97OOamOsvjAFaaosbDgIuy9KJ8iYdlNYHLmSPQ5QFRs7xxnPneIrX9ENNxVfwpoAmAfiHBuo5HIwyYP/wB984wrBK4ya9WBzJB9OEbfo7O1sWDfzAH1F4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2768600" y="4114800"/>
            <a:ext cx="1371600" cy="1600200"/>
            <a:chOff x="3810000" y="4114800"/>
            <a:chExt cx="1371600" cy="1600200"/>
          </a:xfrm>
        </p:grpSpPr>
        <p:sp>
          <p:nvSpPr>
            <p:cNvPr id="38" name="Rounded Rectangle 37"/>
            <p:cNvSpPr/>
            <p:nvPr/>
          </p:nvSpPr>
          <p:spPr>
            <a:xfrm>
              <a:off x="3810000" y="41148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908" name="Picture 20" descr="Eileen O'Shea"/>
            <p:cNvPicPr>
              <a:picLocks noChangeAspect="1" noChangeArrowheads="1"/>
            </p:cNvPicPr>
            <p:nvPr/>
          </p:nvPicPr>
          <p:blipFill>
            <a:blip r:embed="rId6" cstate="print"/>
            <a:srcRect/>
            <a:stretch>
              <a:fillRect/>
            </a:stretch>
          </p:blipFill>
          <p:spPr bwMode="auto">
            <a:xfrm>
              <a:off x="3886200" y="4305300"/>
              <a:ext cx="1219200" cy="1219200"/>
            </a:xfrm>
            <a:prstGeom prst="rect">
              <a:avLst/>
            </a:prstGeom>
            <a:noFill/>
          </p:spPr>
        </p:pic>
      </p:grpSp>
      <p:grpSp>
        <p:nvGrpSpPr>
          <p:cNvPr id="34" name="Group 33"/>
          <p:cNvGrpSpPr/>
          <p:nvPr/>
        </p:nvGrpSpPr>
        <p:grpSpPr>
          <a:xfrm>
            <a:off x="3810000" y="1676400"/>
            <a:ext cx="1371600" cy="1600200"/>
            <a:chOff x="3810000" y="1676400"/>
            <a:chExt cx="1371600" cy="1600200"/>
          </a:xfrm>
        </p:grpSpPr>
        <p:sp>
          <p:nvSpPr>
            <p:cNvPr id="31" name="Rounded Rectangle 30"/>
            <p:cNvSpPr/>
            <p:nvPr/>
          </p:nvSpPr>
          <p:spPr>
            <a:xfrm>
              <a:off x="3810000" y="16764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002"/>
            <p:cNvPicPr>
              <a:picLocks noChangeAspect="1" noChangeArrowheads="1"/>
            </p:cNvPicPr>
            <p:nvPr/>
          </p:nvPicPr>
          <p:blipFill>
            <a:blip r:embed="rId7" cstate="print"/>
            <a:srcRect/>
            <a:stretch>
              <a:fillRect/>
            </a:stretch>
          </p:blipFill>
          <p:spPr bwMode="auto">
            <a:xfrm>
              <a:off x="3907004" y="1752600"/>
              <a:ext cx="1152176" cy="1447800"/>
            </a:xfrm>
            <a:prstGeom prst="rect">
              <a:avLst/>
            </a:prstGeom>
            <a:noFill/>
            <a:ln w="9525">
              <a:noFill/>
              <a:miter lim="800000"/>
              <a:headEnd/>
              <a:tailEnd/>
            </a:ln>
          </p:spPr>
        </p:pic>
      </p:grpSp>
      <p:grpSp>
        <p:nvGrpSpPr>
          <p:cNvPr id="35" name="Group 34"/>
          <p:cNvGrpSpPr/>
          <p:nvPr/>
        </p:nvGrpSpPr>
        <p:grpSpPr>
          <a:xfrm>
            <a:off x="1676400" y="1660785"/>
            <a:ext cx="1371600" cy="1600200"/>
            <a:chOff x="1676400" y="1660785"/>
            <a:chExt cx="1371600" cy="1600200"/>
          </a:xfrm>
        </p:grpSpPr>
        <p:sp>
          <p:nvSpPr>
            <p:cNvPr id="30" name="Rounded Rectangle 29"/>
            <p:cNvSpPr/>
            <p:nvPr/>
          </p:nvSpPr>
          <p:spPr>
            <a:xfrm>
              <a:off x="1676400" y="1660785"/>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1" descr="image001"/>
            <p:cNvPicPr>
              <a:picLocks noChangeAspect="1" noChangeArrowheads="1"/>
            </p:cNvPicPr>
            <p:nvPr/>
          </p:nvPicPr>
          <p:blipFill>
            <a:blip r:embed="rId8" cstate="print"/>
            <a:srcRect/>
            <a:stretch>
              <a:fillRect/>
            </a:stretch>
          </p:blipFill>
          <p:spPr bwMode="auto">
            <a:xfrm>
              <a:off x="1828800" y="1698886"/>
              <a:ext cx="1057320" cy="1523999"/>
            </a:xfrm>
            <a:prstGeom prst="rect">
              <a:avLst/>
            </a:prstGeom>
            <a:noFill/>
            <a:ln w="9525">
              <a:noFill/>
              <a:miter lim="800000"/>
              <a:headEnd/>
              <a:tailEnd/>
            </a:ln>
          </p:spPr>
        </p:pic>
      </p:grpSp>
      <p:sp>
        <p:nvSpPr>
          <p:cNvPr id="43" name="Title 2"/>
          <p:cNvSpPr txBox="1">
            <a:spLocks/>
          </p:cNvSpPr>
          <p:nvPr/>
        </p:nvSpPr>
        <p:spPr>
          <a:xfrm>
            <a:off x="6629400" y="5867400"/>
            <a:ext cx="1981200" cy="563562"/>
          </a:xfrm>
          <a:prstGeom prst="rect">
            <a:avLst/>
          </a:prstGeom>
        </p:spPr>
        <p:txBody>
          <a:bodyPr vert="horz" lIns="0" tIns="0" rIns="0" bIns="0" rtlCol="0" anchor="ctr">
            <a:noAutofit/>
          </a:bodyPr>
          <a:lstStyle/>
          <a:p>
            <a:pPr lvl="0" algn="ctr">
              <a:spcBef>
                <a:spcPct val="0"/>
              </a:spcBef>
            </a:pPr>
            <a:r>
              <a:rPr lang="en-US" sz="2400" noProof="0" dirty="0" smtClean="0">
                <a:solidFill>
                  <a:srgbClr val="492303"/>
                </a:solidFill>
                <a:latin typeface="Tw Cen MT" pitchFamily="34" charset="0"/>
                <a:ea typeface="+mj-ea"/>
                <a:cs typeface="+mj-cs"/>
              </a:rPr>
              <a:t>Mike </a:t>
            </a:r>
            <a:br>
              <a:rPr lang="en-US" sz="2400" noProof="0" dirty="0" smtClean="0">
                <a:solidFill>
                  <a:srgbClr val="492303"/>
                </a:solidFill>
                <a:latin typeface="Tw Cen MT" pitchFamily="34" charset="0"/>
                <a:ea typeface="+mj-ea"/>
                <a:cs typeface="+mj-cs"/>
              </a:rPr>
            </a:br>
            <a:r>
              <a:rPr lang="en-US" sz="2400" noProof="0" dirty="0" smtClean="0">
                <a:solidFill>
                  <a:srgbClr val="492303"/>
                </a:solidFill>
                <a:latin typeface="Tw Cen MT" pitchFamily="34" charset="0"/>
                <a:ea typeface="+mj-ea"/>
                <a:cs typeface="+mj-cs"/>
              </a:rPr>
              <a:t>Taylor</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grpSp>
        <p:nvGrpSpPr>
          <p:cNvPr id="45" name="Group 44"/>
          <p:cNvGrpSpPr/>
          <p:nvPr/>
        </p:nvGrpSpPr>
        <p:grpSpPr>
          <a:xfrm>
            <a:off x="6934200" y="4114800"/>
            <a:ext cx="1371600" cy="1600200"/>
            <a:chOff x="6934200" y="4114800"/>
            <a:chExt cx="1371600" cy="1600200"/>
          </a:xfrm>
        </p:grpSpPr>
        <p:sp>
          <p:nvSpPr>
            <p:cNvPr id="42" name="Rounded Rectangle 41"/>
            <p:cNvSpPr/>
            <p:nvPr/>
          </p:nvSpPr>
          <p:spPr>
            <a:xfrm>
              <a:off x="6934200" y="41148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of Mike Taylor"/>
            <p:cNvPicPr>
              <a:picLocks noChangeAspect="1" noChangeArrowheads="1"/>
            </p:cNvPicPr>
            <p:nvPr/>
          </p:nvPicPr>
          <p:blipFill>
            <a:blip r:embed="rId9" cstate="print"/>
            <a:srcRect/>
            <a:stretch>
              <a:fillRect/>
            </a:stretch>
          </p:blipFill>
          <p:spPr bwMode="auto">
            <a:xfrm>
              <a:off x="7010400" y="4305300"/>
              <a:ext cx="1219200" cy="1219200"/>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146251" y="114300"/>
            <a:ext cx="8851497"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762000" y="596082"/>
            <a:ext cx="7620000" cy="5665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C:\Users\gesingek\AppData\Local\Temp\SNAGHTML696f0f5.PNG"/>
          <p:cNvPicPr>
            <a:picLocks noChangeAspect="1" noChangeArrowheads="1"/>
          </p:cNvPicPr>
          <p:nvPr/>
        </p:nvPicPr>
        <p:blipFill>
          <a:blip r:embed="rId3" cstate="print"/>
          <a:srcRect/>
          <a:stretch>
            <a:fillRect/>
          </a:stretch>
        </p:blipFill>
        <p:spPr bwMode="auto">
          <a:xfrm>
            <a:off x="921760" y="381000"/>
            <a:ext cx="7300479" cy="5353686"/>
          </a:xfrm>
          <a:prstGeom prst="rect">
            <a:avLst/>
          </a:prstGeom>
          <a:noFill/>
        </p:spPr>
      </p:pic>
      <p:sp>
        <p:nvSpPr>
          <p:cNvPr id="11" name="TextBox 10"/>
          <p:cNvSpPr txBox="1"/>
          <p:nvPr/>
        </p:nvSpPr>
        <p:spPr>
          <a:xfrm>
            <a:off x="838200" y="5943600"/>
            <a:ext cx="8001000" cy="461665"/>
          </a:xfrm>
          <a:prstGeom prst="rect">
            <a:avLst/>
          </a:prstGeom>
          <a:noFill/>
        </p:spPr>
        <p:txBody>
          <a:bodyPr wrap="square" rtlCol="0">
            <a:spAutoFit/>
          </a:bodyPr>
          <a:lstStyle/>
          <a:p>
            <a:r>
              <a:rPr lang="en-US" sz="2400" dirty="0" smtClean="0">
                <a:solidFill>
                  <a:prstClr val="black"/>
                </a:solidFill>
                <a:latin typeface="Articulate" pitchFamily="2" charset="0"/>
              </a:rPr>
              <a:t>You can begin with existing PowerPoint content….</a:t>
            </a:r>
            <a:endParaRPr lang="en-US" sz="2400" dirty="0">
              <a:solidFill>
                <a:prstClr val="black"/>
              </a:solidFill>
              <a:latin typeface="Articulat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943600"/>
            <a:ext cx="8001000" cy="461665"/>
          </a:xfrm>
          <a:prstGeom prst="rect">
            <a:avLst/>
          </a:prstGeom>
          <a:noFill/>
        </p:spPr>
        <p:txBody>
          <a:bodyPr wrap="square" rtlCol="0">
            <a:spAutoFit/>
          </a:bodyPr>
          <a:lstStyle/>
          <a:p>
            <a:r>
              <a:rPr lang="en-US" sz="2400" dirty="0" smtClean="0">
                <a:solidFill>
                  <a:prstClr val="black"/>
                </a:solidFill>
                <a:latin typeface="Articulate" pitchFamily="2" charset="0"/>
              </a:rPr>
              <a:t>Import that PowerPoint content into Storyline….</a:t>
            </a:r>
            <a:endParaRPr lang="en-US" sz="2400" dirty="0">
              <a:solidFill>
                <a:prstClr val="black"/>
              </a:solidFill>
              <a:latin typeface="Articulate" pitchFamily="2" charset="0"/>
            </a:endParaRPr>
          </a:p>
        </p:txBody>
      </p:sp>
      <p:pic>
        <p:nvPicPr>
          <p:cNvPr id="2050" name="Picture 2"/>
          <p:cNvPicPr>
            <a:picLocks noChangeAspect="1" noChangeArrowheads="1"/>
          </p:cNvPicPr>
          <p:nvPr/>
        </p:nvPicPr>
        <p:blipFill>
          <a:blip r:embed="rId3" cstate="print"/>
          <a:srcRect l="18797" t="12581" r="18797" b="6129"/>
          <a:stretch>
            <a:fillRect/>
          </a:stretch>
        </p:blipFill>
        <p:spPr bwMode="auto">
          <a:xfrm>
            <a:off x="1118811" y="457200"/>
            <a:ext cx="6906378" cy="5242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5294" y="685800"/>
            <a:ext cx="8033412" cy="4800600"/>
          </a:xfrm>
          <a:prstGeom prst="rect">
            <a:avLst/>
          </a:prstGeom>
          <a:noFill/>
          <a:ln w="9525">
            <a:noFill/>
            <a:miter lim="800000"/>
            <a:headEnd/>
            <a:tailEnd/>
          </a:ln>
        </p:spPr>
      </p:pic>
      <p:sp>
        <p:nvSpPr>
          <p:cNvPr id="3" name="TextBox 2"/>
          <p:cNvSpPr txBox="1"/>
          <p:nvPr/>
        </p:nvSpPr>
        <p:spPr>
          <a:xfrm>
            <a:off x="838200" y="5943600"/>
            <a:ext cx="8001000" cy="461665"/>
          </a:xfrm>
          <a:prstGeom prst="rect">
            <a:avLst/>
          </a:prstGeom>
          <a:noFill/>
        </p:spPr>
        <p:txBody>
          <a:bodyPr wrap="square" rtlCol="0">
            <a:spAutoFit/>
          </a:bodyPr>
          <a:lstStyle/>
          <a:p>
            <a:r>
              <a:rPr lang="en-US" sz="2400" dirty="0" smtClean="0">
                <a:solidFill>
                  <a:prstClr val="black"/>
                </a:solidFill>
                <a:latin typeface="Articulate" pitchFamily="2" charset="0"/>
              </a:rPr>
              <a:t>Import that PowerPoint content into Storyline….</a:t>
            </a:r>
            <a:endParaRPr lang="en-US" sz="2400" dirty="0">
              <a:solidFill>
                <a:prstClr val="black"/>
              </a:solidFill>
              <a:latin typeface="Articulate"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03787" y="304800"/>
            <a:ext cx="7936425" cy="5383108"/>
          </a:xfrm>
          <a:prstGeom prst="rect">
            <a:avLst/>
          </a:prstGeom>
          <a:noFill/>
          <a:ln w="9525">
            <a:noFill/>
            <a:miter lim="800000"/>
            <a:headEnd/>
            <a:tailEnd/>
          </a:ln>
        </p:spPr>
      </p:pic>
      <p:sp>
        <p:nvSpPr>
          <p:cNvPr id="5" name="TextBox 4"/>
          <p:cNvSpPr txBox="1"/>
          <p:nvPr/>
        </p:nvSpPr>
        <p:spPr>
          <a:xfrm>
            <a:off x="838200" y="5943600"/>
            <a:ext cx="8001000" cy="461665"/>
          </a:xfrm>
          <a:prstGeom prst="rect">
            <a:avLst/>
          </a:prstGeom>
          <a:noFill/>
        </p:spPr>
        <p:txBody>
          <a:bodyPr wrap="square" rtlCol="0">
            <a:spAutoFit/>
          </a:bodyPr>
          <a:lstStyle/>
          <a:p>
            <a:r>
              <a:rPr lang="en-US" sz="2400" dirty="0" smtClean="0">
                <a:solidFill>
                  <a:prstClr val="black"/>
                </a:solidFill>
                <a:latin typeface="Articulate" pitchFamily="2" charset="0"/>
              </a:rPr>
              <a:t>And, very quickly, create a course “wrapper”….</a:t>
            </a:r>
            <a:endParaRPr lang="en-US" sz="2400" dirty="0">
              <a:solidFill>
                <a:prstClr val="black"/>
              </a:solidFill>
              <a:latin typeface="Articulate"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943600"/>
            <a:ext cx="7467600" cy="830997"/>
          </a:xfrm>
          <a:prstGeom prst="rect">
            <a:avLst/>
          </a:prstGeom>
          <a:noFill/>
        </p:spPr>
        <p:txBody>
          <a:bodyPr wrap="square" rtlCol="0">
            <a:spAutoFit/>
          </a:bodyPr>
          <a:lstStyle/>
          <a:p>
            <a:r>
              <a:rPr lang="en-US" sz="2400" dirty="0" smtClean="0">
                <a:solidFill>
                  <a:prstClr val="black"/>
                </a:solidFill>
                <a:latin typeface="Articulate" pitchFamily="2" charset="0"/>
              </a:rPr>
              <a:t>Adjust the “player view”:</a:t>
            </a:r>
            <a:br>
              <a:rPr lang="en-US" sz="2400" dirty="0" smtClean="0">
                <a:solidFill>
                  <a:prstClr val="black"/>
                </a:solidFill>
                <a:latin typeface="Articulate" pitchFamily="2" charset="0"/>
              </a:rPr>
            </a:br>
            <a:r>
              <a:rPr lang="en-US" sz="2400" dirty="0" smtClean="0">
                <a:solidFill>
                  <a:prstClr val="black"/>
                </a:solidFill>
                <a:latin typeface="Articulate" pitchFamily="2" charset="0"/>
              </a:rPr>
              <a:t>                   change color, remove navigation, etc.</a:t>
            </a:r>
            <a:endParaRPr lang="en-US" sz="2400" dirty="0">
              <a:solidFill>
                <a:prstClr val="black"/>
              </a:solidFill>
              <a:latin typeface="Articulate" pitchFamily="2" charset="0"/>
            </a:endParaRPr>
          </a:p>
        </p:txBody>
      </p:sp>
      <p:grpSp>
        <p:nvGrpSpPr>
          <p:cNvPr id="2" name="Group 8"/>
          <p:cNvGrpSpPr/>
          <p:nvPr/>
        </p:nvGrpSpPr>
        <p:grpSpPr>
          <a:xfrm>
            <a:off x="1495245" y="381000"/>
            <a:ext cx="6093759" cy="5419725"/>
            <a:chOff x="724554" y="381000"/>
            <a:chExt cx="6093759" cy="5419725"/>
          </a:xfrm>
        </p:grpSpPr>
        <p:pic>
          <p:nvPicPr>
            <p:cNvPr id="8194" name="Picture 2"/>
            <p:cNvPicPr>
              <a:picLocks noChangeAspect="1" noChangeArrowheads="1"/>
            </p:cNvPicPr>
            <p:nvPr/>
          </p:nvPicPr>
          <p:blipFill>
            <a:blip r:embed="rId3" cstate="print"/>
            <a:srcRect/>
            <a:stretch>
              <a:fillRect/>
            </a:stretch>
          </p:blipFill>
          <p:spPr bwMode="auto">
            <a:xfrm>
              <a:off x="724554" y="381000"/>
              <a:ext cx="6093759" cy="5419725"/>
            </a:xfrm>
            <a:prstGeom prst="rect">
              <a:avLst/>
            </a:prstGeom>
            <a:noFill/>
            <a:ln w="9525">
              <a:noFill/>
              <a:miter lim="800000"/>
              <a:headEnd/>
              <a:tailEnd/>
            </a:ln>
          </p:spPr>
        </p:pic>
        <p:sp>
          <p:nvSpPr>
            <p:cNvPr id="8" name="Rectangle 7"/>
            <p:cNvSpPr/>
            <p:nvPr/>
          </p:nvSpPr>
          <p:spPr>
            <a:xfrm>
              <a:off x="5334000" y="47244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050" name="Picture 2"/>
          <p:cNvPicPr>
            <a:picLocks noChangeAspect="1" noChangeArrowheads="1"/>
          </p:cNvPicPr>
          <p:nvPr/>
        </p:nvPicPr>
        <p:blipFill>
          <a:blip r:embed="rId4" cstate="print"/>
          <a:srcRect/>
          <a:stretch>
            <a:fillRect/>
          </a:stretch>
        </p:blipFill>
        <p:spPr bwMode="auto">
          <a:xfrm>
            <a:off x="1524000" y="381000"/>
            <a:ext cx="608305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798403"/>
            <a:ext cx="8686800" cy="830997"/>
          </a:xfrm>
          <a:prstGeom prst="rect">
            <a:avLst/>
          </a:prstGeom>
          <a:noFill/>
        </p:spPr>
        <p:txBody>
          <a:bodyPr wrap="square" rtlCol="0">
            <a:spAutoFit/>
          </a:bodyPr>
          <a:lstStyle/>
          <a:p>
            <a:r>
              <a:rPr lang="en-US" sz="2400" dirty="0" smtClean="0">
                <a:solidFill>
                  <a:prstClr val="black"/>
                </a:solidFill>
                <a:latin typeface="Articulate" pitchFamily="2" charset="0"/>
              </a:rPr>
              <a:t>“Amp up your slides” and consider self-directed </a:t>
            </a:r>
          </a:p>
          <a:p>
            <a:r>
              <a:rPr lang="en-US" sz="2400" dirty="0" smtClean="0">
                <a:solidFill>
                  <a:prstClr val="black"/>
                </a:solidFill>
                <a:latin typeface="Articulate" pitchFamily="2" charset="0"/>
              </a:rPr>
              <a:t>                                                  navigation for your learners</a:t>
            </a:r>
            <a:endParaRPr lang="en-US" sz="2400" dirty="0">
              <a:solidFill>
                <a:prstClr val="black"/>
              </a:solidFill>
              <a:latin typeface="Articulate" pitchFamily="2" charset="0"/>
            </a:endParaRPr>
          </a:p>
        </p:txBody>
      </p:sp>
      <p:pic>
        <p:nvPicPr>
          <p:cNvPr id="3075" name="Picture 3"/>
          <p:cNvPicPr>
            <a:picLocks noChangeAspect="1" noChangeArrowheads="1"/>
          </p:cNvPicPr>
          <p:nvPr/>
        </p:nvPicPr>
        <p:blipFill>
          <a:blip r:embed="rId3" cstate="print"/>
          <a:srcRect/>
          <a:stretch>
            <a:fillRect/>
          </a:stretch>
        </p:blipFill>
        <p:spPr bwMode="auto">
          <a:xfrm>
            <a:off x="914400" y="304800"/>
            <a:ext cx="5568990" cy="49530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545744" y="752895"/>
            <a:ext cx="5579226" cy="4962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3" cstate="print"/>
          <a:srcRect/>
          <a:stretch>
            <a:fillRect/>
          </a:stretch>
        </p:blipFill>
        <p:spPr bwMode="auto">
          <a:xfrm>
            <a:off x="990600" y="381000"/>
            <a:ext cx="6096000" cy="5421718"/>
          </a:xfrm>
          <a:prstGeom prst="rect">
            <a:avLst/>
          </a:prstGeom>
          <a:noFill/>
          <a:ln w="9525">
            <a:noFill/>
            <a:miter lim="800000"/>
            <a:headEnd/>
            <a:tailEnd/>
          </a:ln>
        </p:spPr>
      </p:pic>
      <p:sp>
        <p:nvSpPr>
          <p:cNvPr id="5" name="TextBox 4"/>
          <p:cNvSpPr txBox="1"/>
          <p:nvPr/>
        </p:nvSpPr>
        <p:spPr>
          <a:xfrm>
            <a:off x="914400" y="5867400"/>
            <a:ext cx="8001000" cy="461665"/>
          </a:xfrm>
          <a:prstGeom prst="rect">
            <a:avLst/>
          </a:prstGeom>
          <a:noFill/>
        </p:spPr>
        <p:txBody>
          <a:bodyPr wrap="square" rtlCol="0">
            <a:spAutoFit/>
          </a:bodyPr>
          <a:lstStyle/>
          <a:p>
            <a:r>
              <a:rPr lang="en-US" sz="2400" dirty="0" smtClean="0">
                <a:solidFill>
                  <a:prstClr val="black"/>
                </a:solidFill>
                <a:latin typeface="Articulate" pitchFamily="2" charset="0"/>
              </a:rPr>
              <a:t>Begin to add basic interactions on the screen….</a:t>
            </a:r>
            <a:endParaRPr lang="en-US" sz="2400" dirty="0">
              <a:solidFill>
                <a:prstClr val="black"/>
              </a:solidFill>
              <a:latin typeface="Articulate" pitchFamily="2" charset="0"/>
            </a:endParaRPr>
          </a:p>
        </p:txBody>
      </p:sp>
      <p:pic>
        <p:nvPicPr>
          <p:cNvPr id="6" name="Picture 2"/>
          <p:cNvPicPr>
            <a:picLocks noChangeAspect="1" noChangeArrowheads="1"/>
          </p:cNvPicPr>
          <p:nvPr/>
        </p:nvPicPr>
        <p:blipFill>
          <a:blip r:embed="rId4" cstate="print"/>
          <a:srcRect/>
          <a:stretch>
            <a:fillRect/>
          </a:stretch>
        </p:blipFill>
        <p:spPr bwMode="auto">
          <a:xfrm>
            <a:off x="990600" y="381000"/>
            <a:ext cx="6096000" cy="5421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295275"/>
            <a:ext cx="7046913"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a:xfrm>
            <a:off x="2286000" y="228600"/>
            <a:ext cx="2286000" cy="2163762"/>
            <a:chOff x="2095500" y="457200"/>
            <a:chExt cx="2286000" cy="2163762"/>
          </a:xfrm>
        </p:grpSpPr>
        <p:sp>
          <p:nvSpPr>
            <p:cNvPr id="5" name="Title 2"/>
            <p:cNvSpPr txBox="1">
              <a:spLocks/>
            </p:cNvSpPr>
            <p:nvPr/>
          </p:nvSpPr>
          <p:spPr>
            <a:xfrm>
              <a:off x="2095500" y="2057400"/>
              <a:ext cx="22860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Maurice Coleman</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6" name="Rounded Rectangle 5"/>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1"/>
          <p:cNvGrpSpPr/>
          <p:nvPr/>
        </p:nvGrpSpPr>
        <p:grpSpPr>
          <a:xfrm>
            <a:off x="4686300" y="228600"/>
            <a:ext cx="1676400" cy="2163762"/>
            <a:chOff x="4267200" y="381000"/>
            <a:chExt cx="1676400" cy="2163762"/>
          </a:xfrm>
        </p:grpSpPr>
        <p:sp>
          <p:nvSpPr>
            <p:cNvPr id="7" name="Title 2"/>
            <p:cNvSpPr txBox="1">
              <a:spLocks/>
            </p:cNvSpPr>
            <p:nvPr/>
          </p:nvSpPr>
          <p:spPr>
            <a:xfrm>
              <a:off x="4267200" y="1981200"/>
              <a:ext cx="16764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Enid </a:t>
              </a:r>
              <a:r>
                <a:rPr lang="en-US" sz="2400" dirty="0" err="1" smtClean="0">
                  <a:solidFill>
                    <a:srgbClr val="492303"/>
                  </a:solidFill>
                  <a:latin typeface="Tw Cen MT" pitchFamily="34" charset="0"/>
                  <a:ea typeface="+mj-ea"/>
                  <a:cs typeface="+mj-cs"/>
                </a:rPr>
                <a:t>Costley</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8" name="Rounded Rectangle 7"/>
            <p:cNvSpPr/>
            <p:nvPr/>
          </p:nvSpPr>
          <p:spPr>
            <a:xfrm>
              <a:off x="4419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705600" y="228600"/>
            <a:ext cx="1981200" cy="2163762"/>
            <a:chOff x="6438900" y="381000"/>
            <a:chExt cx="1981200" cy="2163762"/>
          </a:xfrm>
        </p:grpSpPr>
        <p:sp>
          <p:nvSpPr>
            <p:cNvPr id="9" name="Title 2"/>
            <p:cNvSpPr txBox="1">
              <a:spLocks/>
            </p:cNvSpPr>
            <p:nvPr/>
          </p:nvSpPr>
          <p:spPr>
            <a:xfrm>
              <a:off x="6438900" y="1981200"/>
              <a:ext cx="19812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Colleen Eggett</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10" name="Rounded Rectangle 9"/>
            <p:cNvSpPr/>
            <p:nvPr/>
          </p:nvSpPr>
          <p:spPr>
            <a:xfrm>
              <a:off x="6705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
          <p:cNvGrpSpPr/>
          <p:nvPr/>
        </p:nvGrpSpPr>
        <p:grpSpPr>
          <a:xfrm>
            <a:off x="419100" y="228600"/>
            <a:ext cx="1676400" cy="2163762"/>
            <a:chOff x="2362200" y="457200"/>
            <a:chExt cx="1676400" cy="2163762"/>
          </a:xfrm>
        </p:grpSpPr>
        <p:sp>
          <p:nvSpPr>
            <p:cNvPr id="16" name="Title 2"/>
            <p:cNvSpPr txBox="1">
              <a:spLocks/>
            </p:cNvSpPr>
            <p:nvPr/>
          </p:nvSpPr>
          <p:spPr>
            <a:xfrm>
              <a:off x="2362200" y="2057400"/>
              <a:ext cx="1676400" cy="563562"/>
            </a:xfrm>
            <a:prstGeom prst="rect">
              <a:avLst/>
            </a:prstGeom>
          </p:spPr>
          <p:txBody>
            <a:bodyPr vert="horz" lIns="0" tIns="0" rIns="0" bIns="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492303"/>
                  </a:solidFill>
                  <a:effectLst/>
                  <a:uLnTx/>
                  <a:uFillTx/>
                  <a:latin typeface="Tw Cen MT" pitchFamily="34" charset="0"/>
                  <a:ea typeface="+mj-ea"/>
                  <a:cs typeface="+mj-cs"/>
                </a:rPr>
                <a:t>Amy Calhoun</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17" name="Rounded Rectangle 16"/>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a:off x="419100" y="2438400"/>
            <a:ext cx="8534400" cy="2163762"/>
            <a:chOff x="457200" y="2438400"/>
            <a:chExt cx="8534400" cy="2163762"/>
          </a:xfrm>
        </p:grpSpPr>
        <p:grpSp>
          <p:nvGrpSpPr>
            <p:cNvPr id="14" name="Group 17"/>
            <p:cNvGrpSpPr/>
            <p:nvPr/>
          </p:nvGrpSpPr>
          <p:grpSpPr>
            <a:xfrm>
              <a:off x="2400300" y="2438400"/>
              <a:ext cx="1905000" cy="2163762"/>
              <a:chOff x="2171700" y="457200"/>
              <a:chExt cx="1905000" cy="2163762"/>
            </a:xfrm>
          </p:grpSpPr>
          <p:sp>
            <p:nvSpPr>
              <p:cNvPr id="19" name="Title 2"/>
              <p:cNvSpPr txBox="1">
                <a:spLocks/>
              </p:cNvSpPr>
              <p:nvPr/>
            </p:nvSpPr>
            <p:spPr>
              <a:xfrm>
                <a:off x="2171700" y="2057400"/>
                <a:ext cx="19050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Tiffany Hayes</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20" name="Rounded Rectangle 19"/>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0"/>
            <p:cNvGrpSpPr/>
            <p:nvPr/>
          </p:nvGrpSpPr>
          <p:grpSpPr>
            <a:xfrm>
              <a:off x="4305300" y="2438400"/>
              <a:ext cx="2667000" cy="2163762"/>
              <a:chOff x="3848100" y="381000"/>
              <a:chExt cx="2667000" cy="2163762"/>
            </a:xfrm>
          </p:grpSpPr>
          <p:sp>
            <p:nvSpPr>
              <p:cNvPr id="22" name="Title 2"/>
              <p:cNvSpPr txBox="1">
                <a:spLocks/>
              </p:cNvSpPr>
              <p:nvPr/>
            </p:nvSpPr>
            <p:spPr>
              <a:xfrm>
                <a:off x="3848100" y="1981200"/>
                <a:ext cx="2667000" cy="563562"/>
              </a:xfrm>
              <a:prstGeom prst="rect">
                <a:avLst/>
              </a:prstGeom>
            </p:spPr>
            <p:txBody>
              <a:bodyPr vert="horz" lIns="0" tIns="0" rIns="0" bIns="0" rtlCol="0" anchor="ctr">
                <a:noAutofit/>
              </a:bodyPr>
              <a:lstStyle/>
              <a:p>
                <a:pPr lvl="0" algn="ctr">
                  <a:lnSpc>
                    <a:spcPts val="2300"/>
                  </a:lnSpc>
                  <a:spcBef>
                    <a:spcPct val="0"/>
                  </a:spcBef>
                </a:pPr>
                <a:r>
                  <a:rPr lang="en-US" sz="2400" dirty="0" smtClean="0">
                    <a:solidFill>
                      <a:srgbClr val="492303"/>
                    </a:solidFill>
                    <a:latin typeface="Tw Cen MT" pitchFamily="34" charset="0"/>
                    <a:ea typeface="+mj-ea"/>
                    <a:cs typeface="+mj-cs"/>
                  </a:rPr>
                  <a:t>Katherine </a:t>
                </a:r>
                <a:br>
                  <a:rPr lang="en-US" sz="2400" dirty="0" smtClean="0">
                    <a:solidFill>
                      <a:srgbClr val="492303"/>
                    </a:solidFill>
                    <a:latin typeface="Tw Cen MT" pitchFamily="34" charset="0"/>
                    <a:ea typeface="+mj-ea"/>
                    <a:cs typeface="+mj-cs"/>
                  </a:rPr>
                </a:br>
                <a:r>
                  <a:rPr lang="en-US" sz="2400" dirty="0" smtClean="0">
                    <a:solidFill>
                      <a:srgbClr val="492303"/>
                    </a:solidFill>
                    <a:latin typeface="Tw Cen MT" pitchFamily="34" charset="0"/>
                    <a:ea typeface="+mj-ea"/>
                    <a:cs typeface="+mj-cs"/>
                  </a:rPr>
                  <a:t>Adelberg</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23" name="Rounded Rectangle 22"/>
              <p:cNvSpPr/>
              <p:nvPr/>
            </p:nvSpPr>
            <p:spPr>
              <a:xfrm>
                <a:off x="4419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3"/>
            <p:cNvGrpSpPr/>
            <p:nvPr/>
          </p:nvGrpSpPr>
          <p:grpSpPr>
            <a:xfrm>
              <a:off x="6667500" y="2438400"/>
              <a:ext cx="2324100" cy="2163762"/>
              <a:chOff x="6362700" y="381000"/>
              <a:chExt cx="2324100" cy="2163762"/>
            </a:xfrm>
          </p:grpSpPr>
          <p:sp>
            <p:nvSpPr>
              <p:cNvPr id="25" name="Title 2"/>
              <p:cNvSpPr txBox="1">
                <a:spLocks/>
              </p:cNvSpPr>
              <p:nvPr/>
            </p:nvSpPr>
            <p:spPr>
              <a:xfrm>
                <a:off x="6362700" y="1981200"/>
                <a:ext cx="23241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Christine Kreger</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26" name="Rounded Rectangle 25"/>
              <p:cNvSpPr/>
              <p:nvPr/>
            </p:nvSpPr>
            <p:spPr>
              <a:xfrm>
                <a:off x="6705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6"/>
            <p:cNvGrpSpPr/>
            <p:nvPr/>
          </p:nvGrpSpPr>
          <p:grpSpPr>
            <a:xfrm>
              <a:off x="457200" y="2438400"/>
              <a:ext cx="1676400" cy="2163762"/>
              <a:chOff x="2362200" y="457200"/>
              <a:chExt cx="1676400" cy="2163762"/>
            </a:xfrm>
          </p:grpSpPr>
          <p:sp>
            <p:nvSpPr>
              <p:cNvPr id="28" name="Title 2"/>
              <p:cNvSpPr txBox="1">
                <a:spLocks/>
              </p:cNvSpPr>
              <p:nvPr/>
            </p:nvSpPr>
            <p:spPr>
              <a:xfrm>
                <a:off x="2362200" y="2057400"/>
                <a:ext cx="16764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Katie Fearer</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29" name="Rounded Rectangle 28"/>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43"/>
          <p:cNvGrpSpPr/>
          <p:nvPr/>
        </p:nvGrpSpPr>
        <p:grpSpPr>
          <a:xfrm>
            <a:off x="228600" y="4648200"/>
            <a:ext cx="8610600" cy="2163762"/>
            <a:chOff x="190500" y="4694238"/>
            <a:chExt cx="8610600" cy="2163762"/>
          </a:xfrm>
        </p:grpSpPr>
        <p:grpSp>
          <p:nvGrpSpPr>
            <p:cNvPr id="27" name="Group 29"/>
            <p:cNvGrpSpPr/>
            <p:nvPr/>
          </p:nvGrpSpPr>
          <p:grpSpPr>
            <a:xfrm>
              <a:off x="2247900" y="4694238"/>
              <a:ext cx="2209800" cy="2163762"/>
              <a:chOff x="2095500" y="457200"/>
              <a:chExt cx="2209800" cy="2163762"/>
            </a:xfrm>
          </p:grpSpPr>
          <p:sp>
            <p:nvSpPr>
              <p:cNvPr id="31" name="Title 2"/>
              <p:cNvSpPr txBox="1">
                <a:spLocks/>
              </p:cNvSpPr>
              <p:nvPr/>
            </p:nvSpPr>
            <p:spPr>
              <a:xfrm>
                <a:off x="2095500" y="2057400"/>
                <a:ext cx="22098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Jamie Matczak</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32" name="Rounded Rectangle 31"/>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2"/>
            <p:cNvGrpSpPr/>
            <p:nvPr/>
          </p:nvGrpSpPr>
          <p:grpSpPr>
            <a:xfrm>
              <a:off x="4381500" y="4694238"/>
              <a:ext cx="2133600" cy="2163762"/>
              <a:chOff x="4000500" y="381000"/>
              <a:chExt cx="2133600" cy="2163762"/>
            </a:xfrm>
          </p:grpSpPr>
          <p:sp>
            <p:nvSpPr>
              <p:cNvPr id="34" name="Title 2"/>
              <p:cNvSpPr txBox="1">
                <a:spLocks/>
              </p:cNvSpPr>
              <p:nvPr/>
            </p:nvSpPr>
            <p:spPr>
              <a:xfrm>
                <a:off x="4000500" y="1981200"/>
                <a:ext cx="21336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Kelly Woodside</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35" name="Rounded Rectangle 34"/>
              <p:cNvSpPr/>
              <p:nvPr/>
            </p:nvSpPr>
            <p:spPr>
              <a:xfrm>
                <a:off x="4419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5"/>
            <p:cNvGrpSpPr/>
            <p:nvPr/>
          </p:nvGrpSpPr>
          <p:grpSpPr>
            <a:xfrm>
              <a:off x="6515100" y="4694238"/>
              <a:ext cx="2286000" cy="2163762"/>
              <a:chOff x="6286500" y="381000"/>
              <a:chExt cx="2286000" cy="2163762"/>
            </a:xfrm>
          </p:grpSpPr>
          <p:sp>
            <p:nvSpPr>
              <p:cNvPr id="37" name="Title 2"/>
              <p:cNvSpPr txBox="1">
                <a:spLocks/>
              </p:cNvSpPr>
              <p:nvPr/>
            </p:nvSpPr>
            <p:spPr>
              <a:xfrm>
                <a:off x="6286500" y="1981200"/>
                <a:ext cx="2286000" cy="563562"/>
              </a:xfrm>
              <a:prstGeom prst="rect">
                <a:avLst/>
              </a:prstGeom>
            </p:spPr>
            <p:txBody>
              <a:bodyPr vert="horz" lIns="0" tIns="0" rIns="0" bIns="0" rtlCol="0" anchor="ctr">
                <a:noAutofit/>
              </a:bodyPr>
              <a:lstStyle/>
              <a:p>
                <a:pPr lvl="0" algn="ctr">
                  <a:lnSpc>
                    <a:spcPts val="2300"/>
                  </a:lnSpc>
                  <a:spcBef>
                    <a:spcPct val="0"/>
                  </a:spcBef>
                </a:pPr>
                <a:r>
                  <a:rPr lang="en-US" sz="2400" dirty="0" smtClean="0">
                    <a:solidFill>
                      <a:srgbClr val="492303"/>
                    </a:solidFill>
                    <a:latin typeface="Tw Cen MT" pitchFamily="34" charset="0"/>
                    <a:ea typeface="+mj-ea"/>
                    <a:cs typeface="+mj-cs"/>
                  </a:rPr>
                  <a:t>Stephanie                   Zimmerman</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38" name="Rounded Rectangle 37"/>
              <p:cNvSpPr/>
              <p:nvPr/>
            </p:nvSpPr>
            <p:spPr>
              <a:xfrm>
                <a:off x="6705600" y="3810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8"/>
            <p:cNvGrpSpPr/>
            <p:nvPr/>
          </p:nvGrpSpPr>
          <p:grpSpPr>
            <a:xfrm>
              <a:off x="190500" y="4694238"/>
              <a:ext cx="2057400" cy="2163762"/>
              <a:chOff x="2171700" y="457200"/>
              <a:chExt cx="2057400" cy="2163762"/>
            </a:xfrm>
          </p:grpSpPr>
          <p:sp>
            <p:nvSpPr>
              <p:cNvPr id="40" name="Title 2"/>
              <p:cNvSpPr txBox="1">
                <a:spLocks/>
              </p:cNvSpPr>
              <p:nvPr/>
            </p:nvSpPr>
            <p:spPr>
              <a:xfrm>
                <a:off x="2171700" y="2057400"/>
                <a:ext cx="2057400" cy="563562"/>
              </a:xfrm>
              <a:prstGeom prst="rect">
                <a:avLst/>
              </a:prstGeom>
            </p:spPr>
            <p:txBody>
              <a:bodyPr vert="horz" lIns="0" tIns="0" rIns="0" bIns="0" rtlCol="0" anchor="ctr">
                <a:noAutofit/>
              </a:bodyPr>
              <a:lstStyle/>
              <a:p>
                <a:pPr lvl="0" algn="ctr">
                  <a:spcBef>
                    <a:spcPct val="0"/>
                  </a:spcBef>
                </a:pPr>
                <a:r>
                  <a:rPr lang="en-US" sz="2400" dirty="0" smtClean="0">
                    <a:solidFill>
                      <a:srgbClr val="492303"/>
                    </a:solidFill>
                    <a:latin typeface="Tw Cen MT" pitchFamily="34" charset="0"/>
                    <a:ea typeface="+mj-ea"/>
                    <a:cs typeface="+mj-cs"/>
                  </a:rPr>
                  <a:t>Meredith Lowe</a:t>
                </a:r>
                <a:endParaRPr kumimoji="0" lang="en-US" sz="2400" b="0" i="0" u="none" strike="noStrike" kern="1200" cap="none" spc="0" normalizeH="0" baseline="0" noProof="0" dirty="0">
                  <a:ln>
                    <a:noFill/>
                  </a:ln>
                  <a:solidFill>
                    <a:srgbClr val="492303"/>
                  </a:solidFill>
                  <a:effectLst/>
                  <a:uLnTx/>
                  <a:uFillTx/>
                  <a:latin typeface="Tw Cen MT" pitchFamily="34" charset="0"/>
                  <a:ea typeface="+mj-ea"/>
                  <a:cs typeface="+mj-cs"/>
                </a:endParaRPr>
              </a:p>
            </p:txBody>
          </p:sp>
          <p:sp>
            <p:nvSpPr>
              <p:cNvPr id="41" name="Rounded Rectangle 40"/>
              <p:cNvSpPr/>
              <p:nvPr/>
            </p:nvSpPr>
            <p:spPr>
              <a:xfrm>
                <a:off x="2514600" y="457200"/>
                <a:ext cx="1371600" cy="1600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7652" name="Picture 4" descr="Picture of Katherine Kimball Adelberg"/>
          <p:cNvPicPr>
            <a:picLocks noChangeAspect="1" noChangeArrowheads="1"/>
          </p:cNvPicPr>
          <p:nvPr/>
        </p:nvPicPr>
        <p:blipFill>
          <a:blip r:embed="rId3" cstate="print"/>
          <a:srcRect/>
          <a:stretch>
            <a:fillRect/>
          </a:stretch>
        </p:blipFill>
        <p:spPr bwMode="auto">
          <a:xfrm>
            <a:off x="4995950" y="2683625"/>
            <a:ext cx="1066800" cy="1066800"/>
          </a:xfrm>
          <a:prstGeom prst="rect">
            <a:avLst/>
          </a:prstGeom>
          <a:noFill/>
        </p:spPr>
      </p:pic>
      <p:pic>
        <p:nvPicPr>
          <p:cNvPr id="27654" name="Picture 6" descr="Colleen Eggett"/>
          <p:cNvPicPr>
            <a:picLocks noChangeAspect="1" noChangeArrowheads="1"/>
          </p:cNvPicPr>
          <p:nvPr/>
        </p:nvPicPr>
        <p:blipFill>
          <a:blip r:embed="rId4" cstate="print"/>
          <a:srcRect/>
          <a:stretch>
            <a:fillRect/>
          </a:stretch>
        </p:blipFill>
        <p:spPr bwMode="auto">
          <a:xfrm>
            <a:off x="7086600" y="457200"/>
            <a:ext cx="1143000" cy="1143000"/>
          </a:xfrm>
          <a:prstGeom prst="rect">
            <a:avLst/>
          </a:prstGeom>
          <a:noFill/>
        </p:spPr>
      </p:pic>
      <p:pic>
        <p:nvPicPr>
          <p:cNvPr id="27656" name="Picture 8" descr="Picture of Katie Fearer"/>
          <p:cNvPicPr>
            <a:picLocks noChangeAspect="1" noChangeArrowheads="1"/>
          </p:cNvPicPr>
          <p:nvPr/>
        </p:nvPicPr>
        <p:blipFill>
          <a:blip r:embed="rId5" cstate="print"/>
          <a:srcRect/>
          <a:stretch>
            <a:fillRect/>
          </a:stretch>
        </p:blipFill>
        <p:spPr bwMode="auto">
          <a:xfrm>
            <a:off x="609600" y="2590800"/>
            <a:ext cx="1295400" cy="1295400"/>
          </a:xfrm>
          <a:prstGeom prst="rect">
            <a:avLst/>
          </a:prstGeom>
          <a:noFill/>
        </p:spPr>
      </p:pic>
      <p:pic>
        <p:nvPicPr>
          <p:cNvPr id="27658" name="Picture 10" descr="Tiffany Hayes"/>
          <p:cNvPicPr>
            <a:picLocks noChangeAspect="1" noChangeArrowheads="1"/>
          </p:cNvPicPr>
          <p:nvPr/>
        </p:nvPicPr>
        <p:blipFill>
          <a:blip r:embed="rId6" cstate="print"/>
          <a:srcRect/>
          <a:stretch>
            <a:fillRect/>
          </a:stretch>
        </p:blipFill>
        <p:spPr bwMode="auto">
          <a:xfrm>
            <a:off x="2819400" y="2667000"/>
            <a:ext cx="1143000" cy="1143000"/>
          </a:xfrm>
          <a:prstGeom prst="rect">
            <a:avLst/>
          </a:prstGeom>
          <a:noFill/>
        </p:spPr>
      </p:pic>
      <p:pic>
        <p:nvPicPr>
          <p:cNvPr id="27660" name="Picture 12" descr="Picture of Stephanie Zimmerman"/>
          <p:cNvPicPr>
            <a:picLocks noChangeAspect="1" noChangeArrowheads="1"/>
          </p:cNvPicPr>
          <p:nvPr/>
        </p:nvPicPr>
        <p:blipFill>
          <a:blip r:embed="rId7" cstate="print"/>
          <a:srcRect/>
          <a:stretch>
            <a:fillRect/>
          </a:stretch>
        </p:blipFill>
        <p:spPr bwMode="auto">
          <a:xfrm>
            <a:off x="7086600" y="4876800"/>
            <a:ext cx="1143000" cy="1143000"/>
          </a:xfrm>
          <a:prstGeom prst="rect">
            <a:avLst/>
          </a:prstGeom>
          <a:noFill/>
        </p:spPr>
      </p:pic>
      <p:pic>
        <p:nvPicPr>
          <p:cNvPr id="27662" name="Picture 14" descr="photo of Enid"/>
          <p:cNvPicPr>
            <a:picLocks noChangeAspect="1" noChangeArrowheads="1"/>
          </p:cNvPicPr>
          <p:nvPr/>
        </p:nvPicPr>
        <p:blipFill>
          <a:blip r:embed="rId8" cstate="print"/>
          <a:srcRect/>
          <a:stretch>
            <a:fillRect/>
          </a:stretch>
        </p:blipFill>
        <p:spPr bwMode="auto">
          <a:xfrm>
            <a:off x="4953000" y="457200"/>
            <a:ext cx="1143000" cy="1143000"/>
          </a:xfrm>
          <a:prstGeom prst="rect">
            <a:avLst/>
          </a:prstGeom>
          <a:noFill/>
        </p:spPr>
      </p:pic>
      <p:pic>
        <p:nvPicPr>
          <p:cNvPr id="27664" name="Picture 16" descr="Picture of Meredith Lowe"/>
          <p:cNvPicPr>
            <a:picLocks noChangeAspect="1" noChangeArrowheads="1"/>
          </p:cNvPicPr>
          <p:nvPr/>
        </p:nvPicPr>
        <p:blipFill>
          <a:blip r:embed="rId9" cstate="print"/>
          <a:srcRect/>
          <a:stretch>
            <a:fillRect/>
          </a:stretch>
        </p:blipFill>
        <p:spPr bwMode="auto">
          <a:xfrm>
            <a:off x="685800" y="4876800"/>
            <a:ext cx="1143000" cy="1143000"/>
          </a:xfrm>
          <a:prstGeom prst="rect">
            <a:avLst/>
          </a:prstGeom>
          <a:noFill/>
        </p:spPr>
      </p:pic>
      <p:pic>
        <p:nvPicPr>
          <p:cNvPr id="27666" name="Picture 18" descr="Picture of Jamie Matczak"/>
          <p:cNvPicPr>
            <a:picLocks noChangeAspect="1" noChangeArrowheads="1"/>
          </p:cNvPicPr>
          <p:nvPr/>
        </p:nvPicPr>
        <p:blipFill>
          <a:blip r:embed="rId10" cstate="print"/>
          <a:srcRect/>
          <a:stretch>
            <a:fillRect/>
          </a:stretch>
        </p:blipFill>
        <p:spPr bwMode="auto">
          <a:xfrm>
            <a:off x="2819400" y="4876800"/>
            <a:ext cx="1143000" cy="1143000"/>
          </a:xfrm>
          <a:prstGeom prst="rect">
            <a:avLst/>
          </a:prstGeom>
          <a:noFill/>
        </p:spPr>
      </p:pic>
      <p:pic>
        <p:nvPicPr>
          <p:cNvPr id="29698" name="Picture 2" descr="Picture of Kelly Woodside"/>
          <p:cNvPicPr>
            <a:picLocks noChangeAspect="1" noChangeArrowheads="1"/>
          </p:cNvPicPr>
          <p:nvPr/>
        </p:nvPicPr>
        <p:blipFill>
          <a:blip r:embed="rId11" cstate="print"/>
          <a:srcRect/>
          <a:stretch>
            <a:fillRect/>
          </a:stretch>
        </p:blipFill>
        <p:spPr bwMode="auto">
          <a:xfrm>
            <a:off x="4980432" y="4876800"/>
            <a:ext cx="1066800" cy="1066800"/>
          </a:xfrm>
          <a:prstGeom prst="rect">
            <a:avLst/>
          </a:prstGeom>
          <a:noFill/>
        </p:spPr>
      </p:pic>
      <p:pic>
        <p:nvPicPr>
          <p:cNvPr id="29700" name="Picture 4" descr="Picture of Amy Calhoun"/>
          <p:cNvPicPr>
            <a:picLocks noChangeAspect="1" noChangeArrowheads="1"/>
          </p:cNvPicPr>
          <p:nvPr/>
        </p:nvPicPr>
        <p:blipFill>
          <a:blip r:embed="rId12" cstate="print"/>
          <a:srcRect/>
          <a:stretch>
            <a:fillRect/>
          </a:stretch>
        </p:blipFill>
        <p:spPr bwMode="auto">
          <a:xfrm>
            <a:off x="723900" y="457200"/>
            <a:ext cx="1066800" cy="1066800"/>
          </a:xfrm>
          <a:prstGeom prst="rect">
            <a:avLst/>
          </a:prstGeom>
          <a:noFill/>
        </p:spPr>
      </p:pic>
      <p:pic>
        <p:nvPicPr>
          <p:cNvPr id="27650" name="Picture 2" descr="Picture of Christine Kreger"/>
          <p:cNvPicPr>
            <a:picLocks noChangeAspect="1" noChangeArrowheads="1"/>
          </p:cNvPicPr>
          <p:nvPr/>
        </p:nvPicPr>
        <p:blipFill>
          <a:blip r:embed="rId13" cstate="print"/>
          <a:srcRect/>
          <a:stretch>
            <a:fillRect/>
          </a:stretch>
        </p:blipFill>
        <p:spPr bwMode="auto">
          <a:xfrm>
            <a:off x="7086600" y="2667000"/>
            <a:ext cx="1143000" cy="1143000"/>
          </a:xfrm>
          <a:prstGeom prst="rect">
            <a:avLst/>
          </a:prstGeom>
          <a:noFill/>
        </p:spPr>
      </p:pic>
      <p:pic>
        <p:nvPicPr>
          <p:cNvPr id="39" name="Picture 4" descr="Maurice Coleman's Picture "/>
          <p:cNvPicPr>
            <a:picLocks noChangeAspect="1" noChangeArrowheads="1"/>
          </p:cNvPicPr>
          <p:nvPr/>
        </p:nvPicPr>
        <p:blipFill>
          <a:blip r:embed="rId14" cstate="print"/>
          <a:srcRect/>
          <a:stretch>
            <a:fillRect/>
          </a:stretch>
        </p:blipFill>
        <p:spPr bwMode="auto">
          <a:xfrm>
            <a:off x="2843784" y="457200"/>
            <a:ext cx="1066800" cy="1066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4156"/>
          <a:stretch>
            <a:fillRect/>
          </a:stretch>
        </p:blipFill>
        <p:spPr bwMode="auto">
          <a:xfrm>
            <a:off x="495300" y="228600"/>
            <a:ext cx="8153399" cy="53340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61277" t="60607" r="16169" b="2312"/>
          <a:stretch>
            <a:fillRect/>
          </a:stretch>
        </p:blipFill>
        <p:spPr bwMode="auto">
          <a:xfrm>
            <a:off x="4572000" y="2057400"/>
            <a:ext cx="2819400" cy="3962400"/>
          </a:xfrm>
          <a:prstGeom prst="rect">
            <a:avLst/>
          </a:prstGeom>
          <a:noFill/>
          <a:ln w="9525">
            <a:noFill/>
            <a:miter lim="800000"/>
            <a:headEnd/>
            <a:tailEnd/>
          </a:ln>
        </p:spPr>
      </p:pic>
      <p:sp>
        <p:nvSpPr>
          <p:cNvPr id="4" name="TextBox 3"/>
          <p:cNvSpPr txBox="1"/>
          <p:nvPr/>
        </p:nvSpPr>
        <p:spPr>
          <a:xfrm>
            <a:off x="622300" y="5588000"/>
            <a:ext cx="8001000" cy="830997"/>
          </a:xfrm>
          <a:prstGeom prst="rect">
            <a:avLst/>
          </a:prstGeom>
          <a:noFill/>
        </p:spPr>
        <p:txBody>
          <a:bodyPr wrap="square" rtlCol="0">
            <a:spAutoFit/>
          </a:bodyPr>
          <a:lstStyle/>
          <a:p>
            <a:r>
              <a:rPr lang="en-US" sz="2400" dirty="0" smtClean="0">
                <a:solidFill>
                  <a:srgbClr val="492303"/>
                </a:solidFill>
                <a:latin typeface="Articulate" pitchFamily="2" charset="0"/>
              </a:rPr>
              <a:t>Great Resource …</a:t>
            </a:r>
          </a:p>
          <a:p>
            <a:r>
              <a:rPr lang="en-US" sz="2400" dirty="0" smtClean="0">
                <a:solidFill>
                  <a:prstClr val="black"/>
                </a:solidFill>
                <a:latin typeface="Articulate" pitchFamily="2" charset="0"/>
              </a:rPr>
              <a:t>The Rapid E-Learning Blog – Subscribe today!</a:t>
            </a:r>
            <a:endParaRPr lang="en-US" sz="2400" dirty="0">
              <a:solidFill>
                <a:prstClr val="black"/>
              </a:solidFill>
              <a:latin typeface="Articulat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77093" y="304800"/>
            <a:ext cx="7389813" cy="5637375"/>
          </a:xfrm>
          <a:prstGeom prst="rect">
            <a:avLst/>
          </a:prstGeom>
          <a:noFill/>
          <a:ln w="9525">
            <a:noFill/>
            <a:miter lim="800000"/>
            <a:headEnd/>
            <a:tailEnd/>
          </a:ln>
        </p:spPr>
      </p:pic>
      <p:sp>
        <p:nvSpPr>
          <p:cNvPr id="3" name="TextBox 2"/>
          <p:cNvSpPr txBox="1"/>
          <p:nvPr/>
        </p:nvSpPr>
        <p:spPr>
          <a:xfrm>
            <a:off x="622300" y="5644578"/>
            <a:ext cx="8064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accent5">
                    <a:lumMod val="50000"/>
                  </a:schemeClr>
                </a:solidFill>
                <a:latin typeface="Articulate" pitchFamily="2" charset="0"/>
              </a:rPr>
              <a:t>Great Resource …</a:t>
            </a:r>
          </a:p>
          <a:p>
            <a:r>
              <a:rPr lang="en-US" sz="2400" dirty="0" smtClean="0">
                <a:solidFill>
                  <a:prstClr val="black"/>
                </a:solidFill>
                <a:latin typeface="Articulate" pitchFamily="2" charset="0"/>
              </a:rPr>
              <a:t>Meet the E-Learning Heroes – there are a lot out there!</a:t>
            </a:r>
            <a:endParaRPr lang="en-US" sz="2400" dirty="0">
              <a:solidFill>
                <a:prstClr val="black"/>
              </a:solidFill>
              <a:latin typeface="Articulate" pitchFamily="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372600" y="3200400"/>
            <a:ext cx="2095500" cy="12573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54844" y="533400"/>
            <a:ext cx="7834312" cy="5364245"/>
          </a:xfrm>
          <a:prstGeom prst="rect">
            <a:avLst/>
          </a:prstGeom>
          <a:noFill/>
          <a:ln w="9525">
            <a:noFill/>
            <a:miter lim="800000"/>
            <a:headEnd/>
            <a:tailEnd/>
          </a:ln>
        </p:spPr>
      </p:pic>
      <p:sp>
        <p:nvSpPr>
          <p:cNvPr id="4" name="TextBox 3"/>
          <p:cNvSpPr txBox="1"/>
          <p:nvPr/>
        </p:nvSpPr>
        <p:spPr>
          <a:xfrm>
            <a:off x="622300" y="5713225"/>
            <a:ext cx="8064500" cy="8002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accent5">
                    <a:lumMod val="50000"/>
                  </a:schemeClr>
                </a:solidFill>
                <a:latin typeface="Articulate" pitchFamily="2" charset="0"/>
              </a:rPr>
              <a:t>Great Resource …</a:t>
            </a:r>
            <a:endParaRPr lang="en-US" sz="2200" dirty="0" smtClean="0">
              <a:solidFill>
                <a:schemeClr val="accent5">
                  <a:lumMod val="50000"/>
                </a:schemeClr>
              </a:solidFill>
              <a:latin typeface="Articulate" pitchFamily="2" charset="0"/>
            </a:endParaRPr>
          </a:p>
          <a:p>
            <a:r>
              <a:rPr lang="en-US" sz="2200" dirty="0" smtClean="0">
                <a:solidFill>
                  <a:prstClr val="black"/>
                </a:solidFill>
                <a:latin typeface="Articulate" pitchFamily="2" charset="0"/>
              </a:rPr>
              <a:t>Community Blogs &amp; Tutorials - Mike Taylor, Articulate Staff</a:t>
            </a:r>
            <a:endParaRPr lang="en-US" sz="2200" dirty="0">
              <a:solidFill>
                <a:prstClr val="black"/>
              </a:solidFill>
              <a:latin typeface="Articulate"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smtClean="0"/>
              <a:t>added bonus…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rot="20933177">
            <a:off x="899484" y="1730099"/>
            <a:ext cx="3330136" cy="41223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4800600" y="1794570"/>
            <a:ext cx="4114800" cy="3539430"/>
          </a:xfrm>
          <a:prstGeom prst="rect">
            <a:avLst/>
          </a:prstGeom>
        </p:spPr>
        <p:txBody>
          <a:bodyPr wrap="square">
            <a:spAutoFit/>
          </a:bodyPr>
          <a:lstStyle/>
          <a:p>
            <a:r>
              <a:rPr lang="en-US" sz="2800" b="1" i="1" dirty="0" smtClean="0">
                <a:solidFill>
                  <a:srgbClr val="492303"/>
                </a:solidFill>
                <a:latin typeface="Tw Cen MT" pitchFamily="34" charset="0"/>
                <a:ea typeface="+mj-ea"/>
                <a:cs typeface="+mj-cs"/>
              </a:rPr>
              <a:t>Design For How People Learn, by Julie Dirksen, </a:t>
            </a:r>
            <a:r>
              <a:rPr lang="en-US" sz="2800" dirty="0" smtClean="0">
                <a:solidFill>
                  <a:srgbClr val="492303"/>
                </a:solidFill>
                <a:latin typeface="Tw Cen MT" pitchFamily="34" charset="0"/>
                <a:ea typeface="+mj-ea"/>
                <a:cs typeface="+mj-cs"/>
              </a:rPr>
              <a:t>will teach you how to </a:t>
            </a:r>
            <a:r>
              <a:rPr lang="en-US" sz="2800" b="1" dirty="0" smtClean="0">
                <a:solidFill>
                  <a:srgbClr val="492303"/>
                </a:solidFill>
                <a:latin typeface="Tw Cen MT" pitchFamily="34" charset="0"/>
                <a:ea typeface="+mj-ea"/>
                <a:cs typeface="+mj-cs"/>
              </a:rPr>
              <a:t>leverage the fundamental concepts </a:t>
            </a:r>
            <a:r>
              <a:rPr lang="en-US" sz="2800" dirty="0" smtClean="0">
                <a:solidFill>
                  <a:srgbClr val="492303"/>
                </a:solidFill>
                <a:latin typeface="Tw Cen MT" pitchFamily="34" charset="0"/>
                <a:ea typeface="+mj-ea"/>
                <a:cs typeface="+mj-cs"/>
              </a:rPr>
              <a:t>of </a:t>
            </a:r>
            <a:r>
              <a:rPr lang="en-US" sz="2800" b="1" dirty="0" smtClean="0">
                <a:solidFill>
                  <a:srgbClr val="492303"/>
                </a:solidFill>
                <a:latin typeface="Tw Cen MT" pitchFamily="34" charset="0"/>
                <a:ea typeface="+mj-ea"/>
                <a:cs typeface="+mj-cs"/>
              </a:rPr>
              <a:t>instructional design </a:t>
            </a:r>
            <a:r>
              <a:rPr lang="en-US" sz="2800" dirty="0" smtClean="0">
                <a:solidFill>
                  <a:srgbClr val="492303"/>
                </a:solidFill>
                <a:latin typeface="Tw Cen MT" pitchFamily="34" charset="0"/>
                <a:ea typeface="+mj-ea"/>
                <a:cs typeface="+mj-cs"/>
              </a:rPr>
              <a:t>both to </a:t>
            </a:r>
            <a:r>
              <a:rPr lang="en-US" sz="2800" b="1" dirty="0" smtClean="0">
                <a:solidFill>
                  <a:srgbClr val="492303"/>
                </a:solidFill>
                <a:latin typeface="Tw Cen MT" pitchFamily="34" charset="0"/>
                <a:ea typeface="+mj-ea"/>
                <a:cs typeface="+mj-cs"/>
              </a:rPr>
              <a:t>improve</a:t>
            </a:r>
            <a:r>
              <a:rPr lang="en-US" sz="2800" dirty="0" smtClean="0">
                <a:solidFill>
                  <a:srgbClr val="492303"/>
                </a:solidFill>
                <a:latin typeface="Tw Cen MT" pitchFamily="34" charset="0"/>
                <a:ea typeface="+mj-ea"/>
                <a:cs typeface="+mj-cs"/>
              </a:rPr>
              <a:t> your </a:t>
            </a:r>
            <a:r>
              <a:rPr lang="en-US" sz="2800" b="1" dirty="0" smtClean="0">
                <a:solidFill>
                  <a:srgbClr val="492303"/>
                </a:solidFill>
                <a:latin typeface="Tw Cen MT" pitchFamily="34" charset="0"/>
                <a:ea typeface="+mj-ea"/>
                <a:cs typeface="+mj-cs"/>
              </a:rPr>
              <a:t>own learning </a:t>
            </a:r>
            <a:r>
              <a:rPr lang="en-US" sz="2800" dirty="0" smtClean="0">
                <a:solidFill>
                  <a:srgbClr val="492303"/>
                </a:solidFill>
                <a:latin typeface="Tw Cen MT" pitchFamily="34" charset="0"/>
                <a:ea typeface="+mj-ea"/>
                <a:cs typeface="+mj-cs"/>
              </a:rPr>
              <a:t>and to </a:t>
            </a:r>
            <a:r>
              <a:rPr lang="en-US" sz="2800" b="1" dirty="0" smtClean="0">
                <a:solidFill>
                  <a:srgbClr val="492303"/>
                </a:solidFill>
                <a:latin typeface="Tw Cen MT" pitchFamily="34" charset="0"/>
                <a:ea typeface="+mj-ea"/>
                <a:cs typeface="+mj-cs"/>
              </a:rPr>
              <a:t>engage your audience</a:t>
            </a:r>
            <a:r>
              <a:rPr lang="en-US" sz="2800" dirty="0" smtClean="0">
                <a:solidFill>
                  <a:srgbClr val="492303"/>
                </a:solidFill>
                <a:latin typeface="Tw Cen MT" pitchFamily="34" charset="0"/>
                <a:ea typeface="+mj-ea"/>
                <a:cs typeface="+mj-cs"/>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For next week…</a:t>
            </a:r>
            <a:endParaRPr lang="en-US" dirty="0"/>
          </a:p>
        </p:txBody>
      </p:sp>
      <p:sp>
        <p:nvSpPr>
          <p:cNvPr id="5" name="Content Placeholder 4"/>
          <p:cNvSpPr>
            <a:spLocks noGrp="1"/>
          </p:cNvSpPr>
          <p:nvPr>
            <p:ph idx="1"/>
          </p:nvPr>
        </p:nvSpPr>
        <p:spPr/>
        <p:txBody>
          <a:bodyPr/>
          <a:lstStyle/>
          <a:p>
            <a:r>
              <a:rPr lang="en-US" sz="2800" dirty="0" smtClean="0"/>
              <a:t>Explore the </a:t>
            </a:r>
            <a:r>
              <a:rPr lang="en-US" sz="2800" u="sng" dirty="0" smtClean="0">
                <a:hlinkClick r:id="rId3"/>
              </a:rPr>
              <a:t>roadmap</a:t>
            </a:r>
            <a:r>
              <a:rPr lang="en-US" sz="2800" dirty="0" smtClean="0"/>
              <a:t> of priority topics  and CE opportunities for library-specific learning</a:t>
            </a:r>
          </a:p>
          <a:p>
            <a:r>
              <a:rPr lang="en-US" sz="2800" dirty="0" smtClean="0"/>
              <a:t>Identify </a:t>
            </a:r>
            <a:r>
              <a:rPr lang="en-US" sz="2800" i="1" dirty="0" smtClean="0"/>
              <a:t>your</a:t>
            </a:r>
            <a:r>
              <a:rPr lang="en-US" sz="2800" dirty="0" smtClean="0"/>
              <a:t> priority topics: </a:t>
            </a:r>
          </a:p>
          <a:p>
            <a:pPr lvl="2"/>
            <a:r>
              <a:rPr lang="en-US" sz="2800" dirty="0" smtClean="0"/>
              <a:t>gather information/research and confer with your organizations to identify gaps/needs; </a:t>
            </a:r>
          </a:p>
          <a:p>
            <a:pPr lvl="2"/>
            <a:r>
              <a:rPr lang="en-US" sz="2800" dirty="0" smtClean="0"/>
              <a:t>be prepared to share your top 3-4 topic needs in session 2</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For next week…</a:t>
            </a:r>
            <a:endParaRPr lang="en-US" dirty="0"/>
          </a:p>
        </p:txBody>
      </p:sp>
      <p:sp>
        <p:nvSpPr>
          <p:cNvPr id="5" name="Content Placeholder 4"/>
          <p:cNvSpPr>
            <a:spLocks noGrp="1"/>
          </p:cNvSpPr>
          <p:nvPr>
            <p:ph idx="1"/>
          </p:nvPr>
        </p:nvSpPr>
        <p:spPr/>
        <p:txBody>
          <a:bodyPr/>
          <a:lstStyle/>
          <a:p>
            <a:r>
              <a:rPr lang="en-US" sz="2800" dirty="0" smtClean="0"/>
              <a:t>Begin to explore Storyline and course creation ideas with these 3 resources:</a:t>
            </a:r>
          </a:p>
          <a:p>
            <a:pPr lvl="1"/>
            <a:r>
              <a:rPr lang="en-US" u="sng" dirty="0" smtClean="0">
                <a:hlinkClick r:id="rId3"/>
              </a:rPr>
              <a:t>Rapid E-Learning Blog</a:t>
            </a:r>
            <a:endParaRPr lang="en-US" dirty="0" smtClean="0"/>
          </a:p>
          <a:p>
            <a:pPr lvl="1"/>
            <a:r>
              <a:rPr lang="en-US" u="sng" dirty="0" smtClean="0">
                <a:hlinkClick r:id="rId4"/>
              </a:rPr>
              <a:t>Training Designer's Guide to Saving the World</a:t>
            </a:r>
            <a:endParaRPr lang="en-US" u="sng" dirty="0" smtClean="0"/>
          </a:p>
          <a:p>
            <a:pPr lvl="1"/>
            <a:r>
              <a:rPr lang="en-US" u="sng" dirty="0" smtClean="0">
                <a:hlinkClick r:id="rId5"/>
              </a:rPr>
              <a:t>Getting Started with Articulate Storyline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3" descr="C:\Users\gutscheb\AppData\Local\Microsoft\Windows\Temporary Internet Files\Content.IE5\E9F7XT5C\MP900426624[1].jpg"/>
          <p:cNvPicPr>
            <a:picLocks noChangeAspect="1" noChangeArrowheads="1"/>
          </p:cNvPicPr>
          <p:nvPr/>
        </p:nvPicPr>
        <p:blipFill>
          <a:blip r:embed="rId2" cstate="print"/>
          <a:srcRect/>
          <a:stretch>
            <a:fillRect/>
          </a:stretch>
        </p:blipFill>
        <p:spPr bwMode="auto">
          <a:xfrm>
            <a:off x="0" y="2286000"/>
            <a:ext cx="8077200" cy="4648200"/>
          </a:xfrm>
          <a:prstGeom prst="rect">
            <a:avLst/>
          </a:prstGeom>
          <a:noFill/>
        </p:spPr>
      </p:pic>
      <p:sp>
        <p:nvSpPr>
          <p:cNvPr id="4" name="Title 3"/>
          <p:cNvSpPr>
            <a:spLocks noGrp="1"/>
          </p:cNvSpPr>
          <p:nvPr>
            <p:ph type="title"/>
          </p:nvPr>
        </p:nvSpPr>
        <p:spPr/>
        <p:txBody>
          <a:bodyPr/>
          <a:lstStyle/>
          <a:p>
            <a:r>
              <a:rPr lang="en-US" dirty="0" smtClean="0"/>
              <a:t>We’re taking the plunge…</a:t>
            </a:r>
            <a:endParaRPr lang="en-US" dirty="0"/>
          </a:p>
        </p:txBody>
      </p:sp>
      <p:pic>
        <p:nvPicPr>
          <p:cNvPr id="2068" name="Picture 20" descr="C:\Users\gutscheb\AppData\Local\Microsoft\Windows\Temporary Internet Files\Content.IE5\SZ6XBAR2\MP900442342[1].jpg"/>
          <p:cNvPicPr>
            <a:picLocks noChangeAspect="1" noChangeArrowheads="1"/>
          </p:cNvPicPr>
          <p:nvPr/>
        </p:nvPicPr>
        <p:blipFill>
          <a:blip r:embed="rId3" cstate="print">
            <a:clrChange>
              <a:clrFrom>
                <a:srgbClr val="79B1E4"/>
              </a:clrFrom>
              <a:clrTo>
                <a:srgbClr val="79B1E4">
                  <a:alpha val="0"/>
                </a:srgbClr>
              </a:clrTo>
            </a:clrChange>
          </a:blip>
          <a:srcRect t="11538" r="30769" b="13462"/>
          <a:stretch>
            <a:fillRect/>
          </a:stretch>
        </p:blipFill>
        <p:spPr bwMode="auto">
          <a:xfrm>
            <a:off x="7086600" y="0"/>
            <a:ext cx="2057400" cy="2971800"/>
          </a:xfrm>
          <a:prstGeom prst="rect">
            <a:avLst/>
          </a:prstGeom>
          <a:noFill/>
        </p:spPr>
      </p:pic>
      <p:sp>
        <p:nvSpPr>
          <p:cNvPr id="26" name="Title 3"/>
          <p:cNvSpPr txBox="1">
            <a:spLocks/>
          </p:cNvSpPr>
          <p:nvPr/>
        </p:nvSpPr>
        <p:spPr>
          <a:xfrm>
            <a:off x="4267200" y="3962400"/>
            <a:ext cx="30480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Tw Cen MT" pitchFamily="34" charset="0"/>
                <a:ea typeface="+mj-ea"/>
                <a:cs typeface="+mj-cs"/>
              </a:rPr>
              <a:t>together!</a:t>
            </a:r>
            <a:endParaRPr kumimoji="0" lang="en-US" sz="6000" b="0" i="0" u="none" strike="noStrike" kern="1200" cap="none" spc="0" normalizeH="0" baseline="0" noProof="0" dirty="0">
              <a:ln>
                <a:noFill/>
              </a:ln>
              <a:solidFill>
                <a:schemeClr val="bg1"/>
              </a:solidFill>
              <a:effectLst/>
              <a:uLnTx/>
              <a:uFillTx/>
              <a:latin typeface="Tw Cen MT"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chocolate: winners choose one</a:t>
            </a:r>
            <a:endParaRPr lang="en-US" dirty="0"/>
          </a:p>
        </p:txBody>
      </p:sp>
      <p:pic>
        <p:nvPicPr>
          <p:cNvPr id="3" name="Picture 2" descr="chocolates_1.jpg"/>
          <p:cNvPicPr>
            <a:picLocks noChangeAspect="1"/>
          </p:cNvPicPr>
          <p:nvPr/>
        </p:nvPicPr>
        <p:blipFill>
          <a:blip r:embed="rId3" cstate="print"/>
          <a:stretch>
            <a:fillRect/>
          </a:stretch>
        </p:blipFill>
        <p:spPr>
          <a:xfrm>
            <a:off x="4016828" y="3060627"/>
            <a:ext cx="1110343" cy="736745"/>
          </a:xfrm>
          <a:prstGeom prst="rect">
            <a:avLst/>
          </a:prstGeom>
        </p:spPr>
      </p:pic>
      <p:pic>
        <p:nvPicPr>
          <p:cNvPr id="4" name="Picture 3" descr="chocolates_all.tif"/>
          <p:cNvPicPr>
            <a:picLocks noChangeAspect="1"/>
          </p:cNvPicPr>
          <p:nvPr/>
        </p:nvPicPr>
        <p:blipFill>
          <a:blip r:embed="rId4" cstate="print"/>
          <a:stretch>
            <a:fillRect/>
          </a:stretch>
        </p:blipFill>
        <p:spPr>
          <a:xfrm>
            <a:off x="1471306" y="1659367"/>
            <a:ext cx="5767694" cy="38270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828800"/>
            <a:ext cx="7467600" cy="3810000"/>
          </a:xfrm>
        </p:spPr>
        <p:txBody>
          <a:bodyPr>
            <a:noAutofit/>
          </a:bodyPr>
          <a:lstStyle/>
          <a:p>
            <a:pPr marL="341313" indent="-274320" algn="l">
              <a:buFont typeface="Wingdings" pitchFamily="2" charset="2"/>
              <a:buChar char="§"/>
            </a:pPr>
            <a:r>
              <a:rPr lang="en-US" dirty="0" smtClean="0">
                <a:solidFill>
                  <a:schemeClr val="tx1"/>
                </a:solidFill>
              </a:rPr>
              <a:t>Why are we here?</a:t>
            </a:r>
          </a:p>
          <a:p>
            <a:pPr marL="341313" indent="-274320" algn="l">
              <a:buFont typeface="Wingdings" pitchFamily="2" charset="2"/>
              <a:buChar char="§"/>
            </a:pPr>
            <a:r>
              <a:rPr lang="en-US" dirty="0" smtClean="0">
                <a:solidFill>
                  <a:schemeClr val="tx1"/>
                </a:solidFill>
              </a:rPr>
              <a:t>E-Learning rocks!</a:t>
            </a:r>
          </a:p>
          <a:p>
            <a:pPr marL="341313" indent="-274320" algn="l">
              <a:buFont typeface="Wingdings" pitchFamily="2" charset="2"/>
              <a:buChar char="§"/>
            </a:pPr>
            <a:r>
              <a:rPr lang="en-US" dirty="0" smtClean="0">
                <a:solidFill>
                  <a:schemeClr val="tx1"/>
                </a:solidFill>
              </a:rPr>
              <a:t>Library learning for the 21</a:t>
            </a:r>
            <a:r>
              <a:rPr lang="en-US" baseline="30000" dirty="0" smtClean="0">
                <a:solidFill>
                  <a:schemeClr val="tx1"/>
                </a:solidFill>
              </a:rPr>
              <a:t>st</a:t>
            </a:r>
            <a:r>
              <a:rPr lang="en-US" dirty="0" smtClean="0">
                <a:solidFill>
                  <a:schemeClr val="tx1"/>
                </a:solidFill>
              </a:rPr>
              <a:t> century</a:t>
            </a:r>
          </a:p>
          <a:p>
            <a:pPr marL="798513" lvl="1" indent="-274320" algn="l">
              <a:buFont typeface="Wingdings" pitchFamily="2" charset="2"/>
              <a:buChar char="§"/>
            </a:pPr>
            <a:r>
              <a:rPr lang="en-US" dirty="0" smtClean="0">
                <a:solidFill>
                  <a:schemeClr val="tx1"/>
                </a:solidFill>
              </a:rPr>
              <a:t>Competencies</a:t>
            </a:r>
          </a:p>
          <a:p>
            <a:pPr marL="798513" lvl="1" indent="-274320" algn="l">
              <a:buFont typeface="Wingdings" pitchFamily="2" charset="2"/>
              <a:buChar char="§"/>
            </a:pPr>
            <a:r>
              <a:rPr lang="en-US" dirty="0" smtClean="0">
                <a:solidFill>
                  <a:schemeClr val="tx1"/>
                </a:solidFill>
              </a:rPr>
              <a:t>Priority topics</a:t>
            </a:r>
          </a:p>
          <a:p>
            <a:pPr marL="341313" indent="-274320" algn="l">
              <a:buFont typeface="Wingdings" pitchFamily="2" charset="2"/>
              <a:buChar char="§"/>
            </a:pPr>
            <a:r>
              <a:rPr lang="en-US" dirty="0" smtClean="0">
                <a:solidFill>
                  <a:schemeClr val="tx1"/>
                </a:solidFill>
              </a:rPr>
              <a:t>Introducing Storyline</a:t>
            </a:r>
          </a:p>
          <a:p>
            <a:pPr marL="341313" indent="-274320" algn="l">
              <a:buFont typeface="Wingdings" pitchFamily="2" charset="2"/>
              <a:buChar char="§"/>
            </a:pPr>
            <a:r>
              <a:rPr lang="en-US" dirty="0" smtClean="0">
                <a:solidFill>
                  <a:schemeClr val="tx1"/>
                </a:solidFill>
              </a:rPr>
              <a:t>Coming next week</a:t>
            </a:r>
            <a:endParaRPr lang="en-US" dirty="0">
              <a:solidFill>
                <a:schemeClr val="tx1"/>
              </a:solidFill>
            </a:endParaRPr>
          </a:p>
        </p:txBody>
      </p:sp>
      <p:sp>
        <p:nvSpPr>
          <p:cNvPr id="2" name="Title 1"/>
          <p:cNvSpPr>
            <a:spLocks noGrp="1"/>
          </p:cNvSpPr>
          <p:nvPr>
            <p:ph type="ctrTitle"/>
          </p:nvPr>
        </p:nvSpPr>
        <p:spPr/>
        <p:txBody>
          <a:bodyPr/>
          <a:lstStyle/>
          <a:p>
            <a:r>
              <a:rPr lang="en-US" dirty="0" smtClean="0"/>
              <a:t>Kickoff Agenda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pic>
        <p:nvPicPr>
          <p:cNvPr id="1029" name="Picture 5" descr="C:\Users\gutscheb\AppData\Local\Microsoft\Windows\Temporary Internet Files\Content.IE5\E9F7XT5C\MP900427810[1].jpg"/>
          <p:cNvPicPr>
            <a:picLocks noChangeAspect="1" noChangeArrowheads="1"/>
          </p:cNvPicPr>
          <p:nvPr/>
        </p:nvPicPr>
        <p:blipFill>
          <a:blip r:embed="rId3" cstate="print"/>
          <a:srcRect t="4062" b="50000"/>
          <a:stretch>
            <a:fillRect/>
          </a:stretch>
        </p:blipFill>
        <p:spPr bwMode="auto">
          <a:xfrm>
            <a:off x="0" y="3733800"/>
            <a:ext cx="9144000" cy="3124200"/>
          </a:xfrm>
          <a:prstGeom prst="rect">
            <a:avLst/>
          </a:prstGeom>
          <a:noFill/>
        </p:spPr>
      </p:pic>
      <p:sp>
        <p:nvSpPr>
          <p:cNvPr id="3" name="Title 1"/>
          <p:cNvSpPr txBox="1">
            <a:spLocks/>
          </p:cNvSpPr>
          <p:nvPr/>
        </p:nvSpPr>
        <p:spPr>
          <a:xfrm>
            <a:off x="914400" y="1600200"/>
            <a:ext cx="7467600" cy="4648200"/>
          </a:xfrm>
          <a:prstGeom prst="rect">
            <a:avLst/>
          </a:prstGeom>
        </p:spPr>
        <p:txBody>
          <a:bodyPr vert="horz" lIns="91440" tIns="45720" rIns="91440" bIns="45720" rtlCol="0" anchor="t">
            <a:noAutofit/>
          </a:bodyPr>
          <a:lstStyle/>
          <a:p>
            <a:pPr lvl="0" algn="ctr">
              <a:spcBef>
                <a:spcPct val="0"/>
              </a:spcBef>
              <a:defRPr/>
            </a:pPr>
            <a:r>
              <a:rPr lang="en-US" sz="4000" dirty="0" smtClean="0">
                <a:latin typeface="Tw Cen MT" pitchFamily="34" charset="0"/>
                <a:ea typeface="+mj-ea"/>
                <a:cs typeface="+mj-cs"/>
              </a:rPr>
              <a:t>“…libraries are at the forefront </a:t>
            </a:r>
            <a:br>
              <a:rPr lang="en-US" sz="4000" dirty="0" smtClean="0">
                <a:latin typeface="Tw Cen MT" pitchFamily="34" charset="0"/>
                <a:ea typeface="+mj-ea"/>
                <a:cs typeface="+mj-cs"/>
              </a:rPr>
            </a:br>
            <a:r>
              <a:rPr lang="en-US" sz="4000" dirty="0" smtClean="0">
                <a:latin typeface="Tw Cen MT" pitchFamily="34" charset="0"/>
                <a:ea typeface="+mj-ea"/>
                <a:cs typeface="+mj-cs"/>
              </a:rPr>
              <a:t>in the movement to create </a:t>
            </a:r>
            <a:br>
              <a:rPr lang="en-US" sz="4000" dirty="0" smtClean="0">
                <a:latin typeface="Tw Cen MT" pitchFamily="34" charset="0"/>
                <a:ea typeface="+mj-ea"/>
                <a:cs typeface="+mj-cs"/>
              </a:rPr>
            </a:br>
            <a:r>
              <a:rPr lang="en-US" sz="4000" dirty="0" smtClean="0">
                <a:latin typeface="Tw Cen MT" pitchFamily="34" charset="0"/>
                <a:ea typeface="+mj-ea"/>
                <a:cs typeface="+mj-cs"/>
              </a:rPr>
              <a:t>a nation of learners”</a:t>
            </a:r>
          </a:p>
          <a:p>
            <a:pPr lvl="0" algn="ctr">
              <a:spcBef>
                <a:spcPct val="0"/>
              </a:spcBef>
              <a:defRPr/>
            </a:pPr>
            <a:endParaRPr lang="en-US" sz="4000" dirty="0" smtClean="0">
              <a:latin typeface="Tw Cen MT" pitchFamily="34" charset="0"/>
              <a:ea typeface="+mj-ea"/>
              <a:cs typeface="+mj-cs"/>
            </a:endParaRPr>
          </a:p>
          <a:p>
            <a:pPr lvl="0" algn="ctr">
              <a:spcBef>
                <a:spcPct val="0"/>
              </a:spcBef>
              <a:defRPr/>
            </a:pPr>
            <a:r>
              <a:rPr lang="en-US" sz="4000" dirty="0" smtClean="0">
                <a:solidFill>
                  <a:schemeClr val="bg1"/>
                </a:solidFill>
                <a:latin typeface="Tw Cen MT" pitchFamily="34" charset="0"/>
                <a:ea typeface="+mj-ea"/>
                <a:cs typeface="+mj-cs"/>
              </a:rPr>
              <a:t>—IMLS Strategic Plan 2012-16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for the CE Institute</a:t>
            </a:r>
            <a:endParaRPr lang="en-US" dirty="0"/>
          </a:p>
        </p:txBody>
      </p:sp>
      <p:sp>
        <p:nvSpPr>
          <p:cNvPr id="3" name="Title 1"/>
          <p:cNvSpPr txBox="1">
            <a:spLocks/>
          </p:cNvSpPr>
          <p:nvPr/>
        </p:nvSpPr>
        <p:spPr>
          <a:xfrm>
            <a:off x="914400" y="1600200"/>
            <a:ext cx="7467600" cy="4648200"/>
          </a:xfrm>
          <a:prstGeom prst="rect">
            <a:avLst/>
          </a:prstGeom>
        </p:spPr>
        <p:txBody>
          <a:bodyPr vert="horz" lIns="91440" tIns="45720" rIns="91440" bIns="45720" rtlCol="0" anchor="t">
            <a:noAutofit/>
          </a:bodyPr>
          <a:lstStyle/>
          <a:p>
            <a:pPr algn="ctr">
              <a:spcBef>
                <a:spcPct val="0"/>
              </a:spcBef>
              <a:defRPr/>
            </a:pPr>
            <a:r>
              <a:rPr lang="en-US" sz="4000" dirty="0" smtClean="0">
                <a:latin typeface="Tw Cen MT" pitchFamily="34" charset="0"/>
                <a:ea typeface="+mj-ea"/>
                <a:cs typeface="+mj-cs"/>
              </a:rPr>
              <a:t>Provide library staff with </a:t>
            </a:r>
            <a:br>
              <a:rPr lang="en-US" sz="4000" dirty="0" smtClean="0">
                <a:latin typeface="Tw Cen MT" pitchFamily="34" charset="0"/>
                <a:ea typeface="+mj-ea"/>
                <a:cs typeface="+mj-cs"/>
              </a:rPr>
            </a:br>
            <a:r>
              <a:rPr lang="en-US" sz="4000" dirty="0" smtClean="0">
                <a:latin typeface="Tw Cen MT" pitchFamily="34" charset="0"/>
                <a:ea typeface="+mj-ea"/>
                <a:cs typeface="+mj-cs"/>
              </a:rPr>
              <a:t>more </a:t>
            </a:r>
            <a:r>
              <a:rPr lang="en-US" sz="4000" b="1" dirty="0" smtClean="0">
                <a:solidFill>
                  <a:srgbClr val="008080"/>
                </a:solidFill>
                <a:latin typeface="Tw Cen MT" pitchFamily="34" charset="0"/>
                <a:ea typeface="+mj-ea"/>
                <a:cs typeface="+mj-cs"/>
              </a:rPr>
              <a:t>opportunities</a:t>
            </a:r>
            <a:r>
              <a:rPr lang="en-US" sz="4000" dirty="0" smtClean="0">
                <a:latin typeface="Tw Cen MT" pitchFamily="34" charset="0"/>
                <a:ea typeface="+mj-ea"/>
                <a:cs typeface="+mj-cs"/>
              </a:rPr>
              <a:t> for </a:t>
            </a:r>
            <a:br>
              <a:rPr lang="en-US" sz="4000" dirty="0" smtClean="0">
                <a:latin typeface="Tw Cen MT" pitchFamily="34" charset="0"/>
                <a:ea typeface="+mj-ea"/>
                <a:cs typeface="+mj-cs"/>
              </a:rPr>
            </a:br>
            <a:r>
              <a:rPr lang="en-US" sz="4000" dirty="0" smtClean="0">
                <a:latin typeface="Tw Cen MT" pitchFamily="34" charset="0"/>
                <a:ea typeface="+mj-ea"/>
                <a:cs typeface="+mj-cs"/>
              </a:rPr>
              <a:t>and broader </a:t>
            </a:r>
            <a:r>
              <a:rPr lang="en-US" sz="4000" b="1" dirty="0" smtClean="0">
                <a:solidFill>
                  <a:srgbClr val="008080"/>
                </a:solidFill>
                <a:latin typeface="Tw Cen MT" pitchFamily="34" charset="0"/>
                <a:ea typeface="+mj-ea"/>
                <a:cs typeface="+mj-cs"/>
              </a:rPr>
              <a:t>access</a:t>
            </a:r>
            <a:r>
              <a:rPr lang="en-US" sz="4000" dirty="0" smtClean="0">
                <a:latin typeface="Tw Cen MT" pitchFamily="34" charset="0"/>
                <a:ea typeface="+mj-ea"/>
                <a:cs typeface="+mj-cs"/>
              </a:rPr>
              <a:t> to </a:t>
            </a:r>
            <a:br>
              <a:rPr lang="en-US" sz="4000" dirty="0" smtClean="0">
                <a:latin typeface="Tw Cen MT" pitchFamily="34" charset="0"/>
                <a:ea typeface="+mj-ea"/>
                <a:cs typeface="+mj-cs"/>
              </a:rPr>
            </a:br>
            <a:r>
              <a:rPr lang="en-US" sz="4000" dirty="0" smtClean="0">
                <a:latin typeface="Tw Cen MT" pitchFamily="34" charset="0"/>
                <a:ea typeface="+mj-ea"/>
                <a:cs typeface="+mj-cs"/>
              </a:rPr>
              <a:t>high-quality, </a:t>
            </a:r>
            <a:r>
              <a:rPr lang="en-US" sz="4000" b="1" dirty="0" smtClean="0">
                <a:solidFill>
                  <a:srgbClr val="008080"/>
                </a:solidFill>
                <a:latin typeface="Tw Cen MT" pitchFamily="34" charset="0"/>
                <a:ea typeface="+mj-ea"/>
                <a:cs typeface="+mj-cs"/>
              </a:rPr>
              <a:t>library-relevant</a:t>
            </a:r>
            <a:r>
              <a:rPr lang="en-US" sz="4000" dirty="0" smtClean="0">
                <a:latin typeface="Tw Cen MT" pitchFamily="34" charset="0"/>
                <a:ea typeface="+mj-ea"/>
                <a:cs typeface="+mj-cs"/>
              </a:rPr>
              <a:t> learning …</a:t>
            </a:r>
          </a:p>
          <a:p>
            <a:pPr algn="ctr">
              <a:spcBef>
                <a:spcPct val="0"/>
              </a:spcBef>
              <a:defRPr/>
            </a:pPr>
            <a:r>
              <a:rPr lang="en-US" sz="4000" dirty="0" smtClean="0">
                <a:latin typeface="Tw Cen MT" pitchFamily="34" charset="0"/>
                <a:ea typeface="+mj-ea"/>
                <a:cs typeface="+mj-cs"/>
              </a:rPr>
              <a:t>and to work </a:t>
            </a:r>
            <a:r>
              <a:rPr lang="en-US" sz="4000" b="1" dirty="0" smtClean="0">
                <a:solidFill>
                  <a:srgbClr val="008080"/>
                </a:solidFill>
                <a:latin typeface="Tw Cen MT" pitchFamily="34" charset="0"/>
                <a:ea typeface="+mj-ea"/>
                <a:cs typeface="+mj-cs"/>
              </a:rPr>
              <a:t>collaboratively</a:t>
            </a:r>
            <a:r>
              <a:rPr lang="en-US" sz="4000" dirty="0" smtClean="0">
                <a:latin typeface="Tw Cen MT" pitchFamily="34" charset="0"/>
                <a:ea typeface="+mj-ea"/>
                <a:cs typeface="+mj-cs"/>
              </a:rPr>
              <a:t> </a:t>
            </a:r>
            <a:br>
              <a:rPr lang="en-US" sz="4000" dirty="0" smtClean="0">
                <a:latin typeface="Tw Cen MT" pitchFamily="34" charset="0"/>
                <a:ea typeface="+mj-ea"/>
                <a:cs typeface="+mj-cs"/>
              </a:rPr>
            </a:br>
            <a:r>
              <a:rPr lang="en-US" sz="4000" dirty="0" smtClean="0">
                <a:latin typeface="Tw Cen MT" pitchFamily="34" charset="0"/>
                <a:ea typeface="+mj-ea"/>
                <a:cs typeface="+mj-cs"/>
              </a:rPr>
              <a:t>to achieve results</a:t>
            </a:r>
            <a:br>
              <a:rPr lang="en-US" sz="4000" dirty="0" smtClean="0">
                <a:latin typeface="Tw Cen MT" pitchFamily="34" charset="0"/>
                <a:ea typeface="+mj-ea"/>
                <a:cs typeface="+mj-cs"/>
              </a:rPr>
            </a:br>
            <a:endParaRPr lang="en-US" sz="4000" dirty="0" smtClean="0">
              <a:latin typeface="Tw Cen MT"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3962400" y="4552950"/>
            <a:ext cx="4267200" cy="762000"/>
          </a:xfrm>
          <a:prstGeom prst="roundRect">
            <a:avLst/>
          </a:prstGeom>
          <a:solidFill>
            <a:schemeClr val="bg1"/>
          </a:solidFill>
          <a:ln w="127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dirty="0" smtClean="0">
                <a:solidFill>
                  <a:srgbClr val="492303"/>
                </a:solidFill>
              </a:rPr>
              <a:t>Working groups continue design/dev </a:t>
            </a:r>
            <a:br>
              <a:rPr lang="en-US" sz="1600" dirty="0" smtClean="0">
                <a:solidFill>
                  <a:srgbClr val="492303"/>
                </a:solidFill>
              </a:rPr>
            </a:br>
            <a:r>
              <a:rPr lang="en-US" sz="1600" dirty="0" smtClean="0">
                <a:solidFill>
                  <a:srgbClr val="492303"/>
                </a:solidFill>
              </a:rPr>
              <a:t>through virtual collaboration; </a:t>
            </a:r>
            <a:br>
              <a:rPr lang="en-US" sz="1600" dirty="0" smtClean="0">
                <a:solidFill>
                  <a:srgbClr val="492303"/>
                </a:solidFill>
              </a:rPr>
            </a:br>
            <a:r>
              <a:rPr lang="en-US" sz="1600" dirty="0" smtClean="0">
                <a:solidFill>
                  <a:srgbClr val="492303"/>
                </a:solidFill>
              </a:rPr>
              <a:t>support from project team and Articulate SME</a:t>
            </a:r>
            <a:endParaRPr lang="en-US" sz="1600" dirty="0">
              <a:solidFill>
                <a:srgbClr val="492303"/>
              </a:solidFill>
            </a:endParaRPr>
          </a:p>
        </p:txBody>
      </p:sp>
      <p:sp>
        <p:nvSpPr>
          <p:cNvPr id="50" name="Rounded Rectangle 49"/>
          <p:cNvSpPr/>
          <p:nvPr/>
        </p:nvSpPr>
        <p:spPr>
          <a:xfrm>
            <a:off x="2590800" y="2971800"/>
            <a:ext cx="2209800" cy="762000"/>
          </a:xfrm>
          <a:prstGeom prst="roundRect">
            <a:avLst/>
          </a:prstGeom>
          <a:solidFill>
            <a:schemeClr val="bg1"/>
          </a:solidFill>
          <a:ln w="127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dirty="0" smtClean="0">
                <a:solidFill>
                  <a:srgbClr val="492303"/>
                </a:solidFill>
              </a:rPr>
              <a:t>Working groups begin design &amp; dev of courses</a:t>
            </a:r>
            <a:endParaRPr lang="en-US" sz="1600" dirty="0">
              <a:solidFill>
                <a:srgbClr val="492303"/>
              </a:solidFill>
            </a:endParaRPr>
          </a:p>
        </p:txBody>
      </p:sp>
      <p:sp>
        <p:nvSpPr>
          <p:cNvPr id="49" name="Rounded Rectangle 48"/>
          <p:cNvSpPr/>
          <p:nvPr/>
        </p:nvSpPr>
        <p:spPr>
          <a:xfrm>
            <a:off x="914400" y="4552950"/>
            <a:ext cx="2209800" cy="762000"/>
          </a:xfrm>
          <a:prstGeom prst="roundRect">
            <a:avLst/>
          </a:prstGeom>
          <a:solidFill>
            <a:schemeClr val="bg1"/>
          </a:solidFill>
          <a:ln w="127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dirty="0" smtClean="0">
                <a:solidFill>
                  <a:srgbClr val="492303"/>
                </a:solidFill>
              </a:rPr>
              <a:t>Install Storyline; preliminary focus on topic</a:t>
            </a:r>
            <a:endParaRPr lang="en-US" sz="1600" dirty="0">
              <a:solidFill>
                <a:srgbClr val="492303"/>
              </a:solidFill>
            </a:endParaRPr>
          </a:p>
        </p:txBody>
      </p:sp>
      <p:cxnSp>
        <p:nvCxnSpPr>
          <p:cNvPr id="12" name="Straight Connector 11"/>
          <p:cNvCxnSpPr>
            <a:stCxn id="11" idx="2"/>
          </p:cNvCxnSpPr>
          <p:nvPr/>
        </p:nvCxnSpPr>
        <p:spPr>
          <a:xfrm>
            <a:off x="8458200" y="2743200"/>
            <a:ext cx="0" cy="11887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4457700"/>
            <a:ext cx="0" cy="100584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705100" y="2743200"/>
            <a:ext cx="0" cy="11887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2"/>
          </p:cNvCxnSpPr>
          <p:nvPr/>
        </p:nvCxnSpPr>
        <p:spPr>
          <a:xfrm>
            <a:off x="609600" y="2743200"/>
            <a:ext cx="0" cy="118872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Institute Timeline</a:t>
            </a:r>
            <a:endParaRPr lang="en-US" dirty="0"/>
          </a:p>
        </p:txBody>
      </p:sp>
      <p:sp>
        <p:nvSpPr>
          <p:cNvPr id="6" name="Rounded Rectangle 5"/>
          <p:cNvSpPr/>
          <p:nvPr/>
        </p:nvSpPr>
        <p:spPr>
          <a:xfrm>
            <a:off x="152400" y="1752600"/>
            <a:ext cx="914400" cy="99060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492303"/>
                </a:solidFill>
              </a:rPr>
              <a:t>Online</a:t>
            </a:r>
          </a:p>
          <a:p>
            <a:pPr algn="ctr"/>
            <a:r>
              <a:rPr lang="en-US" b="1" dirty="0" smtClean="0">
                <a:solidFill>
                  <a:srgbClr val="492303"/>
                </a:solidFill>
              </a:rPr>
              <a:t>Kick-off</a:t>
            </a:r>
            <a:endParaRPr lang="en-US" sz="2000" b="1" dirty="0">
              <a:solidFill>
                <a:srgbClr val="492303"/>
              </a:solidFill>
            </a:endParaRPr>
          </a:p>
        </p:txBody>
      </p:sp>
      <p:sp>
        <p:nvSpPr>
          <p:cNvPr id="9" name="Rounded Rectangle 8"/>
          <p:cNvSpPr/>
          <p:nvPr/>
        </p:nvSpPr>
        <p:spPr>
          <a:xfrm>
            <a:off x="2133600" y="1752600"/>
            <a:ext cx="1143000" cy="99060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492303"/>
                </a:solidFill>
              </a:rPr>
              <a:t>Seattle</a:t>
            </a:r>
          </a:p>
          <a:p>
            <a:pPr algn="ctr"/>
            <a:r>
              <a:rPr lang="en-US" b="1" dirty="0" smtClean="0">
                <a:solidFill>
                  <a:srgbClr val="492303"/>
                </a:solidFill>
              </a:rPr>
              <a:t>Workshop</a:t>
            </a:r>
            <a:endParaRPr lang="en-US" b="1" dirty="0">
              <a:solidFill>
                <a:srgbClr val="492303"/>
              </a:solidFill>
            </a:endParaRPr>
          </a:p>
        </p:txBody>
      </p:sp>
      <p:sp>
        <p:nvSpPr>
          <p:cNvPr id="11" name="Rounded Rectangle 10"/>
          <p:cNvSpPr/>
          <p:nvPr/>
        </p:nvSpPr>
        <p:spPr>
          <a:xfrm>
            <a:off x="7924800" y="1752600"/>
            <a:ext cx="1066800" cy="99060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492303"/>
                </a:solidFill>
              </a:rPr>
              <a:t>Projects complete</a:t>
            </a:r>
            <a:endParaRPr lang="en-US" sz="2000" b="1" dirty="0">
              <a:solidFill>
                <a:srgbClr val="492303"/>
              </a:solidFill>
            </a:endParaRPr>
          </a:p>
        </p:txBody>
      </p:sp>
      <p:sp>
        <p:nvSpPr>
          <p:cNvPr id="13" name="Rounded Rectangle 12"/>
          <p:cNvSpPr/>
          <p:nvPr/>
        </p:nvSpPr>
        <p:spPr>
          <a:xfrm>
            <a:off x="609600" y="5448300"/>
            <a:ext cx="914400" cy="99060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492303"/>
                </a:solidFill>
              </a:rPr>
              <a:t>Online</a:t>
            </a:r>
          </a:p>
          <a:p>
            <a:pPr algn="ctr"/>
            <a:r>
              <a:rPr lang="en-US" b="1" dirty="0" smtClean="0">
                <a:solidFill>
                  <a:srgbClr val="492303"/>
                </a:solidFill>
              </a:rPr>
              <a:t>Session 2</a:t>
            </a:r>
            <a:endParaRPr lang="en-US" sz="2000" b="1" dirty="0">
              <a:solidFill>
                <a:srgbClr val="492303"/>
              </a:solidFill>
            </a:endParaRPr>
          </a:p>
        </p:txBody>
      </p:sp>
      <p:grpSp>
        <p:nvGrpSpPr>
          <p:cNvPr id="20" name="Group 19"/>
          <p:cNvGrpSpPr/>
          <p:nvPr/>
        </p:nvGrpSpPr>
        <p:grpSpPr>
          <a:xfrm>
            <a:off x="41910" y="3886200"/>
            <a:ext cx="2194560" cy="548640"/>
            <a:chOff x="26670" y="3200400"/>
            <a:chExt cx="1737360" cy="548640"/>
          </a:xfrm>
        </p:grpSpPr>
        <p:sp>
          <p:nvSpPr>
            <p:cNvPr id="5" name="Rounded Rectangle 4"/>
            <p:cNvSpPr>
              <a:spLocks/>
            </p:cNvSpPr>
            <p:nvPr/>
          </p:nvSpPr>
          <p:spPr>
            <a:xfrm>
              <a:off x="26670" y="3200400"/>
              <a:ext cx="1737360" cy="54864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17" name="TextBox 16"/>
            <p:cNvSpPr txBox="1"/>
            <p:nvPr/>
          </p:nvSpPr>
          <p:spPr>
            <a:xfrm>
              <a:off x="476250" y="3290054"/>
              <a:ext cx="838200" cy="369332"/>
            </a:xfrm>
            <a:prstGeom prst="rect">
              <a:avLst/>
            </a:prstGeom>
            <a:noFill/>
          </p:spPr>
          <p:txBody>
            <a:bodyPr wrap="square" lIns="0" tIns="0" rIns="0" bIns="0" rtlCol="0">
              <a:noAutofit/>
            </a:bodyPr>
            <a:lstStyle/>
            <a:p>
              <a:pPr algn="ctr"/>
              <a:r>
                <a:rPr lang="en-US" b="1" dirty="0" smtClean="0">
                  <a:solidFill>
                    <a:schemeClr val="bg1"/>
                  </a:solidFill>
                </a:rPr>
                <a:t>April</a:t>
              </a:r>
              <a:endParaRPr lang="en-US" b="1" dirty="0">
                <a:solidFill>
                  <a:schemeClr val="bg1"/>
                </a:solidFill>
              </a:endParaRPr>
            </a:p>
          </p:txBody>
        </p:sp>
      </p:grpSp>
      <p:grpSp>
        <p:nvGrpSpPr>
          <p:cNvPr id="21" name="Group 20"/>
          <p:cNvGrpSpPr/>
          <p:nvPr/>
        </p:nvGrpSpPr>
        <p:grpSpPr>
          <a:xfrm>
            <a:off x="2319020" y="3886200"/>
            <a:ext cx="2194560" cy="548640"/>
            <a:chOff x="26670" y="3200400"/>
            <a:chExt cx="1737360" cy="548640"/>
          </a:xfrm>
          <a:solidFill>
            <a:srgbClr val="008080"/>
          </a:solidFill>
        </p:grpSpPr>
        <p:sp>
          <p:nvSpPr>
            <p:cNvPr id="22" name="Rounded Rectangle 21"/>
            <p:cNvSpPr>
              <a:spLocks/>
            </p:cNvSpPr>
            <p:nvPr/>
          </p:nvSpPr>
          <p:spPr>
            <a:xfrm>
              <a:off x="26670" y="3200400"/>
              <a:ext cx="1737360" cy="548640"/>
            </a:xfrm>
            <a:prstGeom prst="round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3" name="TextBox 22"/>
            <p:cNvSpPr txBox="1"/>
            <p:nvPr/>
          </p:nvSpPr>
          <p:spPr>
            <a:xfrm>
              <a:off x="476250" y="3290054"/>
              <a:ext cx="838200" cy="369332"/>
            </a:xfrm>
            <a:prstGeom prst="rect">
              <a:avLst/>
            </a:prstGeom>
            <a:grpFill/>
          </p:spPr>
          <p:txBody>
            <a:bodyPr wrap="square" lIns="0" tIns="0" rIns="0" bIns="0" rtlCol="0">
              <a:noAutofit/>
            </a:bodyPr>
            <a:lstStyle/>
            <a:p>
              <a:pPr algn="ctr"/>
              <a:r>
                <a:rPr lang="en-US" b="1" dirty="0" smtClean="0">
                  <a:solidFill>
                    <a:schemeClr val="bg1"/>
                  </a:solidFill>
                </a:rPr>
                <a:t>May</a:t>
              </a:r>
              <a:endParaRPr lang="en-US" b="1" dirty="0">
                <a:solidFill>
                  <a:schemeClr val="bg1"/>
                </a:solidFill>
              </a:endParaRPr>
            </a:p>
          </p:txBody>
        </p:sp>
      </p:grpSp>
      <p:grpSp>
        <p:nvGrpSpPr>
          <p:cNvPr id="24" name="Group 23"/>
          <p:cNvGrpSpPr/>
          <p:nvPr/>
        </p:nvGrpSpPr>
        <p:grpSpPr>
          <a:xfrm>
            <a:off x="4596130" y="3886200"/>
            <a:ext cx="2194560" cy="548640"/>
            <a:chOff x="26670" y="3200400"/>
            <a:chExt cx="1737360" cy="548640"/>
          </a:xfrm>
        </p:grpSpPr>
        <p:sp>
          <p:nvSpPr>
            <p:cNvPr id="25" name="Rounded Rectangle 24"/>
            <p:cNvSpPr>
              <a:spLocks/>
            </p:cNvSpPr>
            <p:nvPr/>
          </p:nvSpPr>
          <p:spPr>
            <a:xfrm>
              <a:off x="26670" y="3200400"/>
              <a:ext cx="1737360" cy="54864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6" name="TextBox 25"/>
            <p:cNvSpPr txBox="1"/>
            <p:nvPr/>
          </p:nvSpPr>
          <p:spPr>
            <a:xfrm>
              <a:off x="476250" y="3290054"/>
              <a:ext cx="838200" cy="369332"/>
            </a:xfrm>
            <a:prstGeom prst="rect">
              <a:avLst/>
            </a:prstGeom>
            <a:noFill/>
          </p:spPr>
          <p:txBody>
            <a:bodyPr wrap="square" lIns="0" tIns="0" rIns="0" bIns="0" rtlCol="0">
              <a:noAutofit/>
            </a:bodyPr>
            <a:lstStyle/>
            <a:p>
              <a:pPr algn="ctr"/>
              <a:r>
                <a:rPr lang="en-US" b="1" dirty="0" smtClean="0">
                  <a:solidFill>
                    <a:schemeClr val="bg1"/>
                  </a:solidFill>
                </a:rPr>
                <a:t>June</a:t>
              </a:r>
              <a:endParaRPr lang="en-US" b="1" dirty="0">
                <a:solidFill>
                  <a:schemeClr val="bg1"/>
                </a:solidFill>
              </a:endParaRPr>
            </a:p>
          </p:txBody>
        </p:sp>
      </p:grpSp>
      <p:grpSp>
        <p:nvGrpSpPr>
          <p:cNvPr id="27" name="Group 26"/>
          <p:cNvGrpSpPr/>
          <p:nvPr/>
        </p:nvGrpSpPr>
        <p:grpSpPr>
          <a:xfrm>
            <a:off x="6873240" y="3886200"/>
            <a:ext cx="2194560" cy="548640"/>
            <a:chOff x="26670" y="3200400"/>
            <a:chExt cx="1737360" cy="548640"/>
          </a:xfrm>
          <a:solidFill>
            <a:srgbClr val="008080"/>
          </a:solidFill>
        </p:grpSpPr>
        <p:sp>
          <p:nvSpPr>
            <p:cNvPr id="28" name="Rounded Rectangle 27"/>
            <p:cNvSpPr>
              <a:spLocks/>
            </p:cNvSpPr>
            <p:nvPr/>
          </p:nvSpPr>
          <p:spPr>
            <a:xfrm>
              <a:off x="26670" y="3200400"/>
              <a:ext cx="1737360" cy="548640"/>
            </a:xfrm>
            <a:prstGeom prst="round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CD8D4"/>
                </a:solidFill>
              </a:endParaRPr>
            </a:p>
          </p:txBody>
        </p:sp>
        <p:sp>
          <p:nvSpPr>
            <p:cNvPr id="29" name="TextBox 28"/>
            <p:cNvSpPr txBox="1"/>
            <p:nvPr/>
          </p:nvSpPr>
          <p:spPr>
            <a:xfrm>
              <a:off x="476250" y="3290054"/>
              <a:ext cx="838200" cy="369332"/>
            </a:xfrm>
            <a:prstGeom prst="rect">
              <a:avLst/>
            </a:prstGeom>
            <a:grpFill/>
          </p:spPr>
          <p:txBody>
            <a:bodyPr wrap="square" lIns="0" tIns="0" rIns="0" bIns="0" rtlCol="0">
              <a:noAutofit/>
            </a:bodyPr>
            <a:lstStyle/>
            <a:p>
              <a:pPr algn="ctr"/>
              <a:r>
                <a:rPr lang="en-US" b="1" dirty="0" smtClean="0">
                  <a:solidFill>
                    <a:schemeClr val="bg1"/>
                  </a:solidFill>
                </a:rPr>
                <a:t>July</a:t>
              </a:r>
              <a:endParaRPr lang="en-US" b="1" dirty="0">
                <a:solidFill>
                  <a:schemeClr val="bg1"/>
                </a:solidFill>
              </a:endParaRPr>
            </a:p>
          </p:txBody>
        </p:sp>
      </p:grpSp>
      <p:cxnSp>
        <p:nvCxnSpPr>
          <p:cNvPr id="45" name="Straight Connector 44"/>
          <p:cNvCxnSpPr/>
          <p:nvPr/>
        </p:nvCxnSpPr>
        <p:spPr>
          <a:xfrm>
            <a:off x="4191000" y="4457700"/>
            <a:ext cx="0" cy="100584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733800" y="5448300"/>
            <a:ext cx="914400" cy="99060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492303"/>
                </a:solidFill>
              </a:rPr>
              <a:t>Online</a:t>
            </a:r>
          </a:p>
          <a:p>
            <a:pPr algn="ctr"/>
            <a:r>
              <a:rPr lang="en-US" b="1" dirty="0" smtClean="0">
                <a:solidFill>
                  <a:srgbClr val="492303"/>
                </a:solidFill>
              </a:rPr>
              <a:t>Session 3</a:t>
            </a:r>
            <a:endParaRPr lang="en-US" sz="2000" b="1" dirty="0">
              <a:solidFill>
                <a:srgbClr val="492303"/>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288C84E1DDE4EB5E7AD34197F94B1" ma:contentTypeVersion="52" ma:contentTypeDescription="Create a new document." ma:contentTypeScope="" ma:versionID="ef451b0b77a4a1c2cc1274bb95fc9700">
  <xsd:schema xmlns:xsd="http://www.w3.org/2001/XMLSchema" xmlns:xs="http://www.w3.org/2001/XMLSchema" xmlns:p="http://schemas.microsoft.com/office/2006/metadata/properties" xmlns:ns2="6b67d80f-331f-4b51-b18e-81b8c101c29d" targetNamespace="http://schemas.microsoft.com/office/2006/metadata/properties" ma:root="true" ma:fieldsID="f4a1b9e407b6037c8b21db071518a9fb" ns2:_="">
    <xsd:import namespace="6b67d80f-331f-4b51-b18e-81b8c101c29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7F3EB4E6-EE0A-4048-9D02-E21A28396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EC4047-9431-4155-911F-7B09466A4D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A9A8ACE-5CCF-4D48-BBB3-FE89EF3370B5}">
  <ds:schemaRefs>
    <ds:schemaRef ds:uri="http://schemas.microsoft.com/sharepoint/v3/contenttype/forms"/>
  </ds:schemaRefs>
</ds:datastoreItem>
</file>

<file path=customXml/itemProps4.xml><?xml version="1.0" encoding="utf-8"?>
<ds:datastoreItem xmlns:ds="http://schemas.openxmlformats.org/officeDocument/2006/customXml" ds:itemID="{6BE830F8-F930-4FD1-94B0-C19F3627824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1808</TotalTime>
  <Words>1632</Words>
  <Application>Microsoft Office PowerPoint</Application>
  <PresentationFormat>On-screen Show (4:3)</PresentationFormat>
  <Paragraphs>306</Paragraphs>
  <Slides>46</Slides>
  <Notes>40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Designing &amp; Delivering  Online Training  Library CE Institute  Online Kickoff</vt:lpstr>
      <vt:lpstr>Slide 2</vt:lpstr>
      <vt:lpstr>Facilitators</vt:lpstr>
      <vt:lpstr>Slide 4</vt:lpstr>
      <vt:lpstr>Virtual chocolate: winners choose one</vt:lpstr>
      <vt:lpstr>Kickoff Agenda</vt:lpstr>
      <vt:lpstr>Why are we here?</vt:lpstr>
      <vt:lpstr>Vision for the CE Institute</vt:lpstr>
      <vt:lpstr>Institute Timeline</vt:lpstr>
      <vt:lpstr>Slide 10</vt:lpstr>
      <vt:lpstr>Flavors of e-learning</vt:lpstr>
      <vt:lpstr>Using the check mark</vt:lpstr>
      <vt:lpstr>E-learning is awesome!</vt:lpstr>
      <vt:lpstr>Awesome</vt:lpstr>
      <vt:lpstr>Let us count the ways…</vt:lpstr>
      <vt:lpstr>Slide 16</vt:lpstr>
      <vt:lpstr>Competency Index 2014</vt:lpstr>
      <vt:lpstr>Essential competencies</vt:lpstr>
      <vt:lpstr>Slide 19</vt:lpstr>
      <vt:lpstr>Priority topics</vt:lpstr>
      <vt:lpstr>Priorities: local ↔ national</vt:lpstr>
      <vt:lpstr>Slide 22</vt:lpstr>
      <vt:lpstr>Questionnaire Results: Summary</vt:lpstr>
      <vt:lpstr>Questionnaire Results: Summary</vt:lpstr>
      <vt:lpstr>Questionnaire Results: Goals</vt:lpstr>
      <vt:lpstr>Questionnaire Results: Goals</vt:lpstr>
      <vt:lpstr>Slide 27</vt:lpstr>
      <vt:lpstr>Questionnaire Results: Goals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An added bonus…</vt:lpstr>
      <vt:lpstr>1. For next week…</vt:lpstr>
      <vt:lpstr>2. For next week…</vt:lpstr>
      <vt:lpstr>We’re taking the plunge…</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 Gutsche</dc:creator>
  <cp:lastModifiedBy>petersoj</cp:lastModifiedBy>
  <cp:revision>374</cp:revision>
  <dcterms:created xsi:type="dcterms:W3CDTF">2014-03-26T00:17:49Z</dcterms:created>
  <dcterms:modified xsi:type="dcterms:W3CDTF">2014-08-22T17:19:10Z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0x010100228288C84E1DDE4EB5E7AD34197F94B1</vt:lpwstr>
  </property>
</Properties>
</file>