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5"/>
  </p:notesMasterIdLst>
  <p:sldIdLst>
    <p:sldId id="263" r:id="rId6"/>
    <p:sldId id="300" r:id="rId7"/>
    <p:sldId id="301" r:id="rId8"/>
    <p:sldId id="302" r:id="rId9"/>
    <p:sldId id="264" r:id="rId10"/>
    <p:sldId id="295" r:id="rId11"/>
    <p:sldId id="304" r:id="rId12"/>
    <p:sldId id="272" r:id="rId13"/>
    <p:sldId id="258" r:id="rId14"/>
    <p:sldId id="314" r:id="rId15"/>
    <p:sldId id="343" r:id="rId16"/>
    <p:sldId id="316" r:id="rId17"/>
    <p:sldId id="317" r:id="rId18"/>
    <p:sldId id="318" r:id="rId19"/>
    <p:sldId id="270" r:id="rId20"/>
    <p:sldId id="322" r:id="rId21"/>
    <p:sldId id="305" r:id="rId22"/>
    <p:sldId id="306" r:id="rId23"/>
    <p:sldId id="307" r:id="rId24"/>
    <p:sldId id="308" r:id="rId25"/>
    <p:sldId id="309" r:id="rId26"/>
    <p:sldId id="310" r:id="rId27"/>
    <p:sldId id="319" r:id="rId28"/>
    <p:sldId id="326" r:id="rId29"/>
    <p:sldId id="299" r:id="rId30"/>
    <p:sldId id="325" r:id="rId31"/>
    <p:sldId id="259" r:id="rId32"/>
    <p:sldId id="324" r:id="rId33"/>
    <p:sldId id="323"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59" r:id="rId49"/>
    <p:sldId id="296" r:id="rId50"/>
    <p:sldId id="266" r:id="rId51"/>
    <p:sldId id="320" r:id="rId52"/>
    <p:sldId id="321" r:id="rId53"/>
    <p:sldId id="273" r:id="rId54"/>
  </p:sldIdLst>
  <p:sldSz cx="9144000" cy="6858000" type="screen4x3"/>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303"/>
    <a:srgbClr val="008080"/>
    <a:srgbClr val="FFFFFF"/>
    <a:srgbClr val="8CD8D4"/>
    <a:srgbClr val="6B8537"/>
    <a:srgbClr val="E4A288"/>
    <a:srgbClr val="F9D595"/>
    <a:srgbClr val="FF3615"/>
    <a:srgbClr val="FDB26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855" autoAdjust="0"/>
  </p:normalViewPr>
  <p:slideViewPr>
    <p:cSldViewPr>
      <p:cViewPr varScale="1">
        <p:scale>
          <a:sx n="43" d="100"/>
          <a:sy n="43" d="100"/>
        </p:scale>
        <p:origin x="-235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03"/>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DB038A-F2AD-46DF-83D4-9BD20E5F7A12}" type="datetimeFigureOut">
              <a:rPr lang="en-US" smtClean="0"/>
              <a:pPr/>
              <a:t>8/22/2014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45952F-2643-4C50-8938-47FA2D97681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Partnership of WJ &amp; IP funded by a grant from IMLS</a:t>
            </a:r>
          </a:p>
          <a:p>
            <a:r>
              <a:rPr lang="en-US" dirty="0" smtClean="0"/>
              <a:t>As part of the SCEC project</a:t>
            </a:r>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silent player is the person handling tech support issues. If the group is small, it may be possible to address any tech issues before the session starts. However, with larger groups, it minimizes disruption of the presentation when there is someone who can work out issues with individual participants behind the scenes rather than interrupting everyone’s experience.</a:t>
            </a:r>
          </a:p>
          <a:p>
            <a:endParaRPr lang="en-US" baseline="0" dirty="0" smtClean="0"/>
          </a:p>
          <a:p>
            <a:r>
              <a:rPr lang="en-US" baseline="0" dirty="0" smtClean="0"/>
              <a:t>-</a:t>
            </a:r>
            <a:r>
              <a:rPr lang="en-US" dirty="0" smtClean="0">
                <a:latin typeface="Calibri" pitchFamily="34" charset="0"/>
                <a:cs typeface="Calibri" pitchFamily="34" charset="0"/>
              </a:rPr>
              <a:t>Prepare cheat-sheet of common issues and solutions: have a</a:t>
            </a:r>
            <a:r>
              <a:rPr lang="en-US" baseline="0" dirty="0" smtClean="0">
                <a:latin typeface="Calibri" pitchFamily="34" charset="0"/>
                <a:cs typeface="Calibri" pitchFamily="34" charset="0"/>
              </a:rPr>
              <a:t> digital and a print version of common tech problems and solutions; use this to copy-and-paste responses whenever possible</a:t>
            </a:r>
            <a:endParaRPr lang="en-US" dirty="0" smtClean="0">
              <a:latin typeface="Calibri" pitchFamily="34" charset="0"/>
              <a:cs typeface="Calibri" pitchFamily="34" charset="0"/>
            </a:endParaRPr>
          </a:p>
          <a:p>
            <a:r>
              <a:rPr lang="en-US" dirty="0" smtClean="0">
                <a:latin typeface="Calibri" pitchFamily="34" charset="0"/>
                <a:cs typeface="Calibri" pitchFamily="34" charset="0"/>
              </a:rPr>
              <a:t>-Login as “WJ Support” for easy recognition: this provides consistency between webinars,</a:t>
            </a:r>
            <a:r>
              <a:rPr lang="en-US" baseline="0" dirty="0" smtClean="0">
                <a:latin typeface="Calibri" pitchFamily="34" charset="0"/>
                <a:cs typeface="Calibri" pitchFamily="34" charset="0"/>
              </a:rPr>
              <a:t> as the people who provide support change. It is also easier for participants to recognize rather than trying to remember a name</a:t>
            </a:r>
            <a:endParaRPr lang="en-US" dirty="0" smtClean="0">
              <a:latin typeface="Calibri" pitchFamily="34" charset="0"/>
              <a:cs typeface="Calibri" pitchFamily="34" charset="0"/>
            </a:endParaRPr>
          </a:p>
          <a:p>
            <a:pPr defTabSz="897301" eaLnBrk="0" fontAlgn="base" hangingPunct="0">
              <a:spcBef>
                <a:spcPct val="30000"/>
              </a:spcBef>
              <a:spcAft>
                <a:spcPct val="0"/>
              </a:spcAft>
              <a:defRPr/>
            </a:pPr>
            <a:r>
              <a:rPr lang="en-US" dirty="0" smtClean="0"/>
              <a:t>-</a:t>
            </a:r>
            <a:r>
              <a:rPr lang="en-US" dirty="0" smtClean="0">
                <a:latin typeface="Calibri" pitchFamily="34" charset="0"/>
                <a:cs typeface="Calibri" pitchFamily="34" charset="0"/>
              </a:rPr>
              <a:t>Post to chat: “Please use the Q&amp;A panel </a:t>
            </a:r>
            <a:r>
              <a:rPr kumimoji="1" lang="en-US" dirty="0" smtClean="0">
                <a:latin typeface="Arial" charset="0"/>
              </a:rPr>
              <a:t>below the chat window to post your technical questions. That leaves the chat open for discussion of the topic.</a:t>
            </a:r>
            <a:r>
              <a:rPr lang="en-US" dirty="0" smtClean="0">
                <a:latin typeface="Calibri" pitchFamily="34" charset="0"/>
                <a:cs typeface="Calibri" pitchFamily="34" charset="0"/>
              </a:rPr>
              <a:t>” ---remind people as necessary</a:t>
            </a:r>
          </a:p>
          <a:p>
            <a:r>
              <a:rPr lang="en-US" dirty="0" smtClean="0">
                <a:latin typeface="Calibri" pitchFamily="34" charset="0"/>
                <a:cs typeface="Calibri" pitchFamily="34" charset="0"/>
              </a:rPr>
              <a:t>-Stay alert for rapid response: even a brief interruption in audio or visual connection is disruptive</a:t>
            </a:r>
            <a:r>
              <a:rPr lang="en-US" baseline="0" dirty="0" smtClean="0">
                <a:latin typeface="Calibri" pitchFamily="34" charset="0"/>
                <a:cs typeface="Calibri" pitchFamily="34" charset="0"/>
              </a:rPr>
              <a:t> to </a:t>
            </a:r>
            <a:r>
              <a:rPr lang="en-US" dirty="0" smtClean="0">
                <a:latin typeface="Calibri" pitchFamily="34" charset="0"/>
                <a:cs typeface="Calibri" pitchFamily="34" charset="0"/>
              </a:rPr>
              <a:t>participants.</a:t>
            </a:r>
            <a:r>
              <a:rPr lang="en-US" baseline="0" dirty="0" smtClean="0">
                <a:latin typeface="Calibri" pitchFamily="34" charset="0"/>
                <a:cs typeface="Calibri" pitchFamily="34" charset="0"/>
              </a:rPr>
              <a:t> Try to respond as soon as you see a question come up.</a:t>
            </a:r>
            <a:endParaRPr lang="en-US" dirty="0" smtClean="0">
              <a:latin typeface="Calibri" pitchFamily="34" charset="0"/>
              <a:cs typeface="Calibri" pitchFamily="34" charset="0"/>
            </a:endParaRPr>
          </a:p>
          <a:p>
            <a:r>
              <a:rPr lang="en-US" dirty="0" smtClean="0">
                <a:latin typeface="Calibri" pitchFamily="34" charset="0"/>
                <a:cs typeface="Calibri" pitchFamily="34" charset="0"/>
              </a:rPr>
              <a:t>-Copy-and-paste answers as much as possible: this allows for faster response time</a:t>
            </a:r>
          </a:p>
          <a:p>
            <a:r>
              <a:rPr lang="en-US" dirty="0" smtClean="0">
                <a:latin typeface="Calibri" pitchFamily="34" charset="0"/>
                <a:cs typeface="Calibri" pitchFamily="34" charset="0"/>
              </a:rPr>
              <a:t>-Personalize, if you have time: “Hi Sally, I see you’re having trouble with…” ----people like a personal touch but only if you’re not swamped with tech questions</a:t>
            </a:r>
          </a:p>
          <a:p>
            <a:endParaRPr lang="en-US" dirty="0" smtClean="0"/>
          </a:p>
          <a:p>
            <a:r>
              <a:rPr lang="en-US" dirty="0" smtClean="0"/>
              <a:t>Image: Pink Cadillac by Frank Stahlberg on Flickr</a:t>
            </a:r>
          </a:p>
          <a:p>
            <a:r>
              <a:rPr lang="en-US" dirty="0" smtClean="0"/>
              <a:t>https://www.flickr.com/photos/frengo/1265757250</a:t>
            </a:r>
            <a:endParaRPr lang="en-US" dirty="0"/>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Too many webinar</a:t>
            </a:r>
            <a:r>
              <a:rPr lang="en-US" baseline="0" dirty="0" smtClean="0"/>
              <a:t> productions assume the presenter will just show up at the appointed time and perform perfectly well. Not a good assumption! Orienting presenters to the nature of online presenting and to the platform features will help them relax and focus on delivering their topic.</a:t>
            </a:r>
            <a:endParaRPr lang="en-US" dirty="0" smtClean="0"/>
          </a:p>
          <a:p>
            <a:endParaRPr lang="en-US" baseline="0" dirty="0" smtClean="0"/>
          </a:p>
          <a:p>
            <a:r>
              <a:rPr lang="en-US" baseline="0" dirty="0" smtClean="0"/>
              <a:t>Presenters may be excellent in face-to-face settings but not have experience in the online environment.</a:t>
            </a:r>
            <a:endParaRPr lang="en-US" dirty="0" smtClean="0">
              <a:latin typeface="Calibri" pitchFamily="34" charset="0"/>
              <a:cs typeface="Calibri" pitchFamily="34" charset="0"/>
            </a:endParaRPr>
          </a:p>
          <a:p>
            <a:r>
              <a:rPr lang="en-US" dirty="0" smtClean="0">
                <a:latin typeface="Calibri" pitchFamily="34" charset="0"/>
                <a:cs typeface="Calibri" pitchFamily="34" charset="0"/>
              </a:rPr>
              <a:t>You have no eye contact, your planning needs to be coordinated with others (be mindful of everyone’s timeline!) and you need to know when to engage, know when to focus.</a:t>
            </a:r>
          </a:p>
          <a:p>
            <a:pPr lvl="1">
              <a:defRPr/>
            </a:pPr>
            <a:r>
              <a:rPr lang="en-US" dirty="0" smtClean="0">
                <a:latin typeface="Tw Cen MT" pitchFamily="34" charset="0"/>
                <a:cs typeface="Calibri" pitchFamily="34" charset="0"/>
              </a:rPr>
              <a:t>Speak enthusiastically to your (invisible) audience</a:t>
            </a:r>
          </a:p>
          <a:p>
            <a:pPr lvl="1">
              <a:defRPr/>
            </a:pPr>
            <a:r>
              <a:rPr lang="en-US" dirty="0" smtClean="0">
                <a:latin typeface="Tw Cen MT" pitchFamily="34" charset="0"/>
                <a:cs typeface="Calibri" pitchFamily="34" charset="0"/>
              </a:rPr>
              <a:t>Use images and graphics to focus attention</a:t>
            </a:r>
          </a:p>
          <a:p>
            <a:pPr lvl="1">
              <a:defRPr/>
            </a:pPr>
            <a:r>
              <a:rPr lang="en-US" dirty="0" smtClean="0">
                <a:latin typeface="Tw Cen MT" pitchFamily="34" charset="0"/>
                <a:cs typeface="Calibri" pitchFamily="34" charset="0"/>
              </a:rPr>
              <a:t>Avoid slide animations and custom fonts</a:t>
            </a:r>
            <a:endParaRPr lang="en-US" dirty="0" smtClean="0">
              <a:latin typeface="Calibri" pitchFamily="34" charset="0"/>
              <a:cs typeface="Calibri" pitchFamily="34" charset="0"/>
            </a:endParaRPr>
          </a:p>
          <a:p>
            <a:pPr defTabSz="897301" eaLnBrk="0" fontAlgn="base" hangingPunct="0">
              <a:spcBef>
                <a:spcPct val="30000"/>
              </a:spcBef>
              <a:spcAft>
                <a:spcPct val="0"/>
              </a:spcAft>
              <a:defRPr/>
            </a:pPr>
            <a:endParaRPr lang="en-US" dirty="0" smtClean="0">
              <a:latin typeface="Calibri" pitchFamily="34" charset="0"/>
              <a:cs typeface="Calibri" pitchFamily="34" charset="0"/>
            </a:endParaRPr>
          </a:p>
          <a:p>
            <a:pPr defTabSz="897301" eaLnBrk="0" fontAlgn="base" hangingPunct="0">
              <a:spcBef>
                <a:spcPct val="30000"/>
              </a:spcBef>
              <a:spcAft>
                <a:spcPct val="0"/>
              </a:spcAft>
              <a:defRPr/>
            </a:pPr>
            <a:r>
              <a:rPr lang="en-US" dirty="0" smtClean="0">
                <a:latin typeface="Calibri" pitchFamily="34" charset="0"/>
                <a:cs typeface="Calibri" pitchFamily="34" charset="0"/>
              </a:rPr>
              <a:t>-Images</a:t>
            </a:r>
            <a:r>
              <a:rPr lang="en-US" baseline="0" dirty="0" smtClean="0">
                <a:latin typeface="Calibri" pitchFamily="34" charset="0"/>
                <a:cs typeface="Calibri" pitchFamily="34" charset="0"/>
              </a:rPr>
              <a:t> and graphics are important: </a:t>
            </a:r>
            <a:r>
              <a:rPr lang="en-US" dirty="0" smtClean="0">
                <a:latin typeface="Calibri" pitchFamily="34" charset="0"/>
                <a:cs typeface="Calibri" pitchFamily="34" charset="0"/>
              </a:rPr>
              <a:t>Include graphics and visuals, including images or graphs to illustrate your points</a:t>
            </a:r>
          </a:p>
          <a:p>
            <a:pPr>
              <a:defRPr/>
            </a:pPr>
            <a:r>
              <a:rPr lang="en-US" dirty="0" smtClean="0">
                <a:latin typeface="Calibri" pitchFamily="34" charset="0"/>
                <a:cs typeface="Calibri" pitchFamily="34" charset="0"/>
              </a:rPr>
              <a:t>-Avoid animations in your slides:</a:t>
            </a:r>
            <a:r>
              <a:rPr lang="en-US" baseline="0" dirty="0" smtClean="0">
                <a:latin typeface="Calibri" pitchFamily="34" charset="0"/>
                <a:cs typeface="Calibri" pitchFamily="34" charset="0"/>
              </a:rPr>
              <a:t> </a:t>
            </a:r>
            <a:r>
              <a:rPr lang="en-US" dirty="0" smtClean="0">
                <a:latin typeface="Calibri" pitchFamily="34" charset="0"/>
                <a:cs typeface="Calibri" pitchFamily="34" charset="0"/>
              </a:rPr>
              <a:t>Minimize the use of slides animations or slide transitions...they can cause issues in loading or displaying depending on the connection and or bandwidth.</a:t>
            </a:r>
          </a:p>
          <a:p>
            <a:pPr>
              <a:defRPr/>
            </a:pPr>
            <a:r>
              <a:rPr lang="en-US" dirty="0" smtClean="0">
                <a:latin typeface="Calibri" pitchFamily="34" charset="0"/>
                <a:cs typeface="Calibri" pitchFamily="34" charset="0"/>
              </a:rPr>
              <a:t>-avoid custom fonts: be aware that the conferencing</a:t>
            </a:r>
            <a:r>
              <a:rPr lang="en-US" baseline="0" dirty="0" smtClean="0">
                <a:latin typeface="Calibri" pitchFamily="34" charset="0"/>
                <a:cs typeface="Calibri" pitchFamily="34" charset="0"/>
              </a:rPr>
              <a:t> software may swap out your special custom font for something generic.</a:t>
            </a:r>
            <a:r>
              <a:rPr lang="en-US" dirty="0" smtClean="0">
                <a:latin typeface="Calibri" pitchFamily="34" charset="0"/>
                <a:cs typeface="Calibri" pitchFamily="34" charset="0"/>
              </a:rPr>
              <a:t> </a:t>
            </a:r>
          </a:p>
          <a:p>
            <a:endParaRPr lang="en-US" dirty="0" smtClean="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Which of these things do you do to prepare participants?</a:t>
            </a:r>
          </a:p>
          <a:p>
            <a:r>
              <a:rPr lang="en-US" dirty="0" smtClean="0"/>
              <a:t>As with presenters, there is sometimes an expectation that participants just need to show up at the appointed time and everything will work fine. There are a number of steps a participant</a:t>
            </a:r>
            <a:r>
              <a:rPr lang="en-US" baseline="0" dirty="0" smtClean="0"/>
              <a:t> can take ahead of time to have a better experience.</a:t>
            </a:r>
          </a:p>
          <a:p>
            <a:pPr defTabSz="897301" eaLnBrk="0" fontAlgn="base" hangingPunct="0">
              <a:spcBef>
                <a:spcPct val="30000"/>
              </a:spcBef>
              <a:spcAft>
                <a:spcPct val="0"/>
              </a:spcAft>
              <a:defRPr/>
            </a:pPr>
            <a:r>
              <a:rPr lang="en-US" baseline="0" dirty="0" smtClean="0"/>
              <a:t>When you send a confirmation of registration for an event, that’s a good opportunity to include information to help them prepare</a:t>
            </a:r>
            <a:endParaRPr kumimoji="1" lang="en-US" dirty="0" smtClean="0">
              <a:latin typeface="Arial" charset="0"/>
            </a:endParaRPr>
          </a:p>
          <a:p>
            <a:pPr defTabSz="897301" eaLnBrk="0" fontAlgn="base" hangingPunct="0">
              <a:spcBef>
                <a:spcPct val="30000"/>
              </a:spcBef>
              <a:spcAft>
                <a:spcPct val="0"/>
              </a:spcAft>
              <a:defRPr/>
            </a:pPr>
            <a:r>
              <a:rPr lang="en-US" dirty="0" smtClean="0"/>
              <a:t>Supporting materials:</a:t>
            </a:r>
          </a:p>
          <a:p>
            <a:pPr marL="448650" lvl="1" defTabSz="897301" eaLnBrk="0" fontAlgn="base" hangingPunct="0">
              <a:spcBef>
                <a:spcPct val="30000"/>
              </a:spcBef>
              <a:spcAft>
                <a:spcPct val="0"/>
              </a:spcAft>
              <a:buFont typeface="Wingdings" pitchFamily="2" charset="2"/>
              <a:buChar char="§"/>
              <a:defRPr/>
            </a:pPr>
            <a:r>
              <a:rPr kumimoji="1" lang="en-US" dirty="0" smtClean="0">
                <a:latin typeface="Arial" charset="0"/>
              </a:rPr>
              <a:t>Registration confirmation sample doc</a:t>
            </a:r>
            <a:endParaRPr lang="en-US" dirty="0" smtClean="0"/>
          </a:p>
          <a:p>
            <a:pPr marL="448650" lvl="1" defTabSz="897301" eaLnBrk="0" fontAlgn="base" hangingPunct="0">
              <a:spcBef>
                <a:spcPct val="30000"/>
              </a:spcBef>
              <a:spcAft>
                <a:spcPct val="0"/>
              </a:spcAft>
              <a:buFont typeface="Wingdings" pitchFamily="2" charset="2"/>
              <a:buChar char="§"/>
              <a:defRPr/>
            </a:pPr>
            <a:r>
              <a:rPr lang="en-US" dirty="0" smtClean="0"/>
              <a:t>WebJunction has a webinar FAQ posted on our site, which is linked from the registration confirmation that all participants receive: http://www.webjunction.org/about-us/help.html#webinar_registration</a:t>
            </a:r>
          </a:p>
          <a:p>
            <a:pPr marL="448650" lvl="1" defTabSz="897301" eaLnBrk="0" fontAlgn="base" hangingPunct="0">
              <a:spcBef>
                <a:spcPct val="30000"/>
              </a:spcBef>
              <a:spcAft>
                <a:spcPct val="0"/>
              </a:spcAft>
              <a:buFont typeface="Wingdings" pitchFamily="2" charset="2"/>
              <a:buChar char="§"/>
              <a:defRPr/>
            </a:pPr>
            <a:r>
              <a:rPr kumimoji="1" lang="en-US" dirty="0" smtClean="0">
                <a:latin typeface="Arial" charset="0"/>
              </a:rPr>
              <a:t>Best Practices – </a:t>
            </a:r>
            <a:r>
              <a:rPr kumimoji="1" lang="en-US" dirty="0" err="1" smtClean="0">
                <a:latin typeface="Arial" charset="0"/>
              </a:rPr>
              <a:t>WebConferencing</a:t>
            </a:r>
            <a:r>
              <a:rPr kumimoji="1" lang="en-US" dirty="0" smtClean="0">
                <a:latin typeface="Arial" charset="0"/>
              </a:rPr>
              <a:t> Participants: http://www.webjunction.org/documents/webjunction/Best_Practices_045_WebConferencing_Participants.html </a:t>
            </a:r>
          </a:p>
          <a:p>
            <a:r>
              <a:rPr lang="en-US" baseline="0" dirty="0" smtClean="0"/>
              <a:t>-join early: this is strongly recommended even for those who are experienced webinar attendees. </a:t>
            </a:r>
          </a:p>
          <a:p>
            <a:r>
              <a:rPr lang="en-US" baseline="0" dirty="0" smtClean="0"/>
              <a:t>---If the person is new to webinars, the orientation slides will increase their comfort level and help them address tech issues</a:t>
            </a:r>
          </a:p>
          <a:p>
            <a:r>
              <a:rPr lang="en-US" baseline="0" dirty="0" smtClean="0"/>
              <a:t>---those who are familiar with webinars can do a quick check to see that their tech is working as expected; then go do something else until the start time</a:t>
            </a:r>
          </a:p>
          <a:p>
            <a:endParaRPr lang="en-US" baseline="0" dirty="0" smtClean="0"/>
          </a:p>
          <a:p>
            <a:r>
              <a:rPr lang="en-US" baseline="0" dirty="0" smtClean="0"/>
              <a:t>-”zone in”: encourage participants to give their full attention to the webinar. Multi-tasking is a myth; the human brain cannot do more than one higher-level cognitive process at a time. </a:t>
            </a:r>
          </a:p>
          <a:p>
            <a:r>
              <a:rPr lang="en-US" baseline="0" dirty="0" smtClean="0"/>
              <a:t>-participate: take advantage of any interactive opportunities; it will help hold your attention</a:t>
            </a:r>
          </a:p>
          <a:p>
            <a:r>
              <a:rPr lang="en-US" baseline="0" dirty="0" smtClean="0"/>
              <a:t>-share: adult learners bring a lot of experience to the table. Encourage participants to not be shy, to share their thoughts, questions, personal experiences and additional resources about the topic. An open chat window can become a rich flow of information in parallel with the formal presentation</a:t>
            </a:r>
          </a:p>
          <a:p>
            <a:r>
              <a:rPr lang="en-US" baseline="0" dirty="0" smtClean="0"/>
              <a:t>-stay on topic: discourage irrelevant or off-topic comments</a:t>
            </a:r>
          </a:p>
          <a:p>
            <a:endParaRPr lang="en-US" baseline="0" dirty="0" smtClean="0"/>
          </a:p>
          <a:p>
            <a:r>
              <a:rPr lang="en-US" dirty="0" smtClean="0"/>
              <a:t>-check technology: web conferencing platforms usually have a setup wizard</a:t>
            </a:r>
            <a:r>
              <a:rPr lang="en-US" baseline="0" dirty="0" smtClean="0"/>
              <a:t> that allows a user to test compatibility of their technology</a:t>
            </a:r>
          </a:p>
          <a:p>
            <a:r>
              <a:rPr lang="en-US" baseline="0" dirty="0" smtClean="0"/>
              <a:t>-headset: many built-in computer speakers are inadequate; encourage users to invest in a headset. Good ones are available for $35-40 US dollars.</a:t>
            </a:r>
          </a:p>
          <a:p>
            <a:r>
              <a:rPr lang="en-US" baseline="0" dirty="0" smtClean="0"/>
              <a:t>-schedule time: work with supervisors to clearly set aside the webinar time in your schedule; it’s not an effective learning experience if the participant is interrupted with other work demands.</a:t>
            </a:r>
            <a:endParaRPr lang="en-US" dirty="0" smtClean="0"/>
          </a:p>
          <a:p>
            <a:r>
              <a:rPr lang="en-US" dirty="0" smtClean="0"/>
              <a:t>-eliminate</a:t>
            </a:r>
            <a:r>
              <a:rPr lang="en-US" baseline="0" dirty="0" smtClean="0"/>
              <a:t> distractions: or at least minimize them; if it’s not possible to find a private space, let others know you’re planning to attend a webinar. </a:t>
            </a:r>
            <a:r>
              <a:rPr lang="en-US" dirty="0" smtClean="0"/>
              <a:t>Put up a sign that says you’re in training</a:t>
            </a:r>
          </a:p>
          <a:p>
            <a:r>
              <a:rPr lang="en-US" dirty="0" smtClean="0"/>
              <a:t>-share learning: sharing what you learn with colleagues is a good way to solidify</a:t>
            </a:r>
            <a:r>
              <a:rPr lang="en-US" baseline="0" dirty="0" smtClean="0"/>
              <a:t> the learning; by </a:t>
            </a:r>
            <a:r>
              <a:rPr lang="en-US" dirty="0" smtClean="0"/>
              <a:t>planning ahead of time,</a:t>
            </a:r>
            <a:r>
              <a:rPr lang="en-US" baseline="0" dirty="0" smtClean="0"/>
              <a:t> the participant may be more attentive as he/she listens to the webinar information</a:t>
            </a:r>
            <a:endParaRPr lang="en-US" dirty="0"/>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Orientation slides; tech support</a:t>
            </a:r>
          </a:p>
          <a:p>
            <a:r>
              <a:rPr lang="en-US" dirty="0" smtClean="0"/>
              <a:t>Photos of cohort; cohort guessing game; chocolate!</a:t>
            </a:r>
          </a:p>
          <a:p>
            <a:r>
              <a:rPr lang="en-US" dirty="0" smtClean="0"/>
              <a:t>Whiteboard</a:t>
            </a:r>
            <a:r>
              <a:rPr lang="en-US" baseline="0" dirty="0" smtClean="0"/>
              <a:t> activities</a:t>
            </a:r>
          </a:p>
          <a:p>
            <a:r>
              <a:rPr lang="en-US" baseline="0" dirty="0" smtClean="0"/>
              <a:t>Chat conversations; transcribing to screen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Did</a:t>
            </a:r>
            <a:r>
              <a:rPr lang="en-US" baseline="0" dirty="0" smtClean="0"/>
              <a:t> we miss anything?</a:t>
            </a:r>
            <a:endParaRPr lang="en-US" dirty="0" smtClean="0"/>
          </a:p>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Invite</a:t>
            </a:r>
            <a:r>
              <a:rPr lang="en-US" baseline="0" dirty="0" smtClean="0"/>
              <a:t> comments via audio or chat: any special techniques you’ve discovered and used?</a:t>
            </a:r>
            <a:endParaRPr lang="en-US" dirty="0" smtClean="0"/>
          </a:p>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with the sterile space, add the vitality of a lively audience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solidFill>
                  <a:prstClr val="black"/>
                </a:solidFill>
              </a:rPr>
              <a:pPr>
                <a:defRPr/>
              </a:pPr>
              <a:t>17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with the sterile space, add the vitality of a lively audience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with the sterile space, add the vitality of a lively audience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solidFill>
                  <a:prstClr val="black"/>
                </a:solidFill>
              </a:rPr>
              <a:pPr>
                <a:defRPr/>
              </a:pPr>
              <a:t>19</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with the sterile space, add the vitality of a lively audience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solidFill>
                  <a:prstClr val="black"/>
                </a:solidFill>
              </a:rPr>
              <a:pPr>
                <a:defRPr/>
              </a:pPr>
              <a:t>20</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with the sterile space, add the vitality of a lively audience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solidFill>
                  <a:prstClr val="black"/>
                </a:solidFill>
              </a:rPr>
              <a:pPr>
                <a:defRPr/>
              </a:pPr>
              <a:t>21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Start with the sterile space, add the vitality of a lively audience</a:t>
            </a:r>
          </a:p>
          <a:p>
            <a:endParaRPr lang="en-US" dirty="0" smtClean="0"/>
          </a:p>
          <a:p>
            <a:r>
              <a:rPr lang="en-US" dirty="0" smtClean="0"/>
              <a:t>Comments:</a:t>
            </a:r>
          </a:p>
          <a:p>
            <a:pPr>
              <a:buFont typeface="Wingdings" pitchFamily="2" charset="2"/>
              <a:buChar char="§"/>
            </a:pPr>
            <a:r>
              <a:rPr lang="en-US" dirty="0" smtClean="0"/>
              <a:t>fun!!!!!</a:t>
            </a:r>
          </a:p>
          <a:p>
            <a:pPr>
              <a:buFont typeface="Wingdings" pitchFamily="2" charset="2"/>
              <a:buChar char="§"/>
            </a:pPr>
            <a:r>
              <a:rPr lang="en-US" dirty="0" smtClean="0"/>
              <a:t> Fantastic exercise!</a:t>
            </a:r>
          </a:p>
          <a:p>
            <a:pPr>
              <a:buFont typeface="Wingdings" pitchFamily="2" charset="2"/>
              <a:buChar char="§"/>
            </a:pPr>
            <a:r>
              <a:rPr lang="en-US" dirty="0" smtClean="0"/>
              <a:t>Love the randomness!</a:t>
            </a:r>
          </a:p>
          <a:p>
            <a:pPr>
              <a:buFont typeface="Wingdings" pitchFamily="2" charset="2"/>
              <a:buChar char="§"/>
            </a:pPr>
            <a:r>
              <a:rPr lang="en-US" dirty="0" smtClean="0"/>
              <a:t>Great participative exercise</a:t>
            </a:r>
          </a:p>
          <a:p>
            <a:pPr>
              <a:buFont typeface="Wingdings" pitchFamily="2" charset="2"/>
              <a:buChar char="§"/>
            </a:pPr>
            <a:r>
              <a:rPr lang="en-US" dirty="0" smtClean="0"/>
              <a:t>great break and refocus technique</a:t>
            </a:r>
          </a:p>
          <a:p>
            <a:r>
              <a:rPr lang="en-US" dirty="0" smtClean="0"/>
              <a:t>Playing in the last slide reminds me of a recent post on </a:t>
            </a:r>
            <a:r>
              <a:rPr lang="en-US" dirty="0" err="1" smtClean="0"/>
              <a:t>collaboratage</a:t>
            </a:r>
            <a:r>
              <a:rPr lang="en-US" dirty="0" smtClean="0"/>
              <a:t>: learning by </a:t>
            </a:r>
            <a:r>
              <a:rPr lang="en-US" dirty="0" err="1" smtClean="0"/>
              <a:t>collaborately</a:t>
            </a:r>
            <a:r>
              <a:rPr lang="en-US" dirty="0" smtClean="0"/>
              <a:t> sabotaging an existing work / slide: http://infomational.wordpress.com/2013/02/21/using-collaborative-sabotage-aka-collaboratage-to-teach-techdesignresearch/</a:t>
            </a:r>
            <a:r>
              <a:rPr lang="en-US" baseline="0" dirty="0" smtClean="0"/>
              <a:t> </a:t>
            </a:r>
          </a:p>
          <a:p>
            <a:endParaRPr lang="en-US" baseline="0" dirty="0" smtClean="0"/>
          </a:p>
          <a:p>
            <a:r>
              <a:rPr lang="en-US" dirty="0" smtClean="0"/>
              <a:t>Google model of exploring, playing, failing, trying again.</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FB563D3-CD0B-4D61-8FE8-714C1F8BE768}"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about self-direction, capturing attention, arousing curiosity, enabling autonomy</a:t>
            </a:r>
          </a:p>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Elephant-rider</a:t>
            </a:r>
            <a:r>
              <a:rPr lang="en-US" baseline="0" dirty="0" smtClean="0"/>
              <a:t> metaphor</a:t>
            </a:r>
          </a:p>
          <a:p>
            <a:r>
              <a:rPr lang="en-US" baseline="0" dirty="0" smtClean="0"/>
              <a:t>Origin: Jonathan </a:t>
            </a:r>
            <a:r>
              <a:rPr lang="en-US" baseline="0" dirty="0" err="1" smtClean="0"/>
              <a:t>Haidt</a:t>
            </a:r>
            <a:r>
              <a:rPr lang="en-US" baseline="0" dirty="0" smtClean="0"/>
              <a:t> </a:t>
            </a:r>
            <a:r>
              <a:rPr lang="en-US" dirty="0" smtClean="0"/>
              <a:t>professor of social psychology at the University of Virginia who studies morality and emotion. Book: The Happiness</a:t>
            </a:r>
            <a:r>
              <a:rPr lang="en-US" baseline="0" dirty="0" smtClean="0"/>
              <a:t> Hypothesis</a:t>
            </a:r>
          </a:p>
          <a:p>
            <a:r>
              <a:rPr lang="en-US" dirty="0" smtClean="0"/>
              <a:t>The metaphor describes how our unconscious cognitive capacities guide and control our conscious deliberations.</a:t>
            </a:r>
          </a:p>
          <a:p>
            <a:endParaRPr lang="en-US" dirty="0" smtClean="0"/>
          </a:p>
          <a:p>
            <a:r>
              <a:rPr lang="en-US" dirty="0" smtClean="0"/>
              <a:t>SME &amp; designer tendency: talk to the rider = information dump,</a:t>
            </a:r>
            <a:r>
              <a:rPr lang="en-US" baseline="0" dirty="0" smtClean="0"/>
              <a:t> comprehensive coverage, lists to memorize (commands, policies, etc.)</a:t>
            </a:r>
            <a:endParaRPr lang="en-US" dirty="0" smtClean="0"/>
          </a:p>
          <a:p>
            <a:r>
              <a:rPr lang="en-US" dirty="0" smtClean="0"/>
              <a:t>Will be learning multiple strategies to design</a:t>
            </a:r>
            <a:r>
              <a:rPr lang="en-US" baseline="0" dirty="0" smtClean="0"/>
              <a:t> for and motivate the </a:t>
            </a:r>
            <a:r>
              <a:rPr lang="en-US" baseline="0" dirty="0" err="1" smtClean="0"/>
              <a:t>elemphant</a:t>
            </a:r>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Mentioned many times in kickoff session ---like the applesauce metaphor</a:t>
            </a:r>
          </a:p>
          <a:p>
            <a:pPr lvl="0"/>
            <a:r>
              <a:rPr lang="en-US" dirty="0" smtClean="0"/>
              <a:t>This means paring down to essentials!</a:t>
            </a:r>
          </a:p>
          <a:p>
            <a:pPr lvl="0"/>
            <a:endParaRPr lang="en-US" dirty="0" smtClean="0"/>
          </a:p>
          <a:p>
            <a:pPr lvl="0"/>
            <a:r>
              <a:rPr lang="en-US" dirty="0" smtClean="0"/>
              <a:t>Image: https://www.flickr.com/photos/johnvwillshire/8641633377 Bite size</a:t>
            </a:r>
            <a:r>
              <a:rPr lang="en-US" baseline="0" dirty="0" smtClean="0"/>
              <a:t> pieces of strategy by John V </a:t>
            </a:r>
            <a:r>
              <a:rPr lang="en-US" baseline="0" dirty="0" err="1" smtClean="0"/>
              <a:t>Willshire</a:t>
            </a:r>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Problem-based learning</a:t>
            </a:r>
          </a:p>
          <a:p>
            <a:endParaRPr lang="en-US" dirty="0" smtClean="0"/>
          </a:p>
          <a:p>
            <a:r>
              <a:rPr lang="en-US" dirty="0" smtClean="0"/>
              <a:t>Image: </a:t>
            </a:r>
            <a:r>
              <a:rPr lang="en-US" dirty="0" err="1" smtClean="0"/>
              <a:t>Longleat</a:t>
            </a:r>
            <a:r>
              <a:rPr lang="en-US" dirty="0" smtClean="0"/>
              <a:t> maze by </a:t>
            </a:r>
            <a:r>
              <a:rPr lang="en-US" dirty="0" err="1" smtClean="0"/>
              <a:t>Niki</a:t>
            </a:r>
            <a:r>
              <a:rPr lang="en-US" baseline="0" dirty="0" smtClean="0"/>
              <a:t> </a:t>
            </a:r>
            <a:r>
              <a:rPr lang="en-US" baseline="0" dirty="0" err="1" smtClean="0"/>
              <a:t>Odolphie</a:t>
            </a:r>
            <a:r>
              <a:rPr lang="en-US" baseline="0" dirty="0" smtClean="0"/>
              <a:t> on Flickr</a:t>
            </a:r>
          </a:p>
          <a:p>
            <a:r>
              <a:rPr lang="en-US" dirty="0" smtClean="0"/>
              <a:t>https://www.flickr.com/photos/odolphie/2849889847</a:t>
            </a:r>
          </a:p>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Many ways</a:t>
            </a:r>
            <a:r>
              <a:rPr lang="en-US" baseline="0" dirty="0" smtClean="0"/>
              <a:t> to promote cohorts and peer learning connections</a:t>
            </a:r>
          </a:p>
          <a:p>
            <a:pPr lvl="0"/>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Circle the wagons by abrin523 on Flickr</a:t>
            </a:r>
          </a:p>
          <a:p>
            <a:pPr lvl="0"/>
            <a:r>
              <a:rPr lang="en-US" dirty="0" smtClean="0"/>
              <a:t>https://www.flickr.com/photos/abrin/996787029</a:t>
            </a:r>
          </a:p>
        </p:txBody>
      </p:sp>
      <p:sp>
        <p:nvSpPr>
          <p:cNvPr id="4" name="Slide Number Placeholder 3"/>
          <p:cNvSpPr>
            <a:spLocks noGrp="1"/>
          </p:cNvSpPr>
          <p:nvPr>
            <p:ph type="sldNum" sz="quarter" idx="10"/>
          </p:nvPr>
        </p:nvSpPr>
        <p:spPr/>
        <p:txBody>
          <a:bodyPr/>
          <a:lstStyle/>
          <a:p>
            <a:fld id="{B745952F-2643-4C50-8938-47FA2D976815}"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Infographic: Improve your learning from A to Z</a:t>
            </a:r>
          </a:p>
          <a:p>
            <a:pPr lvl="0"/>
            <a:r>
              <a:rPr lang="en-US" dirty="0" smtClean="0"/>
              <a:t>http://learnstreaming.com/improve-your-learning-from-a-to-z/</a:t>
            </a:r>
          </a:p>
          <a:p>
            <a:pPr lvl="0"/>
            <a:r>
              <a:rPr lang="en-US" dirty="0" smtClean="0"/>
              <a:t>Online Learner: Sinking or Swimming webinar: </a:t>
            </a:r>
          </a:p>
          <a:p>
            <a:pPr lvl="0"/>
            <a:r>
              <a:rPr lang="en-US" dirty="0" smtClean="0"/>
              <a:t>http://webjunction.org/events/webjunction/online-learner-sinking-or-swimming.html </a:t>
            </a:r>
          </a:p>
        </p:txBody>
      </p:sp>
      <p:sp>
        <p:nvSpPr>
          <p:cNvPr id="4" name="Slide Number Placeholder 3"/>
          <p:cNvSpPr>
            <a:spLocks noGrp="1"/>
          </p:cNvSpPr>
          <p:nvPr>
            <p:ph type="sldNum" sz="quarter" idx="10"/>
          </p:nvPr>
        </p:nvSpPr>
        <p:spPr/>
        <p:txBody>
          <a:bodyPr/>
          <a:lstStyle/>
          <a:p>
            <a:fld id="{B745952F-2643-4C50-8938-47FA2D976815}"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1775" indent="-231775"/>
            <a:r>
              <a:rPr lang="en-US" sz="1200" b="0" dirty="0" smtClean="0"/>
              <a:t>(*All</a:t>
            </a:r>
            <a:r>
              <a:rPr lang="en-US" sz="1200" b="0" baseline="0" dirty="0" smtClean="0"/>
              <a:t> sky images courtesy of Google images)</a:t>
            </a:r>
            <a:endParaRPr lang="en-US" sz="1200" b="0" dirty="0" smtClean="0"/>
          </a:p>
          <a:p>
            <a:pPr marL="231775" indent="-231775"/>
            <a:endParaRPr lang="en-US" sz="1200" b="1" dirty="0" smtClean="0"/>
          </a:p>
          <a:p>
            <a:pPr marL="231775" indent="-231775"/>
            <a:r>
              <a:rPr lang="en-US" sz="1200" b="1" dirty="0" smtClean="0"/>
              <a:t>Access</a:t>
            </a:r>
            <a:r>
              <a:rPr lang="en-US" sz="1200" dirty="0" smtClean="0"/>
              <a:t> to new learning content for library staff</a:t>
            </a:r>
          </a:p>
          <a:p>
            <a:pPr marL="231775" indent="-231775"/>
            <a:r>
              <a:rPr lang="en-US" sz="1200" b="1" dirty="0" smtClean="0"/>
              <a:t>Application</a:t>
            </a:r>
            <a:r>
              <a:rPr lang="en-US" sz="1200" dirty="0" smtClean="0"/>
              <a:t> of new knowledge &amp; skills to increase library impact</a:t>
            </a:r>
          </a:p>
          <a:p>
            <a:pPr marL="231775" indent="-231775"/>
            <a:r>
              <a:rPr lang="en-US" sz="1200" b="1" dirty="0" smtClean="0"/>
              <a:t>Models</a:t>
            </a:r>
            <a:r>
              <a:rPr lang="en-US" sz="1200" dirty="0" smtClean="0"/>
              <a:t> for cost-effective, replicable creation of library learning content</a:t>
            </a:r>
          </a:p>
          <a:p>
            <a:pPr marL="231775" indent="-231775"/>
            <a:r>
              <a:rPr lang="en-US" sz="1200" b="1" dirty="0" smtClean="0">
                <a:solidFill>
                  <a:srgbClr val="800080"/>
                </a:solidFill>
              </a:rPr>
              <a:t>Collaborate</a:t>
            </a:r>
            <a:r>
              <a:rPr lang="en-US" sz="1200" dirty="0" smtClean="0">
                <a:solidFill>
                  <a:srgbClr val="800080"/>
                </a:solidFill>
              </a:rPr>
              <a:t> as an example of interagency strategic &amp; tactical coordination for CE</a:t>
            </a:r>
          </a:p>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 Summit</a:t>
            </a:r>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1775" indent="-231775"/>
            <a:r>
              <a:rPr lang="en-US" sz="1200" dirty="0" smtClean="0">
                <a:solidFill>
                  <a:schemeClr val="bg1"/>
                </a:solidFill>
              </a:rPr>
              <a:t>Sustainability and funding</a:t>
            </a:r>
          </a:p>
          <a:p>
            <a:pPr marL="231775" indent="-231775"/>
            <a:r>
              <a:rPr lang="en-US" sz="1200" dirty="0" smtClean="0">
                <a:solidFill>
                  <a:schemeClr val="bg1"/>
                </a:solidFill>
              </a:rPr>
              <a:t>Varying levels of buy-in to changing from the status quo</a:t>
            </a:r>
          </a:p>
          <a:p>
            <a:pPr marL="231775" indent="-231775"/>
            <a:r>
              <a:rPr lang="en-US" sz="1200" dirty="0" smtClean="0">
                <a:solidFill>
                  <a:schemeClr val="bg1"/>
                </a:solidFill>
              </a:rPr>
              <a:t>Inconsistent standards for CE delivery (with no mechanism to regulate practices)</a:t>
            </a:r>
          </a:p>
          <a:p>
            <a:pPr marL="231775" indent="-231775"/>
            <a:r>
              <a:rPr lang="en-US" sz="1200" dirty="0" smtClean="0">
                <a:solidFill>
                  <a:schemeClr val="bg1"/>
                </a:solidFill>
              </a:rPr>
              <a:t>A question about how to engage MLIS programs in CE</a:t>
            </a:r>
          </a:p>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from: http://en.wikipedia.org/wiki/Amateur_astronomy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conclusion</a:t>
            </a:r>
            <a:r>
              <a:rPr lang="en-US" baseline="0" dirty="0" smtClean="0"/>
              <a:t> from CE summit: </a:t>
            </a:r>
            <a:r>
              <a:rPr lang="en-US" b="1" i="1" dirty="0" smtClean="0">
                <a:solidFill>
                  <a:schemeClr val="bg1"/>
                </a:solidFill>
              </a:rPr>
              <a:t>Local work can benefit from broader engagement with others supporting CE nationally</a:t>
            </a:r>
          </a:p>
          <a:p>
            <a:endParaRPr lang="en-US" baseline="0" dirty="0" smtClean="0"/>
          </a:p>
          <a:p>
            <a:endParaRPr lang="en-US" baseline="0" dirty="0" smtClean="0"/>
          </a:p>
          <a:p>
            <a:r>
              <a:rPr lang="en-US" baseline="0" dirty="0" smtClean="0"/>
              <a:t>We are explorers, and there is a lot of beauty and wonder out there (despite the technological; physical; financial barriers)</a:t>
            </a:r>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Activity</a:t>
            </a:r>
            <a:r>
              <a:rPr lang="en-US" sz="1200" kern="1200" dirty="0" smtClean="0">
                <a:solidFill>
                  <a:schemeClr val="tx1"/>
                </a:solidFill>
                <a:latin typeface="+mn-lt"/>
                <a:ea typeface="+mn-ea"/>
                <a:cs typeface="+mn-cs"/>
              </a:rPr>
              <a:t>: Barriers to</a:t>
            </a:r>
            <a:r>
              <a:rPr lang="en-US" sz="1200" kern="1200" baseline="0" dirty="0" smtClean="0">
                <a:solidFill>
                  <a:schemeClr val="tx1"/>
                </a:solidFill>
                <a:latin typeface="+mn-lt"/>
                <a:ea typeface="+mn-ea"/>
                <a:cs typeface="+mn-cs"/>
              </a:rPr>
              <a:t> collaboration</a:t>
            </a:r>
            <a:endParaRPr lang="en-US" sz="1200" kern="1200" dirty="0" smtClean="0">
              <a:solidFill>
                <a:schemeClr val="tx1"/>
              </a:solidFill>
              <a:latin typeface="+mn-lt"/>
              <a:ea typeface="+mn-ea"/>
              <a:cs typeface="+mn-cs"/>
            </a:endParaRPr>
          </a:p>
          <a:p>
            <a:pPr marL="228600" indent="-228600">
              <a:buAutoNum type="arabicPeriod"/>
            </a:pPr>
            <a:r>
              <a:rPr lang="en-US" sz="1200" kern="1200" dirty="0" smtClean="0">
                <a:solidFill>
                  <a:schemeClr val="tx1"/>
                </a:solidFill>
                <a:latin typeface="+mn-lt"/>
                <a:ea typeface="+mn-ea"/>
                <a:cs typeface="+mn-cs"/>
              </a:rPr>
              <a:t>Claim ‘territory’ (arrows)</a:t>
            </a:r>
          </a:p>
          <a:p>
            <a:pPr marL="228600" indent="-228600">
              <a:buAutoNum type="arabicPeriod"/>
            </a:pPr>
            <a:r>
              <a:rPr lang="en-US" sz="1200" kern="1200" dirty="0" smtClean="0">
                <a:solidFill>
                  <a:schemeClr val="tx1"/>
                </a:solidFill>
                <a:latin typeface="+mn-lt"/>
                <a:ea typeface="+mn-ea"/>
                <a:cs typeface="+mn-cs"/>
              </a:rPr>
              <a:t>each participant lists 3-4 topics that are priority for their audience/organization  (text)</a:t>
            </a:r>
          </a:p>
          <a:p>
            <a:pPr marL="228600" indent="-228600">
              <a:buAutoNum type="arabicPeriod"/>
            </a:pPr>
            <a:r>
              <a:rPr lang="en-US" sz="1200" kern="1200" dirty="0" smtClean="0">
                <a:solidFill>
                  <a:schemeClr val="tx1"/>
                </a:solidFill>
                <a:latin typeface="+mn-lt"/>
                <a:ea typeface="+mn-ea"/>
                <a:cs typeface="+mn-cs"/>
              </a:rPr>
              <a:t>Vote for 4 (check marks)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Activity</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Benefits of collaboration</a:t>
            </a:r>
            <a:endParaRPr lang="en-US" sz="1200" kern="1200" dirty="0" smtClean="0">
              <a:solidFill>
                <a:schemeClr val="tx1"/>
              </a:solidFill>
              <a:latin typeface="+mn-lt"/>
              <a:ea typeface="+mn-ea"/>
              <a:cs typeface="+mn-cs"/>
            </a:endParaRPr>
          </a:p>
          <a:p>
            <a:pPr marL="228600" indent="-228600">
              <a:buAutoNum type="arabicPeriod"/>
            </a:pPr>
            <a:r>
              <a:rPr lang="en-US" sz="1200" kern="1200" dirty="0" smtClean="0">
                <a:solidFill>
                  <a:schemeClr val="tx1"/>
                </a:solidFill>
                <a:latin typeface="+mn-lt"/>
                <a:ea typeface="+mn-ea"/>
                <a:cs typeface="+mn-cs"/>
              </a:rPr>
              <a:t>Claim ‘territory’ (arrows)</a:t>
            </a:r>
          </a:p>
          <a:p>
            <a:pPr marL="228600" indent="-228600">
              <a:buAutoNum type="arabicPeriod"/>
            </a:pPr>
            <a:r>
              <a:rPr lang="en-US" sz="1200" kern="1200" dirty="0" smtClean="0">
                <a:solidFill>
                  <a:schemeClr val="tx1"/>
                </a:solidFill>
                <a:latin typeface="+mn-lt"/>
                <a:ea typeface="+mn-ea"/>
                <a:cs typeface="+mn-cs"/>
              </a:rPr>
              <a:t>each participant lists 3-4 topics that are priority for their audience/organization  (text)</a:t>
            </a:r>
          </a:p>
          <a:p>
            <a:pPr marL="228600" indent="-228600">
              <a:buAutoNum type="arabicPeriod"/>
            </a:pPr>
            <a:r>
              <a:rPr lang="en-US" sz="1200" kern="1200" dirty="0" smtClean="0">
                <a:solidFill>
                  <a:schemeClr val="tx1"/>
                </a:solidFill>
                <a:latin typeface="+mn-lt"/>
                <a:ea typeface="+mn-ea"/>
                <a:cs typeface="+mn-cs"/>
              </a:rPr>
              <a:t>Vote for 4 (check marks)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Priority topics for the library field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Identify specific topics for developing content that builds 21st century library competencies</a:t>
            </a:r>
          </a:p>
          <a:p>
            <a:pPr marL="457200" marR="0" lvl="1" indent="0" algn="l"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Negotiate working group alliances to prepare for collaborative development of learning objects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endParaRPr lang="en-US" dirty="0" smtClean="0"/>
          </a:p>
          <a:p>
            <a:endParaRPr lang="en-US" dirty="0" smtClean="0"/>
          </a:p>
          <a:p>
            <a:r>
              <a:rPr lang="en-US" dirty="0" smtClean="0"/>
              <a:t>We are already seeing great</a:t>
            </a:r>
            <a:r>
              <a:rPr lang="en-US" baseline="0" dirty="0" smtClean="0"/>
              <a:t> examples of </a:t>
            </a:r>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Priority topics for the library field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Identify specific topics for developing content that builds 21st century library competencies</a:t>
            </a:r>
          </a:p>
          <a:p>
            <a:pPr marL="457200" marR="0" lvl="1" indent="0" algn="l"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Negotiate working group alliances to prepare for collaborative development of learning objects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endParaRPr lang="en-US" dirty="0" smtClean="0"/>
          </a:p>
          <a:p>
            <a:endParaRPr lang="en-US" dirty="0" smtClean="0"/>
          </a:p>
          <a:p>
            <a:r>
              <a:rPr lang="en-US" dirty="0" smtClean="0"/>
              <a:t>We are already seeing great</a:t>
            </a:r>
            <a:r>
              <a:rPr lang="en-US" baseline="0" dirty="0" smtClean="0"/>
              <a:t> examples of </a:t>
            </a:r>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40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latin typeface="+mn-lt"/>
                <a:ea typeface="+mn-ea"/>
                <a:cs typeface="+mn-cs"/>
              </a:rPr>
              <a:t>Activity</a:t>
            </a:r>
            <a:r>
              <a:rPr lang="en-US" sz="1200" b="0" kern="1200" dirty="0" smtClean="0">
                <a:solidFill>
                  <a:schemeClr val="tx1"/>
                </a:solidFill>
                <a:latin typeface="+mn-lt"/>
                <a:ea typeface="+mn-ea"/>
                <a:cs typeface="+mn-cs"/>
              </a:rPr>
              <a:t>: No</a:t>
            </a:r>
            <a:r>
              <a:rPr lang="en-US" sz="1200" b="0" kern="1200" baseline="0" dirty="0" smtClean="0">
                <a:solidFill>
                  <a:schemeClr val="tx1"/>
                </a:solidFill>
                <a:latin typeface="+mn-lt"/>
                <a:ea typeface="+mn-ea"/>
                <a:cs typeface="+mn-cs"/>
              </a:rPr>
              <a:t> one else is doing!</a:t>
            </a:r>
            <a:endParaRPr lang="en-US" sz="1200" b="0" kern="1200" dirty="0" smtClean="0">
              <a:solidFill>
                <a:schemeClr val="tx1"/>
              </a:solidFill>
              <a:latin typeface="+mn-lt"/>
              <a:ea typeface="+mn-ea"/>
              <a:cs typeface="+mn-cs"/>
            </a:endParaRPr>
          </a:p>
          <a:p>
            <a:pPr marL="228600" indent="-228600">
              <a:buAutoNum type="arabicPeriod"/>
            </a:pPr>
            <a:endParaRPr lang="en-US" sz="1200" kern="1200" dirty="0" smtClean="0">
              <a:solidFill>
                <a:schemeClr val="tx1"/>
              </a:solidFill>
              <a:latin typeface="+mn-lt"/>
              <a:ea typeface="+mn-ea"/>
              <a:cs typeface="+mn-cs"/>
            </a:endParaRPr>
          </a:p>
          <a:p>
            <a:pPr marL="228600" indent="-228600">
              <a:buAutoNum type="arabicPeriod"/>
            </a:pPr>
            <a:endParaRPr lang="en-US" sz="1200" kern="1200" dirty="0" smtClean="0">
              <a:solidFill>
                <a:schemeClr val="tx1"/>
              </a:solidFill>
              <a:latin typeface="+mn-lt"/>
              <a:ea typeface="+mn-ea"/>
              <a:cs typeface="+mn-cs"/>
            </a:endParaRPr>
          </a:p>
          <a:p>
            <a:pPr marL="228600" indent="-228600">
              <a:buAutoNum type="arabicPeriod"/>
            </a:pPr>
            <a:r>
              <a:rPr lang="en-US" sz="1200" kern="1200" dirty="0" smtClean="0">
                <a:solidFill>
                  <a:schemeClr val="tx1"/>
                </a:solidFill>
                <a:latin typeface="+mn-lt"/>
                <a:ea typeface="+mn-ea"/>
                <a:cs typeface="+mn-cs"/>
              </a:rPr>
              <a:t>Claim ‘territory’ (arrows)</a:t>
            </a:r>
          </a:p>
          <a:p>
            <a:pPr marL="228600" indent="-228600">
              <a:buAutoNum type="arabicPeriod"/>
            </a:pPr>
            <a:r>
              <a:rPr lang="en-US" sz="1200" kern="1200" dirty="0" smtClean="0">
                <a:solidFill>
                  <a:schemeClr val="tx1"/>
                </a:solidFill>
                <a:latin typeface="+mn-lt"/>
                <a:ea typeface="+mn-ea"/>
                <a:cs typeface="+mn-cs"/>
              </a:rPr>
              <a:t>each participant lists 3-4 topics that are priority for their audience/organization  (text)</a:t>
            </a:r>
          </a:p>
          <a:p>
            <a:pPr marL="228600" indent="-228600">
              <a:buAutoNum type="arabicPeriod"/>
            </a:pPr>
            <a:r>
              <a:rPr lang="en-US" sz="1200" kern="1200" dirty="0" smtClean="0">
                <a:solidFill>
                  <a:schemeClr val="tx1"/>
                </a:solidFill>
                <a:latin typeface="+mn-lt"/>
                <a:ea typeface="+mn-ea"/>
                <a:cs typeface="+mn-cs"/>
              </a:rPr>
              <a:t>Vote for 4 (check marks)</a:t>
            </a:r>
            <a:endParaRPr lang="en-US" dirty="0" smtClean="0"/>
          </a:p>
          <a:p>
            <a:endParaRPr lang="en-US" b="1" dirty="0" smtClean="0"/>
          </a:p>
          <a:p>
            <a:endParaRPr lang="en-US" b="1" dirty="0" smtClean="0"/>
          </a:p>
          <a:p>
            <a:r>
              <a:rPr lang="en-US" b="1" dirty="0" smtClean="0"/>
              <a:t>Objectives:</a:t>
            </a:r>
            <a:r>
              <a:rPr lang="en-US" dirty="0" smtClean="0"/>
              <a:t/>
            </a:r>
            <a:br>
              <a:rPr lang="en-US" dirty="0" smtClean="0"/>
            </a:br>
            <a:r>
              <a:rPr lang="en-US" dirty="0" smtClean="0"/>
              <a:t>Share</a:t>
            </a:r>
            <a:r>
              <a:rPr lang="en-US" baseline="0" dirty="0" smtClean="0"/>
              <a:t> examples of training topics that participants would say </a:t>
            </a:r>
            <a:r>
              <a:rPr lang="en-US" b="1" baseline="0" dirty="0" smtClean="0"/>
              <a:t>no other state/library has developed</a:t>
            </a:r>
            <a:r>
              <a:rPr lang="en-US" baseline="0" dirty="0" smtClean="0"/>
              <a:t>, or </a:t>
            </a:r>
            <a:r>
              <a:rPr lang="en-US" b="1" baseline="0" dirty="0" smtClean="0"/>
              <a:t>will be developing</a:t>
            </a:r>
            <a:r>
              <a:rPr lang="en-US" baseline="0" dirty="0" smtClean="0"/>
              <a:t>.</a:t>
            </a:r>
            <a:br>
              <a:rPr lang="en-US" baseline="0" dirty="0" smtClean="0"/>
            </a:b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examples surface?</a:t>
            </a:r>
            <a:r>
              <a:rPr lang="en-US" sz="1200" kern="1200" baseline="0" dirty="0" smtClean="0">
                <a:solidFill>
                  <a:schemeClr val="tx1"/>
                </a:solidFill>
                <a:latin typeface="+mn-lt"/>
                <a:ea typeface="+mn-ea"/>
                <a:cs typeface="+mn-cs"/>
              </a:rPr>
              <a:t> Which are truly unique to your state or library?  Are there any over-lapping topics?</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(we’ll copy/re-write any over-lapping topics on the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baseline="0" dirty="0" smtClean="0"/>
          </a:p>
          <a:p>
            <a:pPr>
              <a:buFontTx/>
              <a:buNone/>
            </a:pPr>
            <a:r>
              <a:rPr lang="en-US" baseline="0" dirty="0" smtClean="0"/>
              <a:t/>
            </a:r>
            <a:br>
              <a:rPr lang="en-US" baseline="0" dirty="0" smtClean="0"/>
            </a:br>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41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Reminder: Refer</a:t>
            </a:r>
            <a:r>
              <a:rPr lang="en-US" sz="1200" kern="1200" baseline="0" dirty="0" smtClean="0">
                <a:solidFill>
                  <a:schemeClr val="tx1"/>
                </a:solidFill>
                <a:latin typeface="+mn-lt"/>
                <a:ea typeface="+mn-ea"/>
                <a:cs typeface="+mn-cs"/>
              </a:rPr>
              <a:t> to</a:t>
            </a:r>
            <a:r>
              <a:rPr lang="en-US" sz="1200" kern="1200" dirty="0" smtClean="0">
                <a:solidFill>
                  <a:schemeClr val="tx1"/>
                </a:solidFill>
                <a:latin typeface="+mn-lt"/>
                <a:ea typeface="+mn-ea"/>
                <a:cs typeface="+mn-cs"/>
              </a:rPr>
              <a:t> “roadmap” and priority topics again</a:t>
            </a:r>
          </a:p>
          <a:p>
            <a:endParaRPr lang="en-US" sz="1200" b="0" i="1" kern="1200" dirty="0" smtClean="0">
              <a:solidFill>
                <a:schemeClr val="tx1"/>
              </a:solidFill>
              <a:latin typeface="+mn-lt"/>
              <a:ea typeface="+mn-ea"/>
              <a:cs typeface="+mn-cs"/>
            </a:endParaRPr>
          </a:p>
          <a:p>
            <a:endParaRPr lang="en-US" sz="1200" b="0" i="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Activity</a:t>
            </a:r>
            <a:r>
              <a:rPr lang="en-US" sz="1200" b="0" kern="1200" dirty="0" smtClean="0">
                <a:solidFill>
                  <a:schemeClr val="tx1"/>
                </a:solidFill>
                <a:latin typeface="+mn-lt"/>
                <a:ea typeface="+mn-ea"/>
                <a:cs typeface="+mn-cs"/>
              </a:rPr>
              <a:t>: Sharing</a:t>
            </a:r>
            <a:r>
              <a:rPr lang="en-US" sz="1200" b="0" kern="1200" baseline="0" dirty="0" smtClean="0">
                <a:solidFill>
                  <a:schemeClr val="tx1"/>
                </a:solidFill>
                <a:latin typeface="+mn-lt"/>
                <a:ea typeface="+mn-ea"/>
                <a:cs typeface="+mn-cs"/>
              </a:rPr>
              <a:t> Priority Topics</a:t>
            </a:r>
            <a:endParaRPr lang="en-US" sz="1200" b="0" kern="1200" dirty="0" smtClean="0">
              <a:solidFill>
                <a:schemeClr val="tx1"/>
              </a:solidFill>
              <a:latin typeface="+mn-lt"/>
              <a:ea typeface="+mn-ea"/>
              <a:cs typeface="+mn-cs"/>
            </a:endParaRPr>
          </a:p>
          <a:p>
            <a:pPr marL="228600" indent="-228600">
              <a:buAutoNum type="arabicPeriod"/>
            </a:pPr>
            <a:r>
              <a:rPr lang="en-US" sz="1200" kern="1200" dirty="0" smtClean="0">
                <a:solidFill>
                  <a:schemeClr val="tx1"/>
                </a:solidFill>
                <a:latin typeface="+mn-lt"/>
                <a:ea typeface="+mn-ea"/>
                <a:cs typeface="+mn-cs"/>
              </a:rPr>
              <a:t>Claim ‘territory’ (arrows)</a:t>
            </a:r>
          </a:p>
          <a:p>
            <a:pPr marL="228600" indent="-228600">
              <a:buAutoNum type="arabicPeriod"/>
            </a:pPr>
            <a:r>
              <a:rPr lang="en-US" sz="1200" kern="1200" dirty="0" smtClean="0">
                <a:solidFill>
                  <a:schemeClr val="tx1"/>
                </a:solidFill>
                <a:latin typeface="+mn-lt"/>
                <a:ea typeface="+mn-ea"/>
                <a:cs typeface="+mn-cs"/>
              </a:rPr>
              <a:t>each participant lists 3-4 topics that are priority for their audience/organization  (text)</a:t>
            </a:r>
          </a:p>
          <a:p>
            <a:pPr marL="228600" indent="-228600">
              <a:buAutoNum type="arabicPeriod"/>
            </a:pPr>
            <a:r>
              <a:rPr lang="en-US" sz="1200" kern="1200" dirty="0" smtClean="0">
                <a:solidFill>
                  <a:schemeClr val="tx1"/>
                </a:solidFill>
                <a:latin typeface="+mn-lt"/>
                <a:ea typeface="+mn-ea"/>
                <a:cs typeface="+mn-cs"/>
              </a:rPr>
              <a:t>Vote for 4 (check marks)</a:t>
            </a:r>
            <a:endParaRPr lang="en-US" dirty="0" smtClean="0"/>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each participant lists </a:t>
            </a:r>
            <a:r>
              <a:rPr lang="en-US" sz="1200" b="1" kern="1200" dirty="0" smtClean="0">
                <a:solidFill>
                  <a:schemeClr val="tx1"/>
                </a:solidFill>
                <a:latin typeface="+mn-lt"/>
                <a:ea typeface="+mn-ea"/>
                <a:cs typeface="+mn-cs"/>
              </a:rPr>
              <a:t>3-4 topics that are priority</a:t>
            </a:r>
            <a:r>
              <a:rPr lang="en-US" sz="1200" kern="1200" dirty="0" smtClean="0">
                <a:solidFill>
                  <a:schemeClr val="tx1"/>
                </a:solidFill>
                <a:latin typeface="+mn-lt"/>
                <a:ea typeface="+mn-ea"/>
                <a:cs typeface="+mn-cs"/>
              </a:rPr>
              <a:t> for their audience/organization.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once everyone</a:t>
            </a:r>
            <a:r>
              <a:rPr lang="en-US" sz="1200" kern="1200" baseline="0" dirty="0" smtClean="0">
                <a:solidFill>
                  <a:schemeClr val="tx1"/>
                </a:solidFill>
                <a:latin typeface="+mn-lt"/>
                <a:ea typeface="+mn-ea"/>
                <a:cs typeface="+mn-cs"/>
              </a:rPr>
              <a:t> is done – </a:t>
            </a:r>
            <a:r>
              <a:rPr lang="en-US" sz="1200" b="1" kern="1200" baseline="0" dirty="0" smtClean="0">
                <a:solidFill>
                  <a:schemeClr val="tx1"/>
                </a:solidFill>
                <a:latin typeface="+mn-lt"/>
                <a:ea typeface="+mn-ea"/>
                <a:cs typeface="+mn-cs"/>
              </a:rPr>
              <a:t>ask any clarifying questions. Participants can share how they came to those topics</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3. ask folks to ID a single</a:t>
            </a:r>
            <a:r>
              <a:rPr lang="en-US" sz="1200" b="1" kern="1200" baseline="0" dirty="0" smtClean="0">
                <a:solidFill>
                  <a:schemeClr val="tx1"/>
                </a:solidFill>
                <a:latin typeface="+mn-lt"/>
                <a:ea typeface="+mn-ea"/>
                <a:cs typeface="+mn-cs"/>
              </a:rPr>
              <a:t> topic</a:t>
            </a:r>
            <a:r>
              <a:rPr lang="en-US" sz="1200" b="0" kern="1200" baseline="0" dirty="0" smtClean="0">
                <a:solidFill>
                  <a:schemeClr val="tx1"/>
                </a:solidFill>
                <a:latin typeface="+mn-lt"/>
                <a:ea typeface="+mn-ea"/>
                <a:cs typeface="+mn-cs"/>
              </a:rPr>
              <a:t>. Are there overlapping topics yet?</a:t>
            </a:r>
            <a:endParaRPr lang="en-US" sz="1200" b="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4. </a:t>
            </a:r>
            <a:r>
              <a:rPr lang="en-US" sz="1200" b="1" kern="1200" dirty="0" smtClean="0">
                <a:solidFill>
                  <a:schemeClr val="tx1"/>
                </a:solidFill>
                <a:latin typeface="+mn-lt"/>
                <a:ea typeface="+mn-ea"/>
                <a:cs typeface="+mn-cs"/>
              </a:rPr>
              <a:t>ID 4-6 key topic areas</a:t>
            </a:r>
            <a:r>
              <a:rPr lang="en-US" sz="1200" b="0" kern="1200" dirty="0" smtClean="0">
                <a:solidFill>
                  <a:schemeClr val="tx1"/>
                </a:solidFill>
                <a:latin typeface="+mn-lt"/>
                <a:ea typeface="+mn-ea"/>
                <a:cs typeface="+mn-cs"/>
              </a:rPr>
              <a:t>: copy onto new blank slide</a:t>
            </a:r>
            <a:br>
              <a:rPr lang="en-US" sz="1200" b="0" kern="1200" dirty="0" smtClean="0">
                <a:solidFill>
                  <a:schemeClr val="tx1"/>
                </a:solidFill>
                <a:latin typeface="+mn-lt"/>
                <a:ea typeface="+mn-ea"/>
                <a:cs typeface="+mn-cs"/>
              </a:rPr>
            </a:br>
            <a:endParaRPr lang="en-US" b="0"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Activity</a:t>
            </a:r>
            <a:r>
              <a:rPr lang="en-US" sz="1200" kern="1200" dirty="0" smtClean="0">
                <a:solidFill>
                  <a:schemeClr val="tx1"/>
                </a:solidFill>
                <a:latin typeface="+mn-lt"/>
                <a:ea typeface="+mn-ea"/>
                <a:cs typeface="+mn-cs"/>
              </a:rPr>
              <a:t>: If</a:t>
            </a:r>
            <a:r>
              <a:rPr lang="en-US" sz="1200" kern="1200" baseline="0" dirty="0" smtClean="0">
                <a:solidFill>
                  <a:schemeClr val="tx1"/>
                </a:solidFill>
                <a:latin typeface="+mn-lt"/>
                <a:ea typeface="+mn-ea"/>
                <a:cs typeface="+mn-cs"/>
              </a:rPr>
              <a:t> we narrow down to 4-6 – What topic are they drawn to working on for a course object?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228600" indent="-228600">
              <a:buAutoNum type="arabicPeriod"/>
            </a:pPr>
            <a:r>
              <a:rPr lang="en-US" sz="1200" kern="1200" dirty="0" smtClean="0">
                <a:solidFill>
                  <a:schemeClr val="tx1"/>
                </a:solidFill>
                <a:latin typeface="+mn-lt"/>
                <a:ea typeface="+mn-ea"/>
                <a:cs typeface="+mn-cs"/>
              </a:rPr>
              <a:t>Ask folks to ad</a:t>
            </a:r>
            <a:r>
              <a:rPr lang="en-US" sz="1200" kern="1200" baseline="0" dirty="0" smtClean="0">
                <a:solidFill>
                  <a:schemeClr val="tx1"/>
                </a:solidFill>
                <a:latin typeface="+mn-lt"/>
                <a:ea typeface="+mn-ea"/>
                <a:cs typeface="+mn-cs"/>
              </a:rPr>
              <a:t>d a checkmark by their 1. topic of interest (do we want to keep names out of this so far?)</a:t>
            </a:r>
          </a:p>
          <a:p>
            <a:pPr marL="228600" indent="-228600">
              <a:buAutoNum type="arabicPeriod"/>
            </a:pPr>
            <a:endParaRPr lang="en-US" sz="1200" b="0" kern="1200" baseline="0" dirty="0" smtClean="0">
              <a:solidFill>
                <a:schemeClr val="tx1"/>
              </a:solidFill>
              <a:latin typeface="+mn-lt"/>
              <a:ea typeface="+mn-ea"/>
              <a:cs typeface="+mn-cs"/>
            </a:endParaRPr>
          </a:p>
          <a:p>
            <a:pPr marL="228600" indent="-228600">
              <a:buNone/>
            </a:pPr>
            <a:r>
              <a:rPr lang="en-US" sz="1200" b="0" kern="1200" dirty="0" smtClean="0">
                <a:solidFill>
                  <a:schemeClr val="tx1"/>
                </a:solidFill>
                <a:latin typeface="+mn-lt"/>
                <a:ea typeface="+mn-ea"/>
                <a:cs typeface="+mn-cs"/>
              </a:rPr>
              <a:t/>
            </a:r>
            <a:br>
              <a:rPr lang="en-US" sz="1200" b="0" kern="1200" dirty="0" smtClean="0">
                <a:solidFill>
                  <a:schemeClr val="tx1"/>
                </a:solidFill>
                <a:latin typeface="+mn-lt"/>
                <a:ea typeface="+mn-ea"/>
                <a:cs typeface="+mn-cs"/>
              </a:rPr>
            </a:br>
            <a:endParaRPr lang="en-US" b="0"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Claim your ‘territory’ with arrow</a:t>
            </a:r>
            <a:r>
              <a:rPr lang="en-US" baseline="0" dirty="0" smtClean="0"/>
              <a:t> tool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ct val="0"/>
              </a:spcBef>
              <a:defRPr/>
            </a:pPr>
            <a:r>
              <a:rPr lang="en-US" sz="1200" kern="1200" dirty="0" smtClean="0">
                <a:solidFill>
                  <a:schemeClr val="tx1"/>
                </a:solidFill>
                <a:latin typeface="Tw Cen MT" pitchFamily="34" charset="0"/>
                <a:ea typeface="+mn-ea"/>
                <a:cs typeface="+mn-cs"/>
              </a:rPr>
              <a:t>We will follow up with you to confirm your </a:t>
            </a:r>
            <a:r>
              <a:rPr lang="en-US" sz="1200" dirty="0" smtClean="0">
                <a:latin typeface="Tw Cen MT" pitchFamily="34" charset="0"/>
              </a:rPr>
              <a:t>working groups</a:t>
            </a:r>
            <a:r>
              <a:rPr lang="en-US" sz="1200" kern="1200" dirty="0" smtClean="0">
                <a:solidFill>
                  <a:schemeClr val="tx1"/>
                </a:solidFill>
                <a:latin typeface="Tw Cen MT" pitchFamily="34" charset="0"/>
                <a:ea typeface="+mn-ea"/>
                <a:cs typeface="+mn-cs"/>
              </a:rPr>
              <a:t> and topic choices; </a:t>
            </a:r>
          </a:p>
          <a:p>
            <a:pPr lvl="0">
              <a:spcBef>
                <a:spcPct val="0"/>
              </a:spcBef>
              <a:defRPr/>
            </a:pPr>
            <a:r>
              <a:rPr lang="en-US" sz="1200" kern="1200" dirty="0" smtClean="0">
                <a:solidFill>
                  <a:schemeClr val="tx1"/>
                </a:solidFill>
                <a:latin typeface="Tw Cen MT" pitchFamily="34" charset="0"/>
                <a:ea typeface="+mn-ea"/>
                <a:cs typeface="+mn-cs"/>
              </a:rPr>
              <a:t>confirm by 4.25</a:t>
            </a:r>
          </a:p>
          <a:p>
            <a:pPr lvl="0">
              <a:spcBef>
                <a:spcPct val="0"/>
              </a:spcBef>
              <a:defRPr/>
            </a:pPr>
            <a:endParaRPr lang="en-US" sz="1200" kern="1200" dirty="0" smtClean="0">
              <a:solidFill>
                <a:schemeClr val="tx1"/>
              </a:solidFill>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Tw Cen MT" pitchFamily="34" charset="0"/>
                <a:ea typeface="+mn-ea"/>
                <a:cs typeface="+mn-cs"/>
              </a:rPr>
              <a:t>facilitators will set up working group spaces in </a:t>
            </a:r>
            <a:r>
              <a:rPr lang="en-US" sz="1200" kern="1200" dirty="0" err="1" smtClean="0">
                <a:solidFill>
                  <a:schemeClr val="tx1"/>
                </a:solidFill>
                <a:latin typeface="Tw Cen MT" pitchFamily="34" charset="0"/>
                <a:ea typeface="+mn-ea"/>
                <a:cs typeface="+mn-cs"/>
              </a:rPr>
              <a:t>Moodle</a:t>
            </a:r>
            <a:r>
              <a:rPr lang="en-US" sz="1200" kern="1200" baseline="0" dirty="0">
                <a:solidFill>
                  <a:schemeClr val="tx1"/>
                </a:solidFill>
                <a:latin typeface="+mn-lt"/>
                <a:ea typeface="+mn-ea"/>
                <a:cs typeface="+mn-cs"/>
              </a:rPr>
              <a:t> </a:t>
            </a:r>
            <a:r>
              <a:rPr lang="en-US" sz="1200" kern="1200" baseline="0" dirty="0" smtClean="0">
                <a:solidFill>
                  <a:schemeClr val="tx1"/>
                </a:solidFill>
                <a:latin typeface="+mn-lt"/>
                <a:ea typeface="+mn-ea"/>
                <a:cs typeface="+mn-cs"/>
              </a:rPr>
              <a:t>after groups are confirmed (week of 4.28)</a:t>
            </a:r>
            <a:endPar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endParaRPr>
          </a:p>
        </p:txBody>
      </p:sp>
      <p:sp>
        <p:nvSpPr>
          <p:cNvPr id="4" name="Slide Number Placeholder 3"/>
          <p:cNvSpPr>
            <a:spLocks noGrp="1"/>
          </p:cNvSpPr>
          <p:nvPr>
            <p:ph type="sldNum" sz="quarter" idx="10"/>
          </p:nvPr>
        </p:nvSpPr>
        <p:spPr/>
        <p:txBody>
          <a:bodyPr/>
          <a:lstStyle/>
          <a:p>
            <a:fld id="{B745952F-2643-4C50-8938-47FA2D976815}" type="slidenum">
              <a:rPr lang="en-US" smtClean="0"/>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Expect</a:t>
            </a:r>
            <a:r>
              <a:rPr lang="en-US" baseline="0" dirty="0" smtClean="0"/>
              <a:t> email from Megan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Will need a laptop at the May workshop; work with us if it’s a problem</a:t>
            </a:r>
            <a:endPar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Instructions to </a:t>
            </a:r>
            <a:r>
              <a:rPr lang="en-US" sz="1200" kern="1200" dirty="0" smtClean="0">
                <a:solidFill>
                  <a:schemeClr val="tx1"/>
                </a:solidFill>
                <a:latin typeface="Tw Cen MT" pitchFamily="34" charset="0"/>
                <a:ea typeface="+mn-ea"/>
                <a:cs typeface="+mn-cs"/>
              </a:rPr>
              <a:t>take basic training: Articulate tutorials and/or Lynda.com</a:t>
            </a:r>
            <a:r>
              <a:rPr lang="en-US" sz="1200" kern="1200" baseline="0" dirty="0">
                <a:solidFill>
                  <a:schemeClr val="tx1"/>
                </a:solidFill>
                <a:latin typeface="+mn-lt"/>
                <a:ea typeface="+mn-ea"/>
                <a:cs typeface="+mn-cs"/>
              </a:rPr>
              <a:t> </a:t>
            </a:r>
            <a:r>
              <a:rPr lang="en-US" sz="1200" kern="1200" baseline="0" dirty="0" smtClean="0">
                <a:solidFill>
                  <a:schemeClr val="tx1"/>
                </a:solidFill>
                <a:latin typeface="+mn-lt"/>
                <a:ea typeface="+mn-ea"/>
                <a:cs typeface="+mn-cs"/>
              </a:rPr>
              <a:t>will come on 4.25 via email &amp; ‘course creation’ module unhide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B745952F-2643-4C50-8938-47FA2D976815}" type="slidenum">
              <a:rPr lang="en-US" smtClean="0"/>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 recommended sections from KG; </a:t>
            </a:r>
          </a:p>
          <a:p>
            <a:r>
              <a:rPr lang="en-US" dirty="0" smtClean="0"/>
              <a:t>Link to IP guide to LO’s; JD section on writing LOs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Later (week of 4.28): </a:t>
            </a:r>
            <a:r>
              <a:rPr lang="en-US" sz="1200" kern="1200" dirty="0" smtClean="0">
                <a:solidFill>
                  <a:schemeClr val="tx1"/>
                </a:solidFill>
                <a:latin typeface="Tw Cen MT" pitchFamily="34" charset="0"/>
                <a:ea typeface="+mn-ea"/>
                <a:cs typeface="+mn-cs"/>
              </a:rPr>
              <a:t>write rough first draft of learning objectives to bring to in-person</a:t>
            </a:r>
            <a:endPar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Seattle from Lower Queen Anne by </a:t>
            </a:r>
            <a:r>
              <a:rPr lang="en-US" dirty="0" err="1" smtClean="0"/>
              <a:t>amidfallenleaves</a:t>
            </a:r>
            <a:r>
              <a:rPr lang="en-US" dirty="0" smtClean="0"/>
              <a:t> on Flickr</a:t>
            </a:r>
          </a:p>
          <a:p>
            <a:r>
              <a:rPr lang="en-US" dirty="0" smtClean="0"/>
              <a:t>https://www.flickr.com/photos/amidfallenleaves/3401062322</a:t>
            </a:r>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Question: what stood out to you about Cathy Moore </a:t>
            </a:r>
            <a:r>
              <a:rPr lang="en-US" sz="1200" kern="1200" dirty="0" err="1" smtClean="0">
                <a:solidFill>
                  <a:schemeClr val="tx1"/>
                </a:solidFill>
                <a:latin typeface="+mn-lt"/>
                <a:ea typeface="+mn-ea"/>
                <a:cs typeface="+mn-cs"/>
              </a:rPr>
              <a:t>ebook</a:t>
            </a:r>
            <a:r>
              <a:rPr lang="en-US"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is the single best question to ask before you even start designing e-learning? (WHY?)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Need to DO: Focus on performance change, not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Other things that surfaced in the forums?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Importance of quality of live-online</a:t>
            </a:r>
          </a:p>
          <a:p>
            <a:r>
              <a:rPr lang="en-US" dirty="0" smtClean="0"/>
              <a:t>Mention WJ course</a:t>
            </a:r>
            <a:r>
              <a:rPr lang="en-US" baseline="0" dirty="0" smtClean="0"/>
              <a:t> model based on webinar archives</a:t>
            </a:r>
            <a:endParaRPr lang="en-US" dirty="0"/>
          </a:p>
        </p:txBody>
      </p:sp>
      <p:sp>
        <p:nvSpPr>
          <p:cNvPr id="4" name="Slide Number Placeholder 3"/>
          <p:cNvSpPr>
            <a:spLocks noGrp="1"/>
          </p:cNvSpPr>
          <p:nvPr>
            <p:ph type="sldNum" sz="quarter" idx="10"/>
          </p:nvPr>
        </p:nvSpPr>
        <p:spPr/>
        <p:txBody>
          <a:bodyPr/>
          <a:lstStyle/>
          <a:p>
            <a:fld id="{B745952F-2643-4C50-8938-47FA2D976815}"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rPr>
              <a:t>Refer</a:t>
            </a:r>
            <a:r>
              <a:rPr kumimoji="0" lang="en-US" sz="1200" b="0" i="0" u="none" strike="noStrike" kern="1200" cap="none" spc="0" normalizeH="0" noProof="0" dirty="0" smtClean="0">
                <a:ln>
                  <a:noFill/>
                </a:ln>
                <a:solidFill>
                  <a:schemeClr val="tx1"/>
                </a:solidFill>
                <a:effectLst/>
                <a:uLnTx/>
                <a:uFillTx/>
                <a:latin typeface="Tw Cen MT" pitchFamily="34" charset="0"/>
                <a:ea typeface="+mn-ea"/>
                <a:cs typeface="+mn-cs"/>
              </a:rPr>
              <a:t> to WJ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smtClean="0">
              <a:ln>
                <a:noFill/>
              </a:ln>
              <a:solidFill>
                <a:schemeClr val="tx1"/>
              </a:solidFill>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successful</a:t>
            </a:r>
            <a:r>
              <a:rPr lang="en-US" baseline="0" dirty="0" smtClean="0"/>
              <a:t> webinar doesn’t just take off automatically at the appointed start time. There is a lot of preparation that goes on behind the scenes to deliver the best possible experience for everyone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smtClean="0">
              <a:ln>
                <a:noFill/>
              </a:ln>
              <a:solidFill>
                <a:schemeClr val="tx1"/>
              </a:solidFill>
              <a:effectLst/>
              <a:uLnTx/>
              <a:uFillTx/>
              <a:latin typeface="Tw Cen M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Tw Cen MT" pitchFamily="34" charset="0"/>
                <a:ea typeface="+mn-ea"/>
                <a:cs typeface="+mn-cs"/>
              </a:rPr>
              <a:t>Refer</a:t>
            </a:r>
            <a:r>
              <a:rPr kumimoji="0" lang="en-US" sz="1200" b="0" i="0" u="none" strike="noStrike" kern="1200" cap="none" spc="0" normalizeH="0" noProof="0" dirty="0" smtClean="0">
                <a:ln>
                  <a:noFill/>
                </a:ln>
                <a:solidFill>
                  <a:schemeClr val="tx1"/>
                </a:solidFill>
                <a:effectLst/>
                <a:uLnTx/>
                <a:uFillTx/>
                <a:latin typeface="Tw Cen MT" pitchFamily="34" charset="0"/>
                <a:ea typeface="+mn-ea"/>
                <a:cs typeface="+mn-cs"/>
              </a:rPr>
              <a:t> to WJ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smtClean="0">
              <a:ln>
                <a:noFill/>
              </a:ln>
              <a:solidFill>
                <a:schemeClr val="tx1"/>
              </a:solidFill>
              <a:effectLst/>
              <a:uLnTx/>
              <a:uFillTx/>
              <a:latin typeface="Tw Cen M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successful</a:t>
            </a:r>
            <a:r>
              <a:rPr lang="en-US" baseline="0" dirty="0" smtClean="0"/>
              <a:t> webinar doesn’t just take off automatically at the appointed start time. There is a lot of preparation that goes on behind the scenes to deliver the best possible experience for everyone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smtClean="0">
              <a:ln>
                <a:noFill/>
              </a:ln>
              <a:solidFill>
                <a:schemeClr val="tx1"/>
              </a:solidFill>
              <a:effectLst/>
              <a:uLnTx/>
              <a:uFillTx/>
              <a:latin typeface="Tw Cen M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745952F-2643-4C50-8938-47FA2D976815}"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CHECK all that apply: which of these actions are performed by someone </a:t>
            </a:r>
            <a:r>
              <a:rPr lang="en-US" i="1" dirty="0" smtClean="0"/>
              <a:t>other than the presenter</a:t>
            </a:r>
            <a:r>
              <a:rPr lang="en-US" dirty="0" smtClean="0"/>
              <a:t>?</a:t>
            </a:r>
          </a:p>
          <a:p>
            <a:r>
              <a:rPr lang="en-US" dirty="0" smtClean="0"/>
              <a:t>In addition to all the pre-event preparations:</a:t>
            </a:r>
          </a:p>
          <a:p>
            <a:r>
              <a:rPr lang="en-US" dirty="0" smtClean="0">
                <a:latin typeface="Calibri" pitchFamily="34" charset="0"/>
                <a:cs typeface="Calibri" pitchFamily="34" charset="0"/>
              </a:rPr>
              <a:t>Planning starts early</a:t>
            </a:r>
          </a:p>
          <a:p>
            <a:r>
              <a:rPr lang="en-US" dirty="0" smtClean="0">
                <a:latin typeface="Calibri" pitchFamily="34" charset="0"/>
                <a:cs typeface="Calibri" pitchFamily="34" charset="0"/>
              </a:rPr>
              <a:t>Inviting presenters</a:t>
            </a:r>
          </a:p>
          <a:p>
            <a:r>
              <a:rPr lang="en-US" dirty="0" smtClean="0">
                <a:latin typeface="Calibri" pitchFamily="34" charset="0"/>
                <a:cs typeface="Calibri" pitchFamily="34" charset="0"/>
              </a:rPr>
              <a:t>Set up and Registration</a:t>
            </a:r>
          </a:p>
          <a:p>
            <a:r>
              <a:rPr lang="en-US" dirty="0" smtClean="0">
                <a:latin typeface="Calibri" pitchFamily="34" charset="0"/>
                <a:cs typeface="Calibri" pitchFamily="34" charset="0"/>
              </a:rPr>
              <a:t>Market broadly</a:t>
            </a:r>
          </a:p>
          <a:p>
            <a:r>
              <a:rPr lang="en-US" dirty="0" smtClean="0">
                <a:latin typeface="Calibri" pitchFamily="34" charset="0"/>
                <a:cs typeface="Calibri" pitchFamily="34" charset="0"/>
              </a:rPr>
              <a:t>Follow up emails</a:t>
            </a:r>
          </a:p>
          <a:p>
            <a:r>
              <a:rPr lang="en-US" dirty="0" smtClean="0">
                <a:latin typeface="Calibri" pitchFamily="34" charset="0"/>
                <a:cs typeface="Calibri" pitchFamily="34" charset="0"/>
              </a:rPr>
              <a:t>Archiving</a:t>
            </a:r>
          </a:p>
          <a:p>
            <a:r>
              <a:rPr lang="en-US" dirty="0" smtClean="0">
                <a:latin typeface="Calibri" pitchFamily="34" charset="0"/>
                <a:cs typeface="Calibri" pitchFamily="34" charset="0"/>
              </a:rPr>
              <a:t>Reports and Evaluation</a:t>
            </a:r>
          </a:p>
          <a:p>
            <a:pPr defTabSz="897301" eaLnBrk="0" fontAlgn="base" hangingPunct="0">
              <a:spcBef>
                <a:spcPct val="30000"/>
              </a:spcBef>
              <a:spcAft>
                <a:spcPct val="0"/>
              </a:spcAft>
              <a:defRPr/>
            </a:pPr>
            <a:r>
              <a:rPr lang="en-US" baseline="0" dirty="0" smtClean="0"/>
              <a:t>The host role at the time of delivering the webinar:</a:t>
            </a:r>
          </a:p>
          <a:p>
            <a:r>
              <a:rPr lang="en-US" dirty="0" smtClean="0">
                <a:latin typeface="Calibri" pitchFamily="34" charset="0"/>
                <a:cs typeface="Calibri" pitchFamily="34" charset="0"/>
              </a:rPr>
              <a:t>-Audio checks with presenter(s): presenters have been asked to login</a:t>
            </a:r>
            <a:r>
              <a:rPr lang="en-US" baseline="0" dirty="0" smtClean="0">
                <a:latin typeface="Calibri" pitchFamily="34" charset="0"/>
                <a:cs typeface="Calibri" pitchFamily="34" charset="0"/>
              </a:rPr>
              <a:t> 30 minutes early so they can check their connection; host asks them to speak up one at a time to test audio levels</a:t>
            </a:r>
            <a:endParaRPr lang="en-US" sz="1100" dirty="0" smtClean="0">
              <a:latin typeface="Calibri" pitchFamily="34" charset="0"/>
              <a:cs typeface="Calibri" pitchFamily="34" charset="0"/>
            </a:endParaRPr>
          </a:p>
          <a:p>
            <a:r>
              <a:rPr lang="en-US" dirty="0" smtClean="0">
                <a:latin typeface="Calibri" pitchFamily="34" charset="0"/>
                <a:cs typeface="Calibri" pitchFamily="34" charset="0"/>
              </a:rPr>
              <a:t>-Participant orientation (welcome ) slides: starting 15-20 minutes before the official start time, the host begins cycling through</a:t>
            </a:r>
            <a:r>
              <a:rPr lang="en-US" baseline="0" dirty="0" smtClean="0">
                <a:latin typeface="Calibri" pitchFamily="34" charset="0"/>
                <a:cs typeface="Calibri" pitchFamily="34" charset="0"/>
              </a:rPr>
              <a:t> the orientation slides (see Pre-Orientation PPT)</a:t>
            </a:r>
            <a:endParaRPr lang="en-US" dirty="0" smtClean="0">
              <a:latin typeface="Calibri" pitchFamily="34" charset="0"/>
              <a:cs typeface="Calibri" pitchFamily="34" charset="0"/>
            </a:endParaRPr>
          </a:p>
          <a:p>
            <a:r>
              <a:rPr lang="en-US" sz="1100" dirty="0" smtClean="0">
                <a:latin typeface="Calibri" pitchFamily="34" charset="0"/>
                <a:cs typeface="Calibri" pitchFamily="34" charset="0"/>
              </a:rPr>
              <a:t>-!START RECORDING! ---</a:t>
            </a:r>
            <a:r>
              <a:rPr lang="en-US" sz="1100" i="1" dirty="0" smtClean="0">
                <a:latin typeface="Calibri" pitchFamily="34" charset="0"/>
                <a:cs typeface="Calibri" pitchFamily="34" charset="0"/>
              </a:rPr>
              <a:t>Remember to start the recording </a:t>
            </a:r>
            <a:r>
              <a:rPr lang="en-US" sz="1100" dirty="0" smtClean="0">
                <a:latin typeface="Calibri" pitchFamily="34" charset="0"/>
                <a:cs typeface="Calibri" pitchFamily="34" charset="0"/>
              </a:rPr>
              <a:t>if you want an archive of the event. this step is far too easy to forget in the excitement of the moment. Some producers paste a big post-it on the screen to jog the memory.</a:t>
            </a:r>
          </a:p>
          <a:p>
            <a:r>
              <a:rPr lang="en-US" dirty="0" smtClean="0">
                <a:latin typeface="Calibri" pitchFamily="34" charset="0"/>
                <a:cs typeface="Calibri" pitchFamily="34" charset="0"/>
              </a:rPr>
              <a:t>-Introduction of topic and presenter(s): for</a:t>
            </a:r>
            <a:r>
              <a:rPr lang="en-US" baseline="0" dirty="0" smtClean="0">
                <a:latin typeface="Calibri" pitchFamily="34" charset="0"/>
                <a:cs typeface="Calibri" pitchFamily="34" charset="0"/>
              </a:rPr>
              <a:t> panel presentations, there may be another person designated to do introductions but often it is the producer who does this</a:t>
            </a:r>
            <a:endParaRPr lang="en-US" dirty="0" smtClean="0">
              <a:latin typeface="Calibri" pitchFamily="34" charset="0"/>
              <a:cs typeface="Calibri" pitchFamily="34" charset="0"/>
            </a:endParaRPr>
          </a:p>
          <a:p>
            <a:r>
              <a:rPr lang="en-US" dirty="0" smtClean="0">
                <a:latin typeface="Calibri" pitchFamily="34" charset="0"/>
                <a:cs typeface="Calibri" pitchFamily="34" charset="0"/>
              </a:rPr>
              <a:t>-Engagement/Moderation: promotes engagement with the topic</a:t>
            </a:r>
          </a:p>
          <a:p>
            <a:r>
              <a:rPr lang="en-US" dirty="0" smtClean="0">
                <a:latin typeface="Calibri" pitchFamily="34" charset="0"/>
                <a:cs typeface="Calibri" pitchFamily="34" charset="0"/>
              </a:rPr>
              <a:t>-Facilitate Q&amp;A: scans the chat window for questions</a:t>
            </a:r>
            <a:r>
              <a:rPr lang="en-US" baseline="0" dirty="0" smtClean="0">
                <a:latin typeface="Calibri" pitchFamily="34" charset="0"/>
                <a:cs typeface="Calibri" pitchFamily="34" charset="0"/>
              </a:rPr>
              <a:t> from participants, suggests times for presenters to pause to answer, and directs questions to the appropriate presenter</a:t>
            </a:r>
            <a:endParaRPr lang="en-US" dirty="0" smtClean="0">
              <a:latin typeface="Calibri" pitchFamily="34" charset="0"/>
              <a:cs typeface="Calibri" pitchFamily="34" charset="0"/>
            </a:endParaRPr>
          </a:p>
          <a:p>
            <a:r>
              <a:rPr lang="en-US" dirty="0" smtClean="0">
                <a:latin typeface="Calibri" pitchFamily="34" charset="0"/>
                <a:cs typeface="Calibri" pitchFamily="34" charset="0"/>
              </a:rPr>
              <a:t>-Wrap-up: thanks</a:t>
            </a:r>
            <a:r>
              <a:rPr lang="en-US" baseline="0" dirty="0" smtClean="0">
                <a:latin typeface="Calibri" pitchFamily="34" charset="0"/>
                <a:cs typeface="Calibri" pitchFamily="34" charset="0"/>
              </a:rPr>
              <a:t> presenters and makes closing statements; stops the recording and signs off</a:t>
            </a:r>
          </a:p>
          <a:p>
            <a:r>
              <a:rPr lang="en-US" baseline="0" dirty="0" smtClean="0">
                <a:latin typeface="Calibri" pitchFamily="34" charset="0"/>
                <a:cs typeface="Calibri" pitchFamily="34" charset="0"/>
              </a:rPr>
              <a:t>***</a:t>
            </a:r>
            <a:r>
              <a:rPr lang="en-US" i="1" baseline="0" dirty="0" smtClean="0">
                <a:latin typeface="Calibri" pitchFamily="34" charset="0"/>
                <a:cs typeface="Calibri" pitchFamily="34" charset="0"/>
              </a:rPr>
              <a:t>best practice</a:t>
            </a:r>
            <a:r>
              <a:rPr lang="en-US" baseline="0" dirty="0" smtClean="0">
                <a:latin typeface="Calibri" pitchFamily="34" charset="0"/>
                <a:cs typeface="Calibri" pitchFamily="34" charset="0"/>
              </a:rPr>
              <a:t>: be sure to hang up your phone or stop your audio! It can be embarrassing to leave your audio channel open for others to hear your post-webinar chatter</a:t>
            </a:r>
            <a:endParaRPr lang="en-US" dirty="0" smtClean="0">
              <a:latin typeface="Calibri" pitchFamily="34" charset="0"/>
              <a:cs typeface="Calibri" pitchFamily="34" charset="0"/>
            </a:endParaRPr>
          </a:p>
        </p:txBody>
      </p:sp>
      <p:sp>
        <p:nvSpPr>
          <p:cNvPr id="4" name="Slide Number Placeholder 3"/>
          <p:cNvSpPr>
            <a:spLocks noGrp="1"/>
          </p:cNvSpPr>
          <p:nvPr>
            <p:ph type="sldNum" sz="quarter" idx="10"/>
          </p:nvPr>
        </p:nvSpPr>
        <p:spPr/>
        <p:txBody>
          <a:bodyPr/>
          <a:lstStyle/>
          <a:p>
            <a:fld id="{B745952F-2643-4C50-8938-47FA2D976815}"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438400"/>
            <a:ext cx="7467600" cy="3200400"/>
          </a:xfrm>
        </p:spPr>
        <p:txBody>
          <a:bodyPr>
            <a:no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Rounded Rectangle 3"/>
          <p:cNvSpPr>
            <a:spLocks/>
          </p:cNvSpPr>
          <p:nvPr userDrawn="1"/>
        </p:nvSpPr>
        <p:spPr>
          <a:xfrm>
            <a:off x="914400" y="0"/>
            <a:ext cx="8321040" cy="1447800"/>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5" name="Rounded Rectangle 4"/>
          <p:cNvSpPr>
            <a:spLocks/>
          </p:cNvSpPr>
          <p:nvPr userDrawn="1"/>
        </p:nvSpPr>
        <p:spPr>
          <a:xfrm>
            <a:off x="-152400" y="0"/>
            <a:ext cx="990600" cy="14478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2" name="Title 1"/>
          <p:cNvSpPr>
            <a:spLocks noGrp="1"/>
          </p:cNvSpPr>
          <p:nvPr>
            <p:ph type="ctrTitle"/>
          </p:nvPr>
        </p:nvSpPr>
        <p:spPr>
          <a:xfrm>
            <a:off x="914400" y="0"/>
            <a:ext cx="7543800" cy="1470025"/>
          </a:xfrm>
        </p:spPr>
        <p:txBody>
          <a:bodyPr/>
          <a:lstStyle>
            <a:lvl1pPr algn="ctr">
              <a:defRPr>
                <a:solidFill>
                  <a:schemeClr val="bg1"/>
                </a:solidFill>
              </a:defRPr>
            </a:lvl1p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lgn="l">
              <a:defRPr>
                <a:solidFill>
                  <a:srgbClr val="492303"/>
                </a:solidFill>
                <a:latin typeface="Tw Cen MT"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lvl1pPr>
              <a:defRPr>
                <a:latin typeface="Tw Cen MT" pitchFamily="34" charset="0"/>
              </a:defRPr>
            </a:lvl1pPr>
            <a:lvl2pPr>
              <a:buFont typeface="Wingdings" pitchFamily="2" charset="2"/>
              <a:buChar char="§"/>
              <a:defRPr>
                <a:latin typeface="Tw Cen MT" pitchFamily="34" charset="0"/>
              </a:defRPr>
            </a:lvl2pPr>
            <a:lvl3pPr>
              <a:buFont typeface="Wingdings" pitchFamily="2" charset="2"/>
              <a:buChar char="§"/>
              <a:defRPr>
                <a:latin typeface="Tw Cen MT" pitchFamily="34" charset="0"/>
              </a:defRPr>
            </a:lvl3pPr>
            <a:lvl4pPr>
              <a:buFont typeface="Wingdings" pitchFamily="2" charset="2"/>
              <a:buChar char="§"/>
              <a:defRPr>
                <a:latin typeface="Tw Cen MT" pitchFamily="34" charset="0"/>
              </a:defRPr>
            </a:lvl4pPr>
            <a:lvl5pPr>
              <a:buFont typeface="Wingdings" pitchFamily="2" charset="2"/>
              <a:buChar char="§"/>
              <a:defRPr>
                <a:latin typeface="Tw Cen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ounded Rectangle 6"/>
          <p:cNvSpPr>
            <a:spLocks/>
          </p:cNvSpPr>
          <p:nvPr userDrawn="1"/>
        </p:nvSpPr>
        <p:spPr>
          <a:xfrm>
            <a:off x="914400" y="1219200"/>
            <a:ext cx="8321040" cy="228600"/>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8" name="Rounded Rectangle 7"/>
          <p:cNvSpPr>
            <a:spLocks/>
          </p:cNvSpPr>
          <p:nvPr userDrawn="1"/>
        </p:nvSpPr>
        <p:spPr>
          <a:xfrm>
            <a:off x="-76200" y="1219200"/>
            <a:ext cx="914400" cy="2286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lgn="l">
              <a:defRPr>
                <a:solidFill>
                  <a:srgbClr val="492303"/>
                </a:solidFill>
                <a:latin typeface="Tw Cen MT" pitchFamily="34" charset="0"/>
              </a:defRPr>
            </a:lvl1pPr>
          </a:lstStyle>
          <a:p>
            <a:r>
              <a:rPr lang="en-US" dirty="0" smtClean="0"/>
              <a:t>Click to edit Master title style</a:t>
            </a:r>
            <a:endParaRPr lang="en-US" dirty="0"/>
          </a:p>
        </p:txBody>
      </p:sp>
      <p:sp>
        <p:nvSpPr>
          <p:cNvPr id="3" name="Rounded Rectangle 2"/>
          <p:cNvSpPr>
            <a:spLocks/>
          </p:cNvSpPr>
          <p:nvPr userDrawn="1"/>
        </p:nvSpPr>
        <p:spPr>
          <a:xfrm>
            <a:off x="1066800" y="6096000"/>
            <a:ext cx="8229600" cy="640080"/>
          </a:xfrm>
          <a:prstGeom prst="roundRect">
            <a:avLst/>
          </a:prstGeom>
          <a:gradFill flip="none" rotWithShape="1">
            <a:gsLst>
              <a:gs pos="0">
                <a:srgbClr val="8CD8D4"/>
              </a:gs>
              <a:gs pos="50000">
                <a:srgbClr val="002060"/>
              </a:gs>
            </a:gsLst>
            <a:lin ang="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4" name="Rounded Rectangle 3"/>
          <p:cNvSpPr>
            <a:spLocks noChangeAspect="1"/>
          </p:cNvSpPr>
          <p:nvPr userDrawn="1"/>
        </p:nvSpPr>
        <p:spPr>
          <a:xfrm>
            <a:off x="-76201" y="6096000"/>
            <a:ext cx="1073427" cy="640080"/>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ounded Rectangle 4"/>
          <p:cNvSpPr>
            <a:spLocks/>
          </p:cNvSpPr>
          <p:nvPr userDrawn="1"/>
        </p:nvSpPr>
        <p:spPr>
          <a:xfrm>
            <a:off x="914400" y="1219200"/>
            <a:ext cx="8321040" cy="228600"/>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6" name="Rounded Rectangle 5"/>
          <p:cNvSpPr>
            <a:spLocks/>
          </p:cNvSpPr>
          <p:nvPr userDrawn="1"/>
        </p:nvSpPr>
        <p:spPr>
          <a:xfrm>
            <a:off x="-76200" y="1219200"/>
            <a:ext cx="914400" cy="228600"/>
          </a:xfrm>
          <a:prstGeom prst="roundRect">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7" name="Title 1"/>
          <p:cNvSpPr>
            <a:spLocks noGrp="1"/>
          </p:cNvSpPr>
          <p:nvPr>
            <p:ph type="title"/>
          </p:nvPr>
        </p:nvSpPr>
        <p:spPr>
          <a:xfrm>
            <a:off x="914400" y="274638"/>
            <a:ext cx="7772400" cy="1143000"/>
          </a:xfrm>
        </p:spPr>
        <p:txBody>
          <a:bodyPr/>
          <a:lstStyle>
            <a:lvl1pPr algn="l">
              <a:defRPr>
                <a:solidFill>
                  <a:srgbClr val="492303"/>
                </a:solidFill>
                <a:latin typeface="Tw Cen MT" pitchFamily="34" charset="0"/>
              </a:defRPr>
            </a:lvl1p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914400" y="274638"/>
            <a:ext cx="7772400" cy="1143000"/>
          </a:xfrm>
        </p:spPr>
        <p:txBody>
          <a:bodyPr/>
          <a:lstStyle>
            <a:lvl1pPr algn="l">
              <a:defRPr>
                <a:solidFill>
                  <a:srgbClr val="492303"/>
                </a:solidFill>
                <a:latin typeface="Tw Cen MT" pitchFamily="34" charset="0"/>
              </a:defRPr>
            </a:lvl1p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55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46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462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4638"/>
            <a:ext cx="77724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0200"/>
            <a:ext cx="77724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2D957-3B8B-4C6F-A312-79EBAD129479}" type="datetimeFigureOut">
              <a:rPr lang="en-US" smtClean="0"/>
              <a:pPr/>
              <a:t>8/22/2014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B0657-EA7D-494A-9326-63FB3CA080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62" r:id="rId6"/>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infopeople.org/"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banner_composite.jpg"/>
          <p:cNvPicPr>
            <a:picLocks noChangeAspect="1"/>
          </p:cNvPicPr>
          <p:nvPr/>
        </p:nvPicPr>
        <p:blipFill>
          <a:blip r:embed="rId2" cstate="print"/>
          <a:stretch>
            <a:fillRect/>
          </a:stretch>
        </p:blipFill>
        <p:spPr>
          <a:xfrm>
            <a:off x="0" y="3552305"/>
            <a:ext cx="9144000" cy="2543695"/>
          </a:xfrm>
          <a:prstGeom prst="rect">
            <a:avLst/>
          </a:prstGeom>
          <a:noFill/>
          <a:ln>
            <a:noFill/>
          </a:ln>
        </p:spPr>
      </p:pic>
      <p:sp>
        <p:nvSpPr>
          <p:cNvPr id="5" name="Title 4"/>
          <p:cNvSpPr>
            <a:spLocks noGrp="1"/>
          </p:cNvSpPr>
          <p:nvPr>
            <p:ph type="title"/>
          </p:nvPr>
        </p:nvSpPr>
        <p:spPr>
          <a:xfrm>
            <a:off x="0" y="533400"/>
            <a:ext cx="8686800" cy="2438400"/>
          </a:xfrm>
        </p:spPr>
        <p:txBody>
          <a:bodyPr>
            <a:noAutofit/>
          </a:bodyPr>
          <a:lstStyle/>
          <a:p>
            <a:pPr algn="ctr"/>
            <a:r>
              <a:rPr lang="en-US" dirty="0" smtClean="0"/>
              <a:t>Designing &amp; Delivering </a:t>
            </a:r>
            <a:br>
              <a:rPr lang="en-US" dirty="0" smtClean="0"/>
            </a:br>
            <a:r>
              <a:rPr lang="en-US" dirty="0" smtClean="0"/>
              <a:t>Online Training </a:t>
            </a:r>
            <a:r>
              <a:rPr lang="en-US" b="1" dirty="0" smtClean="0"/>
              <a:t/>
            </a:r>
            <a:br>
              <a:rPr lang="en-US" b="1" dirty="0" smtClean="0"/>
            </a:br>
            <a:r>
              <a:rPr lang="en-US" dirty="0" smtClean="0"/>
              <a:t>Library CE Institute</a:t>
            </a:r>
            <a:r>
              <a:rPr lang="en-US" dirty="0" smtClean="0">
                <a:solidFill>
                  <a:schemeClr val="tx1">
                    <a:lumMod val="85000"/>
                    <a:lumOff val="15000"/>
                  </a:schemeClr>
                </a:solidFill>
              </a:rPr>
              <a:t/>
            </a:r>
            <a:br>
              <a:rPr lang="en-US" dirty="0" smtClean="0">
                <a:solidFill>
                  <a:schemeClr val="tx1">
                    <a:lumMod val="85000"/>
                    <a:lumOff val="15000"/>
                  </a:schemeClr>
                </a:solidFill>
              </a:rPr>
            </a:br>
            <a:r>
              <a:rPr lang="en-US" b="1" dirty="0" smtClean="0">
                <a:solidFill>
                  <a:schemeClr val="tx1">
                    <a:lumMod val="85000"/>
                    <a:lumOff val="15000"/>
                  </a:schemeClr>
                </a:solidFill>
              </a:rPr>
              <a:t> </a:t>
            </a:r>
            <a:r>
              <a:rPr lang="en-US" b="1" dirty="0" smtClean="0">
                <a:solidFill>
                  <a:srgbClr val="002060"/>
                </a:solidFill>
              </a:rPr>
              <a:t>Online Session 2</a:t>
            </a:r>
            <a:endParaRPr lang="en-US" b="1" dirty="0">
              <a:solidFill>
                <a:srgbClr val="002060"/>
              </a:solidFill>
            </a:endParaRPr>
          </a:p>
        </p:txBody>
      </p:sp>
      <p:sp>
        <p:nvSpPr>
          <p:cNvPr id="6" name="Title 1"/>
          <p:cNvSpPr txBox="1">
            <a:spLocks/>
          </p:cNvSpPr>
          <p:nvPr/>
        </p:nvSpPr>
        <p:spPr>
          <a:xfrm>
            <a:off x="838200" y="6019800"/>
            <a:ext cx="79248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bg1"/>
                </a:solidFill>
                <a:effectLst/>
                <a:uLnTx/>
                <a:uFillTx/>
                <a:latin typeface="Tw Cen MT" pitchFamily="34" charset="0"/>
                <a:ea typeface="+mj-ea"/>
                <a:cs typeface="+mj-cs"/>
              </a:rPr>
              <a:t>WebJunction – Infopeople – IMLS </a:t>
            </a:r>
            <a:endParaRPr kumimoji="0" lang="en-US" sz="3600" b="0" i="0" u="none" strike="noStrike" kern="1200" cap="none" spc="0" normalizeH="0" baseline="0" noProof="0" dirty="0">
              <a:ln>
                <a:noFill/>
              </a:ln>
              <a:solidFill>
                <a:schemeClr val="bg1"/>
              </a:solidFill>
              <a:effectLst/>
              <a:uLnTx/>
              <a:uFillTx/>
              <a:latin typeface="Tw Cen MT" pitchFamily="34"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30000"/>
            <a:lum/>
          </a:blip>
          <a:srcRect/>
          <a:stretch>
            <a:fillRect l="-10000" r="-10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z="4400" dirty="0" smtClean="0">
                <a:solidFill>
                  <a:srgbClr val="492303"/>
                </a:solidFill>
                <a:latin typeface="Tw Cen MT" pitchFamily="34" charset="0"/>
              </a:rPr>
              <a:t>3 </a:t>
            </a:r>
            <a:r>
              <a:rPr lang="en-US" sz="4400" b="1" dirty="0" smtClean="0">
                <a:solidFill>
                  <a:srgbClr val="002060"/>
                </a:solidFill>
                <a:latin typeface="Tw Cen MT" pitchFamily="34" charset="0"/>
              </a:rPr>
              <a:t>P</a:t>
            </a:r>
            <a:r>
              <a:rPr lang="en-US" sz="4400" dirty="0" smtClean="0">
                <a:solidFill>
                  <a:srgbClr val="492303"/>
                </a:solidFill>
                <a:latin typeface="Tw Cen MT" pitchFamily="34" charset="0"/>
              </a:rPr>
              <a:t>’s of webinar preparation</a:t>
            </a:r>
            <a:endParaRPr lang="en-US" sz="4400" dirty="0">
              <a:solidFill>
                <a:srgbClr val="492303"/>
              </a:solidFill>
              <a:latin typeface="Tw Cen MT" pitchFamily="34" charset="0"/>
            </a:endParaRPr>
          </a:p>
        </p:txBody>
      </p:sp>
      <p:sp>
        <p:nvSpPr>
          <p:cNvPr id="4" name="Title 1"/>
          <p:cNvSpPr txBox="1">
            <a:spLocks/>
          </p:cNvSpPr>
          <p:nvPr/>
        </p:nvSpPr>
        <p:spPr>
          <a:xfrm>
            <a:off x="914400" y="1600200"/>
            <a:ext cx="7467600" cy="4572000"/>
          </a:xfrm>
          <a:prstGeom prst="rect">
            <a:avLst/>
          </a:prstGeom>
        </p:spPr>
        <p:txBody>
          <a:bodyPr vert="horz" lIns="91440" tIns="45720" rIns="91440" bIns="45720" rtlCol="0" anchor="t">
            <a:normAutofit/>
          </a:bodyPr>
          <a:lstStyle/>
          <a:p>
            <a:pPr marL="628650" marR="0" lvl="0" indent="-628650" algn="l" defTabSz="914400" rtl="0" eaLnBrk="1" fontAlgn="auto" latinLnBrk="0" hangingPunct="1">
              <a:lnSpc>
                <a:spcPct val="150000"/>
              </a:lnSpc>
              <a:spcBef>
                <a:spcPct val="0"/>
              </a:spcBef>
              <a:spcAft>
                <a:spcPts val="0"/>
              </a:spcAft>
              <a:buClrTx/>
              <a:buSzTx/>
              <a:tabLst/>
              <a:defRPr/>
            </a:pPr>
            <a:r>
              <a:rPr lang="en-US" sz="4800" b="1" noProof="0" dirty="0" smtClean="0">
                <a:solidFill>
                  <a:srgbClr val="002060"/>
                </a:solidFill>
                <a:latin typeface="Tw Cen MT" pitchFamily="34" charset="0"/>
                <a:ea typeface="+mj-ea"/>
                <a:cs typeface="+mj-cs"/>
              </a:rPr>
              <a:t>1</a:t>
            </a:r>
            <a:r>
              <a:rPr lang="en-US" sz="3600" noProof="0" dirty="0" smtClean="0">
                <a:latin typeface="Tw Cen MT" pitchFamily="34" charset="0"/>
                <a:ea typeface="+mj-ea"/>
                <a:cs typeface="+mj-cs"/>
              </a:rPr>
              <a:t> Producers</a:t>
            </a:r>
          </a:p>
          <a:p>
            <a:pPr marL="628650" lvl="0" indent="-628650">
              <a:lnSpc>
                <a:spcPct val="150000"/>
              </a:lnSpc>
              <a:spcBef>
                <a:spcPct val="0"/>
              </a:spcBef>
              <a:defRPr/>
            </a:pPr>
            <a:r>
              <a:rPr lang="en-US" sz="4800" b="1" dirty="0" smtClean="0">
                <a:solidFill>
                  <a:srgbClr val="002060"/>
                </a:solidFill>
                <a:latin typeface="Tw Cen MT" pitchFamily="34" charset="0"/>
                <a:ea typeface="+mj-ea"/>
                <a:cs typeface="+mj-cs"/>
              </a:rPr>
              <a:t>2</a:t>
            </a:r>
            <a:r>
              <a:rPr lang="en-US" sz="3600" noProof="0" dirty="0" smtClean="0">
                <a:latin typeface="Tw Cen MT" pitchFamily="34" charset="0"/>
                <a:ea typeface="+mj-ea"/>
                <a:cs typeface="+mj-cs"/>
              </a:rPr>
              <a:t> Presenters</a:t>
            </a:r>
          </a:p>
          <a:p>
            <a:pPr marL="628650" lvl="0" indent="-628650">
              <a:lnSpc>
                <a:spcPct val="150000"/>
              </a:lnSpc>
              <a:spcBef>
                <a:spcPct val="0"/>
              </a:spcBef>
              <a:defRPr/>
            </a:pPr>
            <a:r>
              <a:rPr lang="en-US" sz="4800" b="1" dirty="0" smtClean="0">
                <a:solidFill>
                  <a:srgbClr val="002060"/>
                </a:solidFill>
                <a:latin typeface="Tw Cen MT" pitchFamily="34" charset="0"/>
                <a:ea typeface="+mj-ea"/>
                <a:cs typeface="+mj-cs"/>
              </a:rPr>
              <a:t>3</a:t>
            </a:r>
            <a:r>
              <a:rPr kumimoji="0" lang="en-US" sz="3600" b="0" i="0" u="none" strike="noStrike" kern="1200" cap="none" spc="0" normalizeH="0" baseline="0" dirty="0" smtClean="0">
                <a:ln>
                  <a:noFill/>
                </a:ln>
                <a:solidFill>
                  <a:schemeClr val="tx1"/>
                </a:solidFill>
                <a:effectLst/>
                <a:uLnTx/>
                <a:uFillTx/>
                <a:latin typeface="Tw Cen MT" pitchFamily="34" charset="0"/>
                <a:ea typeface="+mj-ea"/>
                <a:cs typeface="+mj-cs"/>
              </a:rPr>
              <a:t> Participants</a:t>
            </a:r>
            <a:endParaRPr kumimoji="0" lang="en-US" sz="3600" b="0" i="0" u="none" strike="noStrike" kern="1200" cap="none" spc="0" normalizeH="0" baseline="0" noProof="0" dirty="0" smtClean="0">
              <a:ln>
                <a:noFill/>
              </a:ln>
              <a:solidFill>
                <a:schemeClr val="tx1"/>
              </a:solidFill>
              <a:effectLst/>
              <a:uLnTx/>
              <a:uFillTx/>
              <a:latin typeface="Tw Cen MT" pitchFamily="34" charset="0"/>
              <a:ea typeface="+mj-ea"/>
              <a:cs typeface="+mj-cs"/>
            </a:endParaRPr>
          </a:p>
        </p:txBody>
      </p:sp>
      <p:sp>
        <p:nvSpPr>
          <p:cNvPr id="7" name="Rounded Rectangle 6"/>
          <p:cNvSpPr/>
          <p:nvPr/>
        </p:nvSpPr>
        <p:spPr>
          <a:xfrm>
            <a:off x="1409700" y="3200400"/>
            <a:ext cx="2514600" cy="533400"/>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gutscheb\AppData\Local\Microsoft\Windows\Temporary Internet Files\Content.IE5\HWQPVEK1\MC900039284[1].wmf"/>
          <p:cNvPicPr>
            <a:picLocks noChangeAspect="1" noChangeArrowheads="1"/>
          </p:cNvPicPr>
          <p:nvPr/>
        </p:nvPicPr>
        <p:blipFill>
          <a:blip r:embed="rId3" cstate="print">
            <a:lum bright="70000" contrast="-70000"/>
          </a:blip>
          <a:srcRect/>
          <a:stretch>
            <a:fillRect/>
          </a:stretch>
        </p:blipFill>
        <p:spPr bwMode="auto">
          <a:xfrm>
            <a:off x="5181600" y="2742710"/>
            <a:ext cx="4293944" cy="4115289"/>
          </a:xfrm>
          <a:prstGeom prst="rect">
            <a:avLst/>
          </a:prstGeom>
          <a:noFill/>
        </p:spPr>
      </p:pic>
      <p:sp>
        <p:nvSpPr>
          <p:cNvPr id="4" name="Title 3"/>
          <p:cNvSpPr>
            <a:spLocks noGrp="1"/>
          </p:cNvSpPr>
          <p:nvPr>
            <p:ph type="title"/>
          </p:nvPr>
        </p:nvSpPr>
        <p:spPr/>
        <p:txBody>
          <a:bodyPr/>
          <a:lstStyle/>
          <a:p>
            <a:r>
              <a:rPr lang="en-US" dirty="0" smtClean="0"/>
              <a:t>Producer: live hosting</a:t>
            </a:r>
            <a:endParaRPr lang="en-US" dirty="0"/>
          </a:p>
        </p:txBody>
      </p:sp>
      <p:graphicFrame>
        <p:nvGraphicFramePr>
          <p:cNvPr id="9" name="Table 8"/>
          <p:cNvGraphicFramePr>
            <a:graphicFrameLocks noGrp="1"/>
          </p:cNvGraphicFramePr>
          <p:nvPr/>
        </p:nvGraphicFramePr>
        <p:xfrm>
          <a:off x="914401" y="1447800"/>
          <a:ext cx="6095999" cy="4495799"/>
        </p:xfrm>
        <a:graphic>
          <a:graphicData uri="http://schemas.openxmlformats.org/drawingml/2006/table">
            <a:tbl>
              <a:tblPr/>
              <a:tblGrid>
                <a:gridCol w="3402418"/>
                <a:gridCol w="1346790"/>
                <a:gridCol w="1346791"/>
              </a:tblGrid>
              <a:tr h="517607">
                <a:tc>
                  <a:txBody>
                    <a:bodyPr/>
                    <a:lstStyle/>
                    <a:p>
                      <a:pPr marL="0" marR="0">
                        <a:lnSpc>
                          <a:spcPct val="115000"/>
                        </a:lnSpc>
                        <a:spcBef>
                          <a:spcPts val="0"/>
                        </a:spcBef>
                        <a:spcAft>
                          <a:spcPts val="0"/>
                        </a:spcAft>
                      </a:pPr>
                      <a:endParaRPr lang="en-US" sz="2000" dirty="0">
                        <a:latin typeface="Tw Cen MT"/>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solidFill>
                            <a:srgbClr val="492303"/>
                          </a:solidFill>
                          <a:latin typeface="Tw Cen MT"/>
                          <a:ea typeface="Calibri"/>
                          <a:cs typeface="Times New Roman"/>
                        </a:rPr>
                        <a:t>producer</a:t>
                      </a:r>
                      <a:endParaRPr lang="en-US" sz="2000" b="1" dirty="0">
                        <a:solidFill>
                          <a:srgbClr val="492303"/>
                        </a:solidFill>
                        <a:latin typeface="Calibri"/>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2000" b="1" dirty="0">
                          <a:solidFill>
                            <a:srgbClr val="492303"/>
                          </a:solidFill>
                          <a:latin typeface="Tw Cen MT"/>
                          <a:ea typeface="Calibri"/>
                          <a:cs typeface="Times New Roman"/>
                        </a:rPr>
                        <a:t>solo</a:t>
                      </a:r>
                      <a:endParaRPr lang="en-US" sz="2000" b="1" dirty="0">
                        <a:solidFill>
                          <a:srgbClr val="492303"/>
                        </a:solidFill>
                        <a:latin typeface="Calibri"/>
                        <a:ea typeface="Calibri"/>
                        <a:cs typeface="Times New Roman"/>
                      </a:endParaRPr>
                    </a:p>
                  </a:txBody>
                  <a:tcPr marL="68580" marR="68580" marT="0" marB="0" anchor="ctr">
                    <a:lnL>
                      <a:noFill/>
                    </a:lnL>
                    <a:lnR>
                      <a:noFill/>
                    </a:lnR>
                    <a:lnT>
                      <a:noFill/>
                    </a:lnT>
                    <a:lnB>
                      <a:noFill/>
                    </a:lnB>
                  </a:tcPr>
                </a:tc>
              </a:tr>
              <a:tr h="497274">
                <a:tc>
                  <a:txBody>
                    <a:bodyPr/>
                    <a:lstStyle/>
                    <a:p>
                      <a:pPr marL="0" marR="0">
                        <a:lnSpc>
                          <a:spcPct val="115000"/>
                        </a:lnSpc>
                        <a:spcBef>
                          <a:spcPts val="0"/>
                        </a:spcBef>
                        <a:spcAft>
                          <a:spcPts val="0"/>
                        </a:spcAft>
                      </a:pPr>
                      <a:r>
                        <a:rPr lang="en-US" sz="2000">
                          <a:latin typeface="Tw Cen MT"/>
                          <a:ea typeface="Calibri"/>
                          <a:cs typeface="Times New Roman"/>
                        </a:rPr>
                        <a:t>Check audio with presenters</a:t>
                      </a:r>
                      <a:endParaRPr lang="en-US" sz="200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dirty="0">
                        <a:latin typeface="Tw Cen MT"/>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r>
              <a:tr h="497274">
                <a:tc>
                  <a:txBody>
                    <a:bodyPr/>
                    <a:lstStyle/>
                    <a:p>
                      <a:pPr marL="0" marR="0">
                        <a:lnSpc>
                          <a:spcPct val="115000"/>
                        </a:lnSpc>
                        <a:spcBef>
                          <a:spcPts val="0"/>
                        </a:spcBef>
                        <a:spcAft>
                          <a:spcPts val="0"/>
                        </a:spcAft>
                      </a:pPr>
                      <a:r>
                        <a:rPr lang="en-US" sz="2000" dirty="0">
                          <a:latin typeface="Tw Cen MT"/>
                          <a:ea typeface="Calibri"/>
                          <a:cs typeface="Times New Roman"/>
                        </a:rPr>
                        <a:t>Orient </a:t>
                      </a:r>
                      <a:r>
                        <a:rPr lang="en-US" sz="2000" dirty="0" smtClean="0">
                          <a:latin typeface="Tw Cen MT"/>
                          <a:ea typeface="Calibri"/>
                          <a:cs typeface="Times New Roman"/>
                        </a:rPr>
                        <a:t>/welcome </a:t>
                      </a:r>
                      <a:r>
                        <a:rPr lang="en-US" sz="2000" dirty="0">
                          <a:latin typeface="Tw Cen MT"/>
                          <a:ea typeface="Calibri"/>
                          <a:cs typeface="Times New Roman"/>
                        </a:rPr>
                        <a:t>participants</a:t>
                      </a:r>
                      <a:endParaRPr lang="en-US" sz="2000" dirty="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r>
              <a:tr h="497274">
                <a:tc>
                  <a:txBody>
                    <a:bodyPr/>
                    <a:lstStyle/>
                    <a:p>
                      <a:pPr marL="0" marR="0">
                        <a:lnSpc>
                          <a:spcPct val="115000"/>
                        </a:lnSpc>
                        <a:spcBef>
                          <a:spcPts val="0"/>
                        </a:spcBef>
                        <a:spcAft>
                          <a:spcPts val="0"/>
                        </a:spcAft>
                      </a:pPr>
                      <a:r>
                        <a:rPr lang="en-US" sz="2000" b="1" dirty="0">
                          <a:latin typeface="Tw Cen MT"/>
                          <a:ea typeface="Calibri"/>
                          <a:cs typeface="Times New Roman"/>
                        </a:rPr>
                        <a:t>!START RECORDING!</a:t>
                      </a:r>
                      <a:endParaRPr lang="en-US" sz="2000" dirty="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r>
              <a:tr h="497274">
                <a:tc>
                  <a:txBody>
                    <a:bodyPr/>
                    <a:lstStyle/>
                    <a:p>
                      <a:pPr marL="0" marR="0">
                        <a:lnSpc>
                          <a:spcPct val="115000"/>
                        </a:lnSpc>
                        <a:spcBef>
                          <a:spcPts val="0"/>
                        </a:spcBef>
                        <a:spcAft>
                          <a:spcPts val="0"/>
                        </a:spcAft>
                      </a:pPr>
                      <a:r>
                        <a:rPr lang="en-US" sz="2000">
                          <a:latin typeface="Tw Cen MT"/>
                          <a:ea typeface="Calibri"/>
                          <a:cs typeface="Times New Roman"/>
                        </a:rPr>
                        <a:t>Introduce topic and presenters</a:t>
                      </a:r>
                      <a:endParaRPr lang="en-US" sz="200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r>
              <a:tr h="497274">
                <a:tc>
                  <a:txBody>
                    <a:bodyPr/>
                    <a:lstStyle/>
                    <a:p>
                      <a:pPr marL="0" marR="0">
                        <a:lnSpc>
                          <a:spcPct val="115000"/>
                        </a:lnSpc>
                        <a:spcBef>
                          <a:spcPts val="0"/>
                        </a:spcBef>
                        <a:spcAft>
                          <a:spcPts val="0"/>
                        </a:spcAft>
                      </a:pPr>
                      <a:r>
                        <a:rPr lang="en-US" sz="2000">
                          <a:latin typeface="Tw Cen MT"/>
                          <a:ea typeface="Calibri"/>
                          <a:cs typeface="Times New Roman"/>
                        </a:rPr>
                        <a:t>Moderate chat </a:t>
                      </a:r>
                      <a:endParaRPr lang="en-US" sz="200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r>
              <a:tr h="497274">
                <a:tc>
                  <a:txBody>
                    <a:bodyPr/>
                    <a:lstStyle/>
                    <a:p>
                      <a:pPr marL="0" marR="0">
                        <a:lnSpc>
                          <a:spcPct val="115000"/>
                        </a:lnSpc>
                        <a:spcBef>
                          <a:spcPts val="0"/>
                        </a:spcBef>
                        <a:spcAft>
                          <a:spcPts val="0"/>
                        </a:spcAft>
                      </a:pPr>
                      <a:r>
                        <a:rPr lang="en-US" sz="2000">
                          <a:latin typeface="Tw Cen MT"/>
                          <a:ea typeface="Calibri"/>
                          <a:cs typeface="Times New Roman"/>
                        </a:rPr>
                        <a:t>Add resource links</a:t>
                      </a:r>
                      <a:endParaRPr lang="en-US" sz="200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r>
              <a:tr h="497274">
                <a:tc>
                  <a:txBody>
                    <a:bodyPr/>
                    <a:lstStyle/>
                    <a:p>
                      <a:pPr marL="0" marR="0">
                        <a:lnSpc>
                          <a:spcPct val="115000"/>
                        </a:lnSpc>
                        <a:spcBef>
                          <a:spcPts val="0"/>
                        </a:spcBef>
                        <a:spcAft>
                          <a:spcPts val="0"/>
                        </a:spcAft>
                      </a:pPr>
                      <a:r>
                        <a:rPr lang="en-US" sz="2000">
                          <a:latin typeface="Tw Cen MT"/>
                          <a:ea typeface="Calibri"/>
                          <a:cs typeface="Times New Roman"/>
                        </a:rPr>
                        <a:t>Facilitate Q&amp;A</a:t>
                      </a:r>
                      <a:endParaRPr lang="en-US" sz="200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r>
              <a:tr h="497274">
                <a:tc>
                  <a:txBody>
                    <a:bodyPr/>
                    <a:lstStyle/>
                    <a:p>
                      <a:pPr marL="0" marR="0">
                        <a:lnSpc>
                          <a:spcPct val="115000"/>
                        </a:lnSpc>
                        <a:spcBef>
                          <a:spcPts val="0"/>
                        </a:spcBef>
                        <a:spcAft>
                          <a:spcPts val="0"/>
                        </a:spcAft>
                      </a:pPr>
                      <a:r>
                        <a:rPr lang="en-US" sz="2000">
                          <a:latin typeface="Tw Cen MT"/>
                          <a:ea typeface="Calibri"/>
                          <a:cs typeface="Times New Roman"/>
                        </a:rPr>
                        <a:t>Wrap-up </a:t>
                      </a:r>
                      <a:endParaRPr lang="en-US" sz="2000">
                        <a:latin typeface="Calibri"/>
                        <a:ea typeface="Calibri"/>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Tw Cen MT"/>
                        <a:ea typeface="Calibri"/>
                        <a:cs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endParaRPr lang="en-US" sz="2000" dirty="0">
                        <a:latin typeface="Tw Cen MT"/>
                        <a:ea typeface="Calibri"/>
                        <a:cs typeface="Times New Roman"/>
                      </a:endParaRPr>
                    </a:p>
                  </a:txBody>
                  <a:tcPr marL="68580" marR="68580" marT="0" marB="0" anchor="ctr">
                    <a:lnL>
                      <a:noFill/>
                    </a:lnL>
                    <a:lnR>
                      <a:noFill/>
                    </a:lnR>
                    <a:lnT>
                      <a:noFill/>
                    </a:lnT>
                    <a:lnB>
                      <a:noFill/>
                    </a:lnB>
                  </a:tcPr>
                </a:tc>
              </a:tr>
            </a:tbl>
          </a:graphicData>
        </a:graphic>
      </p:graphicFrame>
      <p:sp>
        <p:nvSpPr>
          <p:cNvPr id="2064" name="Rectangle 16"/>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3" name="Rectangle 15"/>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2" name="Rectangle 14"/>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1" name="Rectangle 13"/>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0" name="Rectangle 12"/>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9" name="Rectangle 11"/>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8" name="Rectangle 10"/>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7" name="Rectangle 9"/>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6" name="Rectangle 8"/>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5" name="Rectangle 7"/>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4" name="Rectangle 6"/>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3" name="Rectangle 5"/>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2" name="Rectangle 4"/>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1" name="Rectangle 3"/>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0" name="Rectangle 2"/>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9" name="Rectangle 1"/>
          <p:cNvSpPr>
            <a:spLocks noChangeArrowheads="1"/>
          </p:cNvSpPr>
          <p:nvPr/>
        </p:nvSpPr>
        <p:spPr bwMode="auto">
          <a:xfrm>
            <a:off x="0" y="0"/>
            <a:ext cx="182563" cy="1825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2" name="Group 31"/>
          <p:cNvGrpSpPr/>
          <p:nvPr/>
        </p:nvGrpSpPr>
        <p:grpSpPr>
          <a:xfrm>
            <a:off x="4724400" y="1981200"/>
            <a:ext cx="365760" cy="3931920"/>
            <a:chOff x="4724400" y="2072640"/>
            <a:chExt cx="365760" cy="3931920"/>
          </a:xfrm>
        </p:grpSpPr>
        <p:sp>
          <p:nvSpPr>
            <p:cNvPr id="24" name="Rectangle 23"/>
            <p:cNvSpPr/>
            <p:nvPr/>
          </p:nvSpPr>
          <p:spPr>
            <a:xfrm>
              <a:off x="4724400" y="2072640"/>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724400" y="2582091"/>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724400" y="3091542"/>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724400" y="3600993"/>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724400" y="4110444"/>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724400" y="4619895"/>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724400" y="5129346"/>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724400" y="5638800"/>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6096000" y="1981200"/>
            <a:ext cx="365760" cy="3931920"/>
            <a:chOff x="4724400" y="2072640"/>
            <a:chExt cx="365760" cy="3931920"/>
          </a:xfrm>
        </p:grpSpPr>
        <p:sp>
          <p:nvSpPr>
            <p:cNvPr id="34" name="Rectangle 33"/>
            <p:cNvSpPr/>
            <p:nvPr/>
          </p:nvSpPr>
          <p:spPr>
            <a:xfrm>
              <a:off x="4724400" y="2072640"/>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724400" y="2582091"/>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724400" y="3091542"/>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724400" y="3600993"/>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724400" y="4110444"/>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724400" y="4619895"/>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724400" y="5129346"/>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724400" y="5638800"/>
              <a:ext cx="365760" cy="365760"/>
            </a:xfrm>
            <a:prstGeom prst="rect">
              <a:avLst/>
            </a:prstGeom>
            <a:solidFill>
              <a:srgbClr val="FFFFFF"/>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vert="horz" lIns="91440" tIns="45720" rIns="91440" bIns="45720" rtlCol="0" anchor="ctr">
            <a:normAutofit/>
          </a:bodyPr>
          <a:lstStyle/>
          <a:p>
            <a:pPr eaLnBrk="1" hangingPunct="1"/>
            <a:r>
              <a:rPr lang="en-US" sz="4400" kern="1200" dirty="0" smtClean="0">
                <a:solidFill>
                  <a:srgbClr val="492303"/>
                </a:solidFill>
                <a:latin typeface="Tw Cen MT" pitchFamily="34" charset="0"/>
              </a:rPr>
              <a:t>Producer: tech support</a:t>
            </a:r>
            <a:endParaRPr lang="en-US" sz="4400" kern="1200" dirty="0">
              <a:solidFill>
                <a:srgbClr val="492303"/>
              </a:solidFill>
              <a:latin typeface="Tw Cen MT" pitchFamily="34" charset="0"/>
            </a:endParaRPr>
          </a:p>
        </p:txBody>
      </p:sp>
      <p:sp>
        <p:nvSpPr>
          <p:cNvPr id="5" name="Rectangle 3"/>
          <p:cNvSpPr>
            <a:spLocks noGrp="1"/>
          </p:cNvSpPr>
          <p:nvPr>
            <p:ph sz="half" idx="4294967295"/>
          </p:nvPr>
        </p:nvSpPr>
        <p:spPr>
          <a:xfrm>
            <a:off x="4038600" y="1752600"/>
            <a:ext cx="4114800" cy="4572000"/>
          </a:xfrm>
        </p:spPr>
        <p:txBody>
          <a:bodyPr/>
          <a:lstStyle/>
          <a:p>
            <a:pPr algn="r">
              <a:lnSpc>
                <a:spcPct val="150000"/>
              </a:lnSpc>
              <a:buNone/>
            </a:pPr>
            <a:r>
              <a:rPr lang="en-US" i="1" dirty="0" smtClean="0">
                <a:latin typeface="Tw Cen MT" pitchFamily="34" charset="0"/>
                <a:cs typeface="Calibri" pitchFamily="34" charset="0"/>
              </a:rPr>
              <a:t>d</a:t>
            </a:r>
            <a:r>
              <a:rPr lang="en-US" sz="3200" i="1" dirty="0" smtClean="0">
                <a:latin typeface="Tw Cen MT" pitchFamily="34" charset="0"/>
                <a:cs typeface="Calibri" pitchFamily="34" charset="0"/>
              </a:rPr>
              <a:t>edicated</a:t>
            </a:r>
            <a:r>
              <a:rPr lang="en-US" sz="3200" dirty="0" smtClean="0">
                <a:latin typeface="Tw Cen MT" pitchFamily="34" charset="0"/>
                <a:cs typeface="Calibri" pitchFamily="34" charset="0"/>
              </a:rPr>
              <a:t> tech support is the “Cadillac” </a:t>
            </a:r>
            <a:br>
              <a:rPr lang="en-US" sz="3200" dirty="0" smtClean="0">
                <a:latin typeface="Tw Cen MT" pitchFamily="34" charset="0"/>
                <a:cs typeface="Calibri" pitchFamily="34" charset="0"/>
              </a:rPr>
            </a:br>
            <a:r>
              <a:rPr lang="en-US" sz="3200" dirty="0" smtClean="0">
                <a:latin typeface="Tw Cen MT" pitchFamily="34" charset="0"/>
                <a:cs typeface="Calibri" pitchFamily="34" charset="0"/>
              </a:rPr>
              <a:t>of webinar production</a:t>
            </a:r>
          </a:p>
        </p:txBody>
      </p:sp>
      <p:pic>
        <p:nvPicPr>
          <p:cNvPr id="8" name="Picture 7" descr="Pink-Cadillac_Frank.jpg"/>
          <p:cNvPicPr>
            <a:picLocks noChangeAspect="1"/>
          </p:cNvPicPr>
          <p:nvPr/>
        </p:nvPicPr>
        <p:blipFill>
          <a:blip r:embed="rId4" cstate="print"/>
          <a:stretch>
            <a:fillRect/>
          </a:stretch>
        </p:blipFill>
        <p:spPr>
          <a:xfrm>
            <a:off x="0" y="1436624"/>
            <a:ext cx="4066032" cy="5421376"/>
          </a:xfrm>
          <a:prstGeom prst="rect">
            <a:avLst/>
          </a:prstGeom>
        </p:spPr>
      </p:pic>
      <p:sp>
        <p:nvSpPr>
          <p:cNvPr id="9" name="Title 1"/>
          <p:cNvSpPr txBox="1">
            <a:spLocks/>
          </p:cNvSpPr>
          <p:nvPr/>
        </p:nvSpPr>
        <p:spPr>
          <a:xfrm>
            <a:off x="0" y="6172200"/>
            <a:ext cx="4038600" cy="685800"/>
          </a:xfrm>
          <a:prstGeom prst="rect">
            <a:avLst/>
          </a:prstGeom>
        </p:spPr>
        <p:txBody>
          <a:bodyPr vert="horz" lIns="91440" tIns="45720" rIns="91440" bIns="45720" rtlCol="0" anchor="t">
            <a:normAutofit/>
          </a:bodyPr>
          <a:lstStyle/>
          <a:p>
            <a:pPr>
              <a:spcBef>
                <a:spcPct val="0"/>
              </a:spcBef>
              <a:defRPr/>
            </a:pPr>
            <a:r>
              <a:rPr lang="en-US" dirty="0" smtClean="0">
                <a:solidFill>
                  <a:schemeClr val="bg1"/>
                </a:solidFill>
                <a:latin typeface="Tw Cen MT" pitchFamily="34" charset="0"/>
                <a:ea typeface="+mj-ea"/>
                <a:cs typeface="+mj-cs"/>
              </a:rPr>
              <a:t>Image: Pink Cadillac by Frank Stahlberg on Flickr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Calibri" pitchFamily="34" charset="0"/>
              </a:rPr>
              <a:t>Presenter: know the medium</a:t>
            </a:r>
            <a:endParaRPr lang="en-US" dirty="0">
              <a:cs typeface="Calibri" pitchFamily="34" charset="0"/>
            </a:endParaRPr>
          </a:p>
        </p:txBody>
      </p:sp>
      <p:sp>
        <p:nvSpPr>
          <p:cNvPr id="5" name="Rectangle 3"/>
          <p:cNvSpPr>
            <a:spLocks noGrp="1"/>
          </p:cNvSpPr>
          <p:nvPr>
            <p:ph sz="half" idx="4294967295"/>
          </p:nvPr>
        </p:nvSpPr>
        <p:spPr>
          <a:xfrm>
            <a:off x="914400" y="1676400"/>
            <a:ext cx="7543800" cy="1219200"/>
          </a:xfrm>
        </p:spPr>
        <p:txBody>
          <a:bodyPr/>
          <a:lstStyle/>
          <a:p>
            <a:pPr>
              <a:buNone/>
              <a:defRPr/>
            </a:pPr>
            <a:r>
              <a:rPr lang="en-US" dirty="0" smtClean="0">
                <a:latin typeface="Tw Cen MT" pitchFamily="34" charset="0"/>
                <a:cs typeface="Calibri" pitchFamily="34" charset="0"/>
              </a:rPr>
              <a:t>Presenting online *IS* different</a:t>
            </a:r>
          </a:p>
          <a:p>
            <a:pPr lvl="0">
              <a:buNone/>
              <a:defRPr/>
            </a:pPr>
            <a:endParaRPr lang="en-US" dirty="0" smtClean="0">
              <a:latin typeface="Tw Cen MT" pitchFamily="34" charset="0"/>
              <a:cs typeface="Calibri" pitchFamily="34" charset="0"/>
            </a:endParaRPr>
          </a:p>
          <a:p>
            <a:pPr lvl="0">
              <a:buNone/>
              <a:defRPr/>
            </a:pPr>
            <a:r>
              <a:rPr lang="en-US" dirty="0" smtClean="0">
                <a:latin typeface="Tw Cen MT" pitchFamily="34" charset="0"/>
                <a:cs typeface="Calibri" pitchFamily="34" charset="0"/>
              </a:rPr>
              <a:t>Yet some things are the same</a:t>
            </a:r>
          </a:p>
          <a:p>
            <a:pPr lvl="2">
              <a:defRPr/>
            </a:pPr>
            <a:r>
              <a:rPr lang="en-US" sz="2800" dirty="0" smtClean="0">
                <a:latin typeface="Tw Cen MT" pitchFamily="34" charset="0"/>
                <a:cs typeface="Calibri" pitchFamily="34" charset="0"/>
              </a:rPr>
              <a:t>Practice your timing </a:t>
            </a:r>
          </a:p>
          <a:p>
            <a:pPr lvl="2">
              <a:defRPr/>
            </a:pPr>
            <a:r>
              <a:rPr lang="en-US" sz="2800" dirty="0" smtClean="0">
                <a:latin typeface="Tw Cen MT" pitchFamily="34" charset="0"/>
                <a:cs typeface="Calibri" pitchFamily="34" charset="0"/>
              </a:rPr>
              <a:t>Save time for questions</a:t>
            </a:r>
          </a:p>
          <a:p>
            <a:pPr lvl="2">
              <a:defRPr/>
            </a:pPr>
            <a:r>
              <a:rPr lang="en-US" sz="2800" dirty="0" smtClean="0">
                <a:latin typeface="Tw Cen MT" pitchFamily="34" charset="0"/>
                <a:cs typeface="Calibri" pitchFamily="34" charset="0"/>
              </a:rPr>
              <a:t>Please don’t read slides word-for-word</a:t>
            </a:r>
          </a:p>
          <a:p>
            <a:pPr>
              <a:buNone/>
              <a:defRPr/>
            </a:pPr>
            <a:endParaRPr lang="en-US" dirty="0" smtClean="0">
              <a:latin typeface="Tw Cen MT" pitchFamily="34" charset="0"/>
              <a:cs typeface="Calibri" pitchFamily="34" charset="0"/>
            </a:endParaRPr>
          </a:p>
          <a:p>
            <a:pPr lvl="0">
              <a:buNone/>
              <a:defRPr/>
            </a:pPr>
            <a:endParaRPr lang="en-US" dirty="0" smtClean="0">
              <a:latin typeface="Tw Cen MT" pitchFamily="34" charset="0"/>
              <a:cs typeface="Calibri" pitchFamily="34" charset="0"/>
            </a:endParaRPr>
          </a:p>
        </p:txBody>
      </p:sp>
      <p:pic>
        <p:nvPicPr>
          <p:cNvPr id="1034" name="Picture 10" descr="C:\Users\gutscheb\AppData\Local\Microsoft\Windows\Temporary Internet Files\Content.IE5\7Q12ZG4U\MC900324804[1].wmf"/>
          <p:cNvPicPr>
            <a:picLocks noChangeAspect="1" noChangeArrowheads="1"/>
          </p:cNvPicPr>
          <p:nvPr/>
        </p:nvPicPr>
        <p:blipFill>
          <a:blip r:embed="rId3" cstate="print"/>
          <a:srcRect/>
          <a:stretch>
            <a:fillRect/>
          </a:stretch>
        </p:blipFill>
        <p:spPr bwMode="auto">
          <a:xfrm>
            <a:off x="-152400" y="3962400"/>
            <a:ext cx="3113233" cy="3124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gutscheb\AppData\Local\Microsoft\Windows\Temporary Internet Files\Content.IE5\SZ6XBAR2\MP900422560[1].jpg"/>
          <p:cNvPicPr>
            <a:picLocks noChangeAspect="1" noChangeArrowheads="1"/>
          </p:cNvPicPr>
          <p:nvPr/>
        </p:nvPicPr>
        <p:blipFill>
          <a:blip r:embed="rId3" cstate="print"/>
          <a:srcRect/>
          <a:stretch>
            <a:fillRect/>
          </a:stretch>
        </p:blipFill>
        <p:spPr bwMode="auto">
          <a:xfrm>
            <a:off x="5867400" y="1447800"/>
            <a:ext cx="3276600" cy="4368800"/>
          </a:xfrm>
          <a:prstGeom prst="rect">
            <a:avLst/>
          </a:prstGeom>
          <a:noFill/>
        </p:spPr>
      </p:pic>
      <p:sp>
        <p:nvSpPr>
          <p:cNvPr id="2" name="Title 1"/>
          <p:cNvSpPr>
            <a:spLocks noGrp="1"/>
          </p:cNvSpPr>
          <p:nvPr>
            <p:ph type="title"/>
          </p:nvPr>
        </p:nvSpPr>
        <p:spPr/>
        <p:txBody>
          <a:bodyPr/>
          <a:lstStyle/>
          <a:p>
            <a:r>
              <a:rPr lang="en-US" dirty="0" smtClean="0">
                <a:latin typeface="Tw Cen MT" pitchFamily="34" charset="0"/>
                <a:cs typeface="Calibri" pitchFamily="34" charset="0"/>
              </a:rPr>
              <a:t>Participants: get ready</a:t>
            </a:r>
            <a:endParaRPr lang="en-US" dirty="0">
              <a:latin typeface="Tw Cen MT" pitchFamily="34" charset="0"/>
              <a:cs typeface="Calibri" pitchFamily="34" charset="0"/>
            </a:endParaRPr>
          </a:p>
        </p:txBody>
      </p:sp>
      <p:sp>
        <p:nvSpPr>
          <p:cNvPr id="5" name="Rectangle 3"/>
          <p:cNvSpPr>
            <a:spLocks noGrp="1"/>
          </p:cNvSpPr>
          <p:nvPr>
            <p:ph sz="half" idx="4294967295"/>
          </p:nvPr>
        </p:nvSpPr>
        <p:spPr>
          <a:xfrm>
            <a:off x="914400" y="1524000"/>
            <a:ext cx="5029200" cy="5135562"/>
          </a:xfrm>
          <a:prstGeom prst="rect">
            <a:avLst/>
          </a:prstGeom>
        </p:spPr>
        <p:txBody>
          <a:bodyPr/>
          <a:lstStyle/>
          <a:p>
            <a:pPr marL="457200" indent="-457200">
              <a:buFont typeface="Wingdings" pitchFamily="2" charset="2"/>
              <a:buChar char="q"/>
              <a:defRPr/>
            </a:pPr>
            <a:r>
              <a:rPr lang="en-US" dirty="0" smtClean="0">
                <a:latin typeface="Tw Cen MT" pitchFamily="34" charset="0"/>
                <a:cs typeface="Calibri" pitchFamily="34" charset="0"/>
              </a:rPr>
              <a:t>Check your technology</a:t>
            </a:r>
          </a:p>
          <a:p>
            <a:pPr marL="457200" indent="-457200">
              <a:buFont typeface="Wingdings" pitchFamily="2" charset="2"/>
              <a:buChar char="q"/>
              <a:defRPr/>
            </a:pPr>
            <a:r>
              <a:rPr lang="en-US" dirty="0" smtClean="0">
                <a:latin typeface="Tw Cen MT" pitchFamily="34" charset="0"/>
                <a:cs typeface="Calibri" pitchFamily="34" charset="0"/>
              </a:rPr>
              <a:t> Invest in a headset</a:t>
            </a:r>
          </a:p>
          <a:p>
            <a:pPr marL="457200" indent="-457200">
              <a:buFont typeface="Wingdings" pitchFamily="2" charset="2"/>
              <a:buChar char="q"/>
              <a:defRPr/>
            </a:pPr>
            <a:r>
              <a:rPr lang="en-US" dirty="0" smtClean="0">
                <a:latin typeface="Tw Cen MT" pitchFamily="34" charset="0"/>
                <a:cs typeface="Calibri" pitchFamily="34" charset="0"/>
              </a:rPr>
              <a:t>Schedule the time and </a:t>
            </a:r>
            <a:br>
              <a:rPr lang="en-US" dirty="0" smtClean="0">
                <a:latin typeface="Tw Cen MT" pitchFamily="34" charset="0"/>
                <a:cs typeface="Calibri" pitchFamily="34" charset="0"/>
              </a:rPr>
            </a:br>
            <a:r>
              <a:rPr lang="en-US" dirty="0" smtClean="0">
                <a:latin typeface="Tw Cen MT" pitchFamily="34" charset="0"/>
                <a:cs typeface="Calibri" pitchFamily="34" charset="0"/>
              </a:rPr>
              <a:t>join early</a:t>
            </a:r>
          </a:p>
          <a:p>
            <a:pPr marL="457200" indent="-457200">
              <a:buFont typeface="Wingdings" pitchFamily="2" charset="2"/>
              <a:buChar char="q"/>
              <a:defRPr/>
            </a:pPr>
            <a:r>
              <a:rPr lang="en-US" dirty="0" smtClean="0">
                <a:latin typeface="Tw Cen MT" pitchFamily="34" charset="0"/>
                <a:cs typeface="Calibri" pitchFamily="34" charset="0"/>
              </a:rPr>
              <a:t>Eliminate distractions</a:t>
            </a:r>
          </a:p>
          <a:p>
            <a:pPr marL="457200" indent="-457200">
              <a:buFont typeface="Wingdings" pitchFamily="2" charset="2"/>
              <a:buChar char="q"/>
              <a:defRPr/>
            </a:pPr>
            <a:r>
              <a:rPr lang="en-US" dirty="0" smtClean="0">
                <a:latin typeface="Tw Cen MT" pitchFamily="34" charset="0"/>
                <a:cs typeface="Calibri" pitchFamily="34" charset="0"/>
              </a:rPr>
              <a:t>Participate and share knowledge/insights</a:t>
            </a:r>
          </a:p>
          <a:p>
            <a:pPr marL="457200" indent="-457200">
              <a:buFont typeface="Wingdings" pitchFamily="2" charset="2"/>
              <a:buChar char="q"/>
              <a:defRPr/>
            </a:pPr>
            <a:r>
              <a:rPr lang="en-US" dirty="0" smtClean="0">
                <a:latin typeface="Tw Cen MT" pitchFamily="34" charset="0"/>
                <a:cs typeface="Calibri" pitchFamily="34" charset="0"/>
              </a:rPr>
              <a:t>Plan to share learning </a:t>
            </a:r>
            <a:br>
              <a:rPr lang="en-US" dirty="0" smtClean="0">
                <a:latin typeface="Tw Cen MT" pitchFamily="34" charset="0"/>
                <a:cs typeface="Calibri" pitchFamily="34" charset="0"/>
              </a:rPr>
            </a:br>
            <a:r>
              <a:rPr lang="en-US" dirty="0" smtClean="0">
                <a:latin typeface="Tw Cen MT" pitchFamily="34" charset="0"/>
                <a:cs typeface="Calibri" pitchFamily="34" charset="0"/>
              </a:rPr>
              <a:t>with colleagues</a:t>
            </a:r>
          </a:p>
          <a:p>
            <a:endParaRPr lang="en-US" dirty="0" smtClean="0">
              <a:latin typeface="Tw Cen MT" pitchFamily="34" charset="0"/>
              <a:cs typeface="Calibri" pitchFamily="34" charset="0"/>
            </a:endParaRPr>
          </a:p>
        </p:txBody>
      </p:sp>
      <p:sp>
        <p:nvSpPr>
          <p:cNvPr id="7" name="Rectangle 6"/>
          <p:cNvSpPr>
            <a:spLocks noChangeArrowheads="1"/>
          </p:cNvSpPr>
          <p:nvPr/>
        </p:nvSpPr>
        <p:spPr bwMode="auto">
          <a:xfrm>
            <a:off x="5410200" y="5867400"/>
            <a:ext cx="3733800" cy="261610"/>
          </a:xfrm>
          <a:prstGeom prst="rect">
            <a:avLst/>
          </a:prstGeom>
          <a:noFill/>
          <a:ln w="9525">
            <a:noFill/>
            <a:miter lim="800000"/>
            <a:headEnd/>
            <a:tailEnd/>
          </a:ln>
        </p:spPr>
        <p:txBody>
          <a:bodyPr wrap="square">
            <a:spAutoFit/>
          </a:bodyPr>
          <a:lstStyle/>
          <a:p>
            <a:r>
              <a:rPr lang="en-US" sz="1100" dirty="0">
                <a:solidFill>
                  <a:schemeClr val="bg1"/>
                </a:solidFill>
                <a:latin typeface="Tw Cen MT" pitchFamily="34" charset="0"/>
              </a:rPr>
              <a:t>http://</a:t>
            </a:r>
            <a:r>
              <a:rPr lang="en-US" sz="1100" dirty="0" smtClean="0">
                <a:solidFill>
                  <a:schemeClr val="bg1"/>
                </a:solidFill>
                <a:latin typeface="Tw Cen MT" pitchFamily="34" charset="0"/>
              </a:rPr>
              <a:t>www.flickr.com/photos/sarahmstewart/2870665813 </a:t>
            </a:r>
            <a:endParaRPr lang="en-US" sz="1100" dirty="0">
              <a:solidFill>
                <a:schemeClr val="bg1"/>
              </a:solidFill>
              <a:latin typeface="Tw Cen MT"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smtClean="0"/>
              <a:t>Online and lively</a:t>
            </a:r>
            <a:endParaRPr lang="en-US" dirty="0"/>
          </a:p>
        </p:txBody>
      </p:sp>
      <p:sp>
        <p:nvSpPr>
          <p:cNvPr id="3" name="Title 1"/>
          <p:cNvSpPr txBox="1">
            <a:spLocks/>
          </p:cNvSpPr>
          <p:nvPr/>
        </p:nvSpPr>
        <p:spPr>
          <a:xfrm>
            <a:off x="914400" y="1600200"/>
            <a:ext cx="7467600" cy="609600"/>
          </a:xfrm>
          <a:prstGeom prst="rect">
            <a:avLst/>
          </a:prstGeom>
        </p:spPr>
        <p:txBody>
          <a:bodyPr vert="horz" lIns="91440" tIns="45720" rIns="91440" bIns="45720" rtlCol="0" anchor="t">
            <a:noAutofit/>
          </a:bodyPr>
          <a:lstStyle/>
          <a:p>
            <a:pPr lvl="0">
              <a:spcBef>
                <a:spcPct val="0"/>
              </a:spcBef>
              <a:defRPr/>
            </a:pPr>
            <a:r>
              <a:rPr kumimoji="0" lang="en-US" sz="3200" b="0" i="0" u="none" strike="noStrike" kern="1200" cap="none" spc="0" normalizeH="0" baseline="0" noProof="0" dirty="0" smtClean="0">
                <a:ln>
                  <a:noFill/>
                </a:ln>
                <a:solidFill>
                  <a:schemeClr val="tx1"/>
                </a:solidFill>
                <a:effectLst/>
                <a:uLnTx/>
                <a:uFillTx/>
                <a:latin typeface="Tw Cen MT" pitchFamily="34" charset="0"/>
                <a:ea typeface="+mj-ea"/>
                <a:cs typeface="+mj-cs"/>
              </a:rPr>
              <a:t>What</a:t>
            </a:r>
            <a:r>
              <a:rPr kumimoji="0" lang="en-US" sz="3200" b="0" i="0" u="none" strike="noStrike" kern="1200" cap="none" spc="0" normalizeH="0" noProof="0" dirty="0" smtClean="0">
                <a:ln>
                  <a:noFill/>
                </a:ln>
                <a:solidFill>
                  <a:schemeClr val="tx1"/>
                </a:solidFill>
                <a:effectLst/>
                <a:uLnTx/>
                <a:uFillTx/>
                <a:latin typeface="Tw Cen MT" pitchFamily="34" charset="0"/>
                <a:ea typeface="+mj-ea"/>
                <a:cs typeface="+mj-cs"/>
              </a:rPr>
              <a:t> have we done to engage you?</a:t>
            </a:r>
          </a:p>
        </p:txBody>
      </p:sp>
      <p:sp>
        <p:nvSpPr>
          <p:cNvPr id="4" name="Title 1"/>
          <p:cNvSpPr txBox="1">
            <a:spLocks/>
          </p:cNvSpPr>
          <p:nvPr/>
        </p:nvSpPr>
        <p:spPr>
          <a:xfrm>
            <a:off x="914400" y="2209800"/>
            <a:ext cx="7467600" cy="4191000"/>
          </a:xfrm>
          <a:prstGeom prst="rect">
            <a:avLst/>
          </a:prstGeom>
        </p:spPr>
        <p:txBody>
          <a:bodyPr vert="horz" lIns="91440" tIns="45720" rIns="91440" bIns="45720" rtlCol="0" anchor="t">
            <a:noAutofit/>
          </a:bodyPr>
          <a:lstStyle/>
          <a:p>
            <a:pPr lvl="0">
              <a:spcBef>
                <a:spcPct val="0"/>
              </a:spcBef>
              <a:buFont typeface="Wingdings" pitchFamily="2" charset="2"/>
              <a:buChar char="q"/>
              <a:defRPr/>
            </a:pPr>
            <a:r>
              <a:rPr kumimoji="0" lang="en-US" sz="2800" i="0" u="none" strike="noStrike" kern="1200" cap="none" spc="0" normalizeH="0" baseline="0" noProof="0" dirty="0" smtClean="0">
                <a:ln>
                  <a:noFill/>
                </a:ln>
                <a:solidFill>
                  <a:schemeClr val="tx1"/>
                </a:solidFill>
                <a:effectLst/>
                <a:uLnTx/>
                <a:uFillTx/>
                <a:ea typeface="+mj-ea"/>
                <a:cs typeface="+mj-cs"/>
              </a:rPr>
              <a:t> Orientation/welcome</a:t>
            </a:r>
            <a:r>
              <a:rPr kumimoji="0" lang="en-US" sz="2800" i="0" u="none" strike="noStrike" kern="1200" cap="none" spc="0" normalizeH="0" noProof="0" dirty="0" smtClean="0">
                <a:ln>
                  <a:noFill/>
                </a:ln>
                <a:solidFill>
                  <a:schemeClr val="tx1"/>
                </a:solidFill>
                <a:effectLst/>
                <a:uLnTx/>
                <a:uFillTx/>
                <a:ea typeface="+mj-ea"/>
                <a:cs typeface="+mj-cs"/>
              </a:rPr>
              <a:t> slides</a:t>
            </a:r>
          </a:p>
          <a:p>
            <a:pPr lvl="0">
              <a:spcBef>
                <a:spcPct val="0"/>
              </a:spcBef>
              <a:buFont typeface="Wingdings" pitchFamily="2" charset="2"/>
              <a:buChar char="q"/>
              <a:defRPr/>
            </a:pPr>
            <a:r>
              <a:rPr lang="en-US" sz="2800" dirty="0" smtClean="0">
                <a:ea typeface="+mj-ea"/>
                <a:cs typeface="+mj-cs"/>
              </a:rPr>
              <a:t> Tech support</a:t>
            </a:r>
          </a:p>
          <a:p>
            <a:pPr lvl="0">
              <a:spcBef>
                <a:spcPct val="0"/>
              </a:spcBef>
              <a:buFont typeface="Wingdings" pitchFamily="2" charset="2"/>
              <a:buChar char="q"/>
              <a:defRPr/>
            </a:pPr>
            <a:r>
              <a:rPr kumimoji="0" lang="en-US" sz="2800" i="0" u="none" strike="noStrike" kern="1200" cap="none" spc="0" normalizeH="0" noProof="0" dirty="0" smtClean="0">
                <a:ln>
                  <a:noFill/>
                </a:ln>
                <a:solidFill>
                  <a:schemeClr val="tx1"/>
                </a:solidFill>
                <a:effectLst/>
                <a:uLnTx/>
                <a:uFillTx/>
                <a:ea typeface="+mj-ea"/>
                <a:cs typeface="+mj-cs"/>
              </a:rPr>
              <a:t> Photo of facilitators and cohort</a:t>
            </a:r>
          </a:p>
          <a:p>
            <a:pPr lvl="0">
              <a:spcBef>
                <a:spcPct val="0"/>
              </a:spcBef>
              <a:buFont typeface="Wingdings" pitchFamily="2" charset="2"/>
              <a:buChar char="q"/>
              <a:defRPr/>
            </a:pPr>
            <a:r>
              <a:rPr lang="en-US" sz="2800" dirty="0" smtClean="0">
                <a:ea typeface="+mj-ea"/>
                <a:cs typeface="+mj-cs"/>
              </a:rPr>
              <a:t> Games (Who said…) and rewards (chocolate)</a:t>
            </a:r>
          </a:p>
          <a:p>
            <a:pPr lvl="0">
              <a:spcBef>
                <a:spcPct val="0"/>
              </a:spcBef>
              <a:buFont typeface="Wingdings" pitchFamily="2" charset="2"/>
              <a:buChar char="q"/>
              <a:defRPr/>
            </a:pPr>
            <a:r>
              <a:rPr kumimoji="0" lang="en-US" sz="2800" i="0" u="none" strike="noStrike" kern="1200" cap="none" spc="0" normalizeH="0" noProof="0" dirty="0" smtClean="0">
                <a:ln>
                  <a:noFill/>
                </a:ln>
                <a:solidFill>
                  <a:schemeClr val="tx1"/>
                </a:solidFill>
                <a:effectLst/>
                <a:uLnTx/>
                <a:uFillTx/>
                <a:ea typeface="+mj-ea"/>
                <a:cs typeface="+mj-cs"/>
              </a:rPr>
              <a:t> Whiteboard activities</a:t>
            </a:r>
          </a:p>
          <a:p>
            <a:pPr lvl="1">
              <a:spcBef>
                <a:spcPct val="0"/>
              </a:spcBef>
              <a:buFont typeface="Wingdings" pitchFamily="2" charset="2"/>
              <a:buChar char="q"/>
              <a:defRPr/>
            </a:pPr>
            <a:r>
              <a:rPr lang="en-US" sz="2800" dirty="0" smtClean="0">
                <a:ea typeface="+mj-ea"/>
                <a:cs typeface="+mj-cs"/>
              </a:rPr>
              <a:t> checkmark voting</a:t>
            </a:r>
          </a:p>
          <a:p>
            <a:pPr lvl="1">
              <a:spcBef>
                <a:spcPct val="0"/>
              </a:spcBef>
              <a:buFont typeface="Wingdings" pitchFamily="2" charset="2"/>
              <a:buChar char="q"/>
              <a:defRPr/>
            </a:pPr>
            <a:r>
              <a:rPr lang="en-US" sz="2800" dirty="0" smtClean="0">
                <a:ea typeface="+mj-ea"/>
                <a:cs typeface="+mj-cs"/>
              </a:rPr>
              <a:t> arrows with names</a:t>
            </a:r>
          </a:p>
          <a:p>
            <a:pPr lvl="1">
              <a:spcBef>
                <a:spcPct val="0"/>
              </a:spcBef>
              <a:buFont typeface="Wingdings" pitchFamily="2" charset="2"/>
              <a:buChar char="q"/>
              <a:defRPr/>
            </a:pPr>
            <a:r>
              <a:rPr kumimoji="0" lang="en-US" sz="2800" i="0" u="none" strike="noStrike" kern="1200" cap="none" spc="0" normalizeH="0" noProof="0" dirty="0" smtClean="0">
                <a:ln>
                  <a:noFill/>
                </a:ln>
                <a:solidFill>
                  <a:schemeClr val="tx1"/>
                </a:solidFill>
                <a:effectLst/>
                <a:uLnTx/>
                <a:uFillTx/>
                <a:ea typeface="+mj-ea"/>
                <a:cs typeface="+mj-cs"/>
              </a:rPr>
              <a:t> text on screen</a:t>
            </a:r>
          </a:p>
          <a:p>
            <a:pPr>
              <a:spcBef>
                <a:spcPct val="0"/>
              </a:spcBef>
              <a:buFont typeface="Wingdings" pitchFamily="2" charset="2"/>
              <a:buChar char="q"/>
              <a:defRPr/>
            </a:pPr>
            <a:r>
              <a:rPr lang="en-US" sz="2800" dirty="0" smtClean="0">
                <a:ea typeface="+mj-ea"/>
                <a:cs typeface="+mj-cs"/>
              </a:rPr>
              <a:t> Chat conversations</a:t>
            </a:r>
            <a:endParaRPr kumimoji="0" lang="en-US" sz="2800" i="0" u="none" strike="noStrike" kern="1200" cap="none" spc="0" normalizeH="0" noProof="0" dirty="0" smtClean="0">
              <a:ln>
                <a:noFill/>
              </a:ln>
              <a:solidFill>
                <a:schemeClr val="tx1"/>
              </a:solidFill>
              <a:effectLst/>
              <a:uLnTx/>
              <a:uFillTx/>
              <a:ea typeface="+mj-ea"/>
              <a:cs typeface="+mj-cs"/>
            </a:endParaRPr>
          </a:p>
          <a:p>
            <a:pPr lvl="0">
              <a:spcBef>
                <a:spcPct val="0"/>
              </a:spcBef>
              <a:defRPr/>
            </a:pPr>
            <a:endParaRPr kumimoji="0" lang="en-US" sz="2800" i="0" u="none" strike="noStrike" kern="1200" cap="none" spc="0" normalizeH="0" noProof="0" dirty="0" smtClean="0">
              <a:ln>
                <a:noFill/>
              </a:ln>
              <a:solidFill>
                <a:schemeClr val="tx1"/>
              </a:solidFill>
              <a:effectLst/>
              <a:uLnTx/>
              <a:uFillTx/>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smtClean="0"/>
              <a:t>Online and lively</a:t>
            </a:r>
            <a:endParaRPr lang="en-US" dirty="0"/>
          </a:p>
        </p:txBody>
      </p:sp>
      <p:sp>
        <p:nvSpPr>
          <p:cNvPr id="3" name="Title 1"/>
          <p:cNvSpPr txBox="1">
            <a:spLocks/>
          </p:cNvSpPr>
          <p:nvPr/>
        </p:nvSpPr>
        <p:spPr>
          <a:xfrm>
            <a:off x="914400" y="1600200"/>
            <a:ext cx="7467600" cy="4572000"/>
          </a:xfrm>
          <a:prstGeom prst="rect">
            <a:avLst/>
          </a:prstGeom>
        </p:spPr>
        <p:txBody>
          <a:bodyPr vert="horz" lIns="91440" tIns="45720" rIns="91440" bIns="45720" rtlCol="0" anchor="t">
            <a:noAutofit/>
          </a:bodyPr>
          <a:lstStyle/>
          <a:p>
            <a:pPr lvl="0">
              <a:spcBef>
                <a:spcPct val="0"/>
              </a:spcBef>
              <a:defRPr/>
            </a:pPr>
            <a:r>
              <a:rPr kumimoji="0" lang="en-US" sz="3200" b="0" i="0" u="none" strike="noStrike" kern="1200" cap="none" spc="0" normalizeH="0" noProof="0" dirty="0" smtClean="0">
                <a:ln>
                  <a:noFill/>
                </a:ln>
                <a:solidFill>
                  <a:schemeClr val="tx1"/>
                </a:solidFill>
                <a:effectLst/>
                <a:uLnTx/>
                <a:uFillTx/>
                <a:latin typeface="Tw Cen MT" pitchFamily="34" charset="0"/>
                <a:ea typeface="+mj-ea"/>
                <a:cs typeface="+mj-cs"/>
              </a:rPr>
              <a:t>What do you do to engage your audiences?</a:t>
            </a:r>
            <a:endParaRPr kumimoji="0" lang="en-US" sz="3200" b="0" i="0" u="none" strike="noStrike" kern="1200" cap="none" spc="0" normalizeH="0" baseline="0" noProof="0" dirty="0" smtClean="0">
              <a:ln>
                <a:noFill/>
              </a:ln>
              <a:solidFill>
                <a:schemeClr val="tx1"/>
              </a:solidFill>
              <a:effectLst/>
              <a:uLnTx/>
              <a:uFillTx/>
              <a:latin typeface="Tw Cen MT" pitchFamily="34" charset="0"/>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66">
                <a:alpha val="73000"/>
              </a:srgbClr>
            </a:gs>
            <a:gs pos="50000">
              <a:srgbClr val="EAF5FA"/>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p:spPr>
        <p:txBody>
          <a:bodyPr vert="horz" lIns="91440" tIns="45720" rIns="91440" bIns="45720" rtlCol="0" anchor="ctr">
            <a:normAutofit/>
          </a:bodyPr>
          <a:lstStyle/>
          <a:p>
            <a:pPr eaLnBrk="1" hangingPunct="1"/>
            <a:r>
              <a:rPr lang="en-US" sz="4400" kern="1200" dirty="0" smtClean="0">
                <a:solidFill>
                  <a:srgbClr val="492303"/>
                </a:solidFill>
                <a:latin typeface="Tw Cen MT" pitchFamily="34" charset="0"/>
              </a:rPr>
              <a:t>An open invitation</a:t>
            </a:r>
            <a:endParaRPr lang="en-US" sz="4400" kern="1200" dirty="0">
              <a:solidFill>
                <a:srgbClr val="492303"/>
              </a:solidFill>
              <a:latin typeface="Tw Cen MT" pitchFamily="34" charset="0"/>
            </a:endParaRPr>
          </a:p>
        </p:txBody>
      </p:sp>
      <p:sp>
        <p:nvSpPr>
          <p:cNvPr id="3" name="Content Placeholder 2"/>
          <p:cNvSpPr>
            <a:spLocks noGrp="1"/>
          </p:cNvSpPr>
          <p:nvPr>
            <p:ph sz="half" idx="1"/>
          </p:nvPr>
        </p:nvSpPr>
        <p:spPr>
          <a:xfrm>
            <a:off x="1143000" y="1417638"/>
            <a:ext cx="7467600" cy="4525962"/>
          </a:xfrm>
        </p:spPr>
        <p:txBody>
          <a:bodyPr/>
          <a:lstStyle/>
          <a:p>
            <a:pPr lvl="1">
              <a:buFont typeface="Arial" pitchFamily="34" charset="0"/>
              <a:buChar char="•"/>
            </a:pPr>
            <a:endParaRPr lang="en-US" sz="3600" dirty="0" smtClean="0">
              <a:latin typeface="Calibri" pitchFamily="34" charset="0"/>
              <a:cs typeface="Calibri" pitchFamily="34" charset="0"/>
            </a:endParaRPr>
          </a:p>
          <a:p>
            <a:endParaRPr lang="en-US" sz="3600" dirty="0">
              <a:latin typeface="Calibri" pitchFamily="34" charset="0"/>
              <a:cs typeface="Calibri" pitchFamily="34" charset="0"/>
            </a:endParaRPr>
          </a:p>
        </p:txBody>
      </p:sp>
      <p:pic>
        <p:nvPicPr>
          <p:cNvPr id="4" name="Picture 3" descr="FOT_empty-room.JPG"/>
          <p:cNvPicPr>
            <a:picLocks noChangeAspect="1"/>
          </p:cNvPicPr>
          <p:nvPr/>
        </p:nvPicPr>
        <p:blipFill>
          <a:blip r:embed="rId3" cstate="print"/>
          <a:stretch>
            <a:fillRect/>
          </a:stretch>
        </p:blipFill>
        <p:spPr>
          <a:xfrm>
            <a:off x="990602" y="1106563"/>
            <a:ext cx="7414233" cy="548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66">
                <a:alpha val="73000"/>
              </a:srgbClr>
            </a:gs>
            <a:gs pos="50000">
              <a:srgbClr val="EAF5FA"/>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en-US" sz="4400" kern="1200" dirty="0" smtClean="0">
                <a:solidFill>
                  <a:srgbClr val="492303"/>
                </a:solidFill>
                <a:latin typeface="Tw Cen MT" pitchFamily="34" charset="0"/>
              </a:rPr>
              <a:t>An open invitation</a:t>
            </a:r>
            <a:endParaRPr lang="en-US" sz="4400" kern="1200" dirty="0">
              <a:solidFill>
                <a:srgbClr val="492303"/>
              </a:solidFill>
              <a:latin typeface="Tw Cen MT" pitchFamily="34" charset="0"/>
            </a:endParaRPr>
          </a:p>
        </p:txBody>
      </p:sp>
      <p:sp>
        <p:nvSpPr>
          <p:cNvPr id="3" name="Content Placeholder 2"/>
          <p:cNvSpPr>
            <a:spLocks noGrp="1"/>
          </p:cNvSpPr>
          <p:nvPr>
            <p:ph sz="half" idx="1"/>
          </p:nvPr>
        </p:nvSpPr>
        <p:spPr>
          <a:xfrm>
            <a:off x="1143000" y="1417638"/>
            <a:ext cx="7467600" cy="4525962"/>
          </a:xfrm>
        </p:spPr>
        <p:txBody>
          <a:bodyPr/>
          <a:lstStyle/>
          <a:p>
            <a:pPr lvl="1">
              <a:buFont typeface="Arial" pitchFamily="34" charset="0"/>
              <a:buChar char="•"/>
            </a:pPr>
            <a:endParaRPr lang="en-US" sz="3600" dirty="0" smtClean="0">
              <a:latin typeface="Calibri" pitchFamily="34" charset="0"/>
              <a:cs typeface="Calibri" pitchFamily="34" charset="0"/>
            </a:endParaRPr>
          </a:p>
          <a:p>
            <a:endParaRPr lang="en-US" sz="3600" dirty="0">
              <a:latin typeface="Calibri" pitchFamily="34" charset="0"/>
              <a:cs typeface="Calibri" pitchFamily="34" charset="0"/>
            </a:endParaRPr>
          </a:p>
        </p:txBody>
      </p:sp>
      <p:pic>
        <p:nvPicPr>
          <p:cNvPr id="4" name="Picture 3" descr="FOT_empty-room.JPG"/>
          <p:cNvPicPr>
            <a:picLocks noChangeAspect="1"/>
          </p:cNvPicPr>
          <p:nvPr/>
        </p:nvPicPr>
        <p:blipFill>
          <a:blip r:embed="rId3" cstate="print"/>
          <a:stretch>
            <a:fillRect/>
          </a:stretch>
        </p:blipFill>
        <p:spPr>
          <a:xfrm>
            <a:off x="996479" y="1106563"/>
            <a:ext cx="7403017" cy="548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66">
                <a:alpha val="73000"/>
              </a:srgbClr>
            </a:gs>
            <a:gs pos="50000">
              <a:srgbClr val="EAF5FA"/>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en-US" sz="4400" kern="1200" dirty="0" smtClean="0">
                <a:solidFill>
                  <a:srgbClr val="492303"/>
                </a:solidFill>
                <a:latin typeface="Tw Cen MT" pitchFamily="34" charset="0"/>
              </a:rPr>
              <a:t>An open invitation</a:t>
            </a:r>
            <a:endParaRPr lang="en-US" sz="4400" kern="1200" dirty="0">
              <a:solidFill>
                <a:srgbClr val="492303"/>
              </a:solidFill>
              <a:latin typeface="Tw Cen MT" pitchFamily="34" charset="0"/>
            </a:endParaRPr>
          </a:p>
        </p:txBody>
      </p:sp>
      <p:sp>
        <p:nvSpPr>
          <p:cNvPr id="3" name="Content Placeholder 2"/>
          <p:cNvSpPr>
            <a:spLocks noGrp="1"/>
          </p:cNvSpPr>
          <p:nvPr>
            <p:ph sz="half" idx="1"/>
          </p:nvPr>
        </p:nvSpPr>
        <p:spPr>
          <a:xfrm>
            <a:off x="1143000" y="1417638"/>
            <a:ext cx="7467600" cy="4525962"/>
          </a:xfrm>
        </p:spPr>
        <p:txBody>
          <a:bodyPr/>
          <a:lstStyle/>
          <a:p>
            <a:pPr lvl="1">
              <a:buFont typeface="Arial" pitchFamily="34" charset="0"/>
              <a:buChar char="•"/>
            </a:pPr>
            <a:endParaRPr lang="en-US" sz="3600" dirty="0" smtClean="0">
              <a:latin typeface="Calibri" pitchFamily="34" charset="0"/>
              <a:cs typeface="Calibri" pitchFamily="34" charset="0"/>
            </a:endParaRPr>
          </a:p>
          <a:p>
            <a:endParaRPr lang="en-US" sz="3600" dirty="0">
              <a:latin typeface="Calibri" pitchFamily="34" charset="0"/>
              <a:cs typeface="Calibri" pitchFamily="34" charset="0"/>
            </a:endParaRPr>
          </a:p>
        </p:txBody>
      </p:sp>
      <p:pic>
        <p:nvPicPr>
          <p:cNvPr id="4" name="Picture 3" descr="FOT_empty-room.JPG"/>
          <p:cNvPicPr>
            <a:picLocks noChangeAspect="1"/>
          </p:cNvPicPr>
          <p:nvPr/>
        </p:nvPicPr>
        <p:blipFill>
          <a:blip r:embed="rId3" cstate="print"/>
          <a:stretch>
            <a:fillRect/>
          </a:stretch>
        </p:blipFill>
        <p:spPr>
          <a:xfrm>
            <a:off x="1006836" y="1106563"/>
            <a:ext cx="7383259" cy="548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143000" y="1676400"/>
            <a:ext cx="7162800" cy="3810000"/>
          </a:xfrm>
        </p:spPr>
        <p:txBody>
          <a:bodyPr/>
          <a:lstStyle/>
          <a:p>
            <a:pPr indent="0" algn="ctr">
              <a:buNone/>
            </a:pPr>
            <a:r>
              <a:rPr lang="en-US" dirty="0" smtClean="0">
                <a:solidFill>
                  <a:srgbClr val="492303"/>
                </a:solidFill>
              </a:rPr>
              <a:t>The Library CE Institute </a:t>
            </a:r>
            <a:br>
              <a:rPr lang="en-US" dirty="0" smtClean="0">
                <a:solidFill>
                  <a:srgbClr val="492303"/>
                </a:solidFill>
              </a:rPr>
            </a:br>
            <a:r>
              <a:rPr lang="en-US" dirty="0" smtClean="0">
                <a:solidFill>
                  <a:srgbClr val="492303"/>
                </a:solidFill>
              </a:rPr>
              <a:t>is a partnership of </a:t>
            </a:r>
            <a:br>
              <a:rPr lang="en-US" dirty="0" smtClean="0">
                <a:solidFill>
                  <a:srgbClr val="492303"/>
                </a:solidFill>
              </a:rPr>
            </a:br>
            <a:r>
              <a:rPr lang="en-US" dirty="0" smtClean="0">
                <a:solidFill>
                  <a:srgbClr val="492303"/>
                </a:solidFill>
              </a:rPr>
              <a:t>WebJunction and Infopeople</a:t>
            </a:r>
            <a:br>
              <a:rPr lang="en-US" dirty="0" smtClean="0">
                <a:solidFill>
                  <a:srgbClr val="492303"/>
                </a:solidFill>
              </a:rPr>
            </a:br>
            <a:r>
              <a:rPr lang="en-US" dirty="0" smtClean="0">
                <a:solidFill>
                  <a:srgbClr val="492303"/>
                </a:solidFill>
              </a:rPr>
              <a:t/>
            </a:r>
            <a:br>
              <a:rPr lang="en-US" dirty="0" smtClean="0">
                <a:solidFill>
                  <a:srgbClr val="492303"/>
                </a:solidFill>
              </a:rPr>
            </a:br>
            <a:r>
              <a:rPr lang="en-US" dirty="0" smtClean="0">
                <a:solidFill>
                  <a:srgbClr val="492303"/>
                </a:solidFill>
              </a:rPr>
              <a:t>It is generously supported by a </a:t>
            </a:r>
            <a:br>
              <a:rPr lang="en-US" dirty="0" smtClean="0">
                <a:solidFill>
                  <a:srgbClr val="492303"/>
                </a:solidFill>
              </a:rPr>
            </a:br>
            <a:r>
              <a:rPr lang="en-US" dirty="0" smtClean="0">
                <a:solidFill>
                  <a:srgbClr val="492303"/>
                </a:solidFill>
              </a:rPr>
              <a:t>grant from the Institute of </a:t>
            </a:r>
            <a:br>
              <a:rPr lang="en-US" dirty="0" smtClean="0">
                <a:solidFill>
                  <a:srgbClr val="492303"/>
                </a:solidFill>
              </a:rPr>
            </a:br>
            <a:r>
              <a:rPr lang="en-US" dirty="0" smtClean="0">
                <a:solidFill>
                  <a:srgbClr val="492303"/>
                </a:solidFill>
              </a:rPr>
              <a:t>Museum &amp; Library Services (IMLS)</a:t>
            </a:r>
            <a:endParaRPr lang="en-US" dirty="0">
              <a:solidFill>
                <a:srgbClr val="492303"/>
              </a:solidFill>
            </a:endParaRPr>
          </a:p>
        </p:txBody>
      </p:sp>
      <p:pic>
        <p:nvPicPr>
          <p:cNvPr id="6" name="Picture 5" descr="http://www.oclc.org/content/dam/oclc/common/images/logos/new/WebJunction/WebJunction_Logo_H_Color.png"/>
          <p:cNvPicPr>
            <a:picLocks noChangeAspect="1"/>
          </p:cNvPicPr>
          <p:nvPr/>
        </p:nvPicPr>
        <p:blipFill>
          <a:blip r:embed="rId3" cstate="print"/>
          <a:srcRect l="3571" t="9524"/>
          <a:stretch>
            <a:fillRect/>
          </a:stretch>
        </p:blipFill>
        <p:spPr bwMode="auto">
          <a:xfrm>
            <a:off x="1219200" y="641804"/>
            <a:ext cx="2156670" cy="758828"/>
          </a:xfrm>
          <a:prstGeom prst="rect">
            <a:avLst/>
          </a:prstGeom>
          <a:noFill/>
          <a:ln w="9525">
            <a:noFill/>
            <a:miter lim="800000"/>
            <a:headEnd/>
            <a:tailEnd/>
          </a:ln>
        </p:spPr>
      </p:pic>
      <p:pic>
        <p:nvPicPr>
          <p:cNvPr id="7" name="Picture 6" descr="http://www.imls.gov/assets/1/AssetManager/IMLS_Logo_2c.jpg"/>
          <p:cNvPicPr>
            <a:picLocks noChangeAspect="1"/>
          </p:cNvPicPr>
          <p:nvPr/>
        </p:nvPicPr>
        <p:blipFill>
          <a:blip r:embed="rId4" cstate="print"/>
          <a:srcRect/>
          <a:stretch>
            <a:fillRect/>
          </a:stretch>
        </p:blipFill>
        <p:spPr bwMode="auto">
          <a:xfrm>
            <a:off x="5768131" y="457200"/>
            <a:ext cx="2325111" cy="1051836"/>
          </a:xfrm>
          <a:prstGeom prst="rect">
            <a:avLst/>
          </a:prstGeom>
          <a:noFill/>
          <a:ln w="9525">
            <a:noFill/>
            <a:miter lim="800000"/>
            <a:headEnd/>
            <a:tailEnd/>
          </a:ln>
        </p:spPr>
      </p:pic>
      <p:pic>
        <p:nvPicPr>
          <p:cNvPr id="8" name="Picture 7" descr="Home">
            <a:hlinkClick r:id="rId5" tooltip="Home"/>
          </p:cNvPr>
          <p:cNvPicPr>
            <a:picLocks noChangeAspect="1"/>
          </p:cNvPicPr>
          <p:nvPr/>
        </p:nvPicPr>
        <p:blipFill>
          <a:blip r:embed="rId6" cstate="print"/>
          <a:srcRect/>
          <a:stretch>
            <a:fillRect/>
          </a:stretch>
        </p:blipFill>
        <p:spPr bwMode="auto">
          <a:xfrm>
            <a:off x="3581400" y="846364"/>
            <a:ext cx="1981201" cy="601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66">
                <a:alpha val="73000"/>
              </a:srgbClr>
            </a:gs>
            <a:gs pos="50000">
              <a:srgbClr val="EAF5FA"/>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en-US" sz="4400" kern="1200" dirty="0" smtClean="0">
                <a:solidFill>
                  <a:srgbClr val="492303"/>
                </a:solidFill>
                <a:latin typeface="Tw Cen MT" pitchFamily="34" charset="0"/>
              </a:rPr>
              <a:t>An open invitation</a:t>
            </a:r>
            <a:endParaRPr lang="en-US" sz="4400" kern="1200" dirty="0">
              <a:solidFill>
                <a:srgbClr val="492303"/>
              </a:solidFill>
              <a:latin typeface="Tw Cen MT" pitchFamily="34" charset="0"/>
            </a:endParaRPr>
          </a:p>
        </p:txBody>
      </p:sp>
      <p:sp>
        <p:nvSpPr>
          <p:cNvPr id="3" name="Content Placeholder 2"/>
          <p:cNvSpPr>
            <a:spLocks noGrp="1"/>
          </p:cNvSpPr>
          <p:nvPr>
            <p:ph sz="half" idx="1"/>
          </p:nvPr>
        </p:nvSpPr>
        <p:spPr>
          <a:xfrm>
            <a:off x="1143000" y="1417638"/>
            <a:ext cx="7467600" cy="4525962"/>
          </a:xfrm>
        </p:spPr>
        <p:txBody>
          <a:bodyPr/>
          <a:lstStyle/>
          <a:p>
            <a:pPr lvl="1">
              <a:buFont typeface="Arial" pitchFamily="34" charset="0"/>
              <a:buChar char="•"/>
            </a:pPr>
            <a:endParaRPr lang="en-US" sz="3600" dirty="0" smtClean="0">
              <a:latin typeface="Calibri" pitchFamily="34" charset="0"/>
              <a:cs typeface="Calibri" pitchFamily="34" charset="0"/>
            </a:endParaRPr>
          </a:p>
          <a:p>
            <a:endParaRPr lang="en-US" sz="3600" dirty="0">
              <a:latin typeface="Calibri" pitchFamily="34" charset="0"/>
              <a:cs typeface="Calibri" pitchFamily="34" charset="0"/>
            </a:endParaRPr>
          </a:p>
        </p:txBody>
      </p:sp>
      <p:pic>
        <p:nvPicPr>
          <p:cNvPr id="4" name="Picture 3" descr="FOT_empty-room.JPG"/>
          <p:cNvPicPr>
            <a:picLocks noChangeAspect="1"/>
          </p:cNvPicPr>
          <p:nvPr/>
        </p:nvPicPr>
        <p:blipFill>
          <a:blip r:embed="rId3" cstate="print"/>
          <a:stretch>
            <a:fillRect/>
          </a:stretch>
        </p:blipFill>
        <p:spPr>
          <a:xfrm>
            <a:off x="1008028" y="1106563"/>
            <a:ext cx="7380984" cy="548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66">
                <a:alpha val="73000"/>
              </a:srgbClr>
            </a:gs>
            <a:gs pos="50000">
              <a:srgbClr val="EAF5FA"/>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en-US" sz="4400" kern="1200" dirty="0" smtClean="0">
                <a:solidFill>
                  <a:srgbClr val="492303"/>
                </a:solidFill>
                <a:latin typeface="Tw Cen MT" pitchFamily="34" charset="0"/>
              </a:rPr>
              <a:t>An open invitation</a:t>
            </a:r>
            <a:endParaRPr lang="en-US" sz="4400" kern="1200" dirty="0">
              <a:solidFill>
                <a:srgbClr val="492303"/>
              </a:solidFill>
              <a:latin typeface="Tw Cen MT" pitchFamily="34" charset="0"/>
            </a:endParaRPr>
          </a:p>
        </p:txBody>
      </p:sp>
      <p:sp>
        <p:nvSpPr>
          <p:cNvPr id="3" name="Content Placeholder 2"/>
          <p:cNvSpPr>
            <a:spLocks noGrp="1"/>
          </p:cNvSpPr>
          <p:nvPr>
            <p:ph sz="half" idx="1"/>
          </p:nvPr>
        </p:nvSpPr>
        <p:spPr>
          <a:xfrm>
            <a:off x="1143000" y="1417638"/>
            <a:ext cx="7467600" cy="4525962"/>
          </a:xfrm>
        </p:spPr>
        <p:txBody>
          <a:bodyPr/>
          <a:lstStyle/>
          <a:p>
            <a:pPr lvl="1">
              <a:buFont typeface="Arial" pitchFamily="34" charset="0"/>
              <a:buChar char="•"/>
            </a:pPr>
            <a:endParaRPr lang="en-US" sz="3600" dirty="0" smtClean="0">
              <a:latin typeface="Calibri" pitchFamily="34" charset="0"/>
              <a:cs typeface="Calibri" pitchFamily="34" charset="0"/>
            </a:endParaRPr>
          </a:p>
          <a:p>
            <a:endParaRPr lang="en-US" sz="3600" dirty="0">
              <a:latin typeface="Calibri" pitchFamily="34" charset="0"/>
              <a:cs typeface="Calibri" pitchFamily="34" charset="0"/>
            </a:endParaRPr>
          </a:p>
        </p:txBody>
      </p:sp>
      <p:pic>
        <p:nvPicPr>
          <p:cNvPr id="4" name="Picture 3" descr="FOT_empty-room.JPG"/>
          <p:cNvPicPr>
            <a:picLocks noChangeAspect="1"/>
          </p:cNvPicPr>
          <p:nvPr/>
        </p:nvPicPr>
        <p:blipFill>
          <a:blip r:embed="rId3" cstate="print"/>
          <a:stretch>
            <a:fillRect/>
          </a:stretch>
        </p:blipFill>
        <p:spPr>
          <a:xfrm>
            <a:off x="1003383" y="1106563"/>
            <a:ext cx="7389845" cy="548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66">
                <a:alpha val="73000"/>
              </a:srgbClr>
            </a:gs>
            <a:gs pos="50000">
              <a:srgbClr val="EAF5FA"/>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en-US" sz="4400" kern="1200" dirty="0" smtClean="0">
                <a:solidFill>
                  <a:srgbClr val="492303"/>
                </a:solidFill>
                <a:latin typeface="Tw Cen MT" pitchFamily="34" charset="0"/>
              </a:rPr>
              <a:t>An open invitation</a:t>
            </a:r>
            <a:endParaRPr lang="en-US" sz="4400" kern="1200" dirty="0">
              <a:solidFill>
                <a:srgbClr val="492303"/>
              </a:solidFill>
              <a:latin typeface="Tw Cen MT" pitchFamily="34" charset="0"/>
            </a:endParaRPr>
          </a:p>
        </p:txBody>
      </p:sp>
      <p:sp>
        <p:nvSpPr>
          <p:cNvPr id="3" name="Content Placeholder 2"/>
          <p:cNvSpPr>
            <a:spLocks noGrp="1"/>
          </p:cNvSpPr>
          <p:nvPr>
            <p:ph sz="half" idx="1"/>
          </p:nvPr>
        </p:nvSpPr>
        <p:spPr>
          <a:xfrm>
            <a:off x="1143000" y="1417638"/>
            <a:ext cx="7467600" cy="4525962"/>
          </a:xfrm>
        </p:spPr>
        <p:txBody>
          <a:bodyPr/>
          <a:lstStyle/>
          <a:p>
            <a:pPr lvl="1">
              <a:buFont typeface="Arial" pitchFamily="34" charset="0"/>
              <a:buChar char="•"/>
            </a:pPr>
            <a:endParaRPr lang="en-US" sz="3600" dirty="0" smtClean="0">
              <a:latin typeface="Calibri" pitchFamily="34" charset="0"/>
              <a:cs typeface="Calibri" pitchFamily="34" charset="0"/>
            </a:endParaRPr>
          </a:p>
          <a:p>
            <a:endParaRPr lang="en-US" sz="3600" dirty="0">
              <a:latin typeface="Calibri" pitchFamily="34" charset="0"/>
              <a:cs typeface="Calibri" pitchFamily="34" charset="0"/>
            </a:endParaRPr>
          </a:p>
        </p:txBody>
      </p:sp>
      <p:pic>
        <p:nvPicPr>
          <p:cNvPr id="4" name="Picture 3" descr="FOT_empty-room.JPG"/>
          <p:cNvPicPr>
            <a:picLocks noChangeAspect="1"/>
          </p:cNvPicPr>
          <p:nvPr/>
        </p:nvPicPr>
        <p:blipFill>
          <a:blip r:embed="rId3" cstate="print"/>
          <a:stretch>
            <a:fillRect/>
          </a:stretch>
        </p:blipFill>
        <p:spPr>
          <a:xfrm>
            <a:off x="1000982" y="1106563"/>
            <a:ext cx="7394426" cy="548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066800" y="1737519"/>
            <a:ext cx="7620000" cy="2377440"/>
          </a:xfrm>
          <a:prstGeom prst="rect">
            <a:avLst/>
          </a:prstGeom>
          <a:solidFill>
            <a:srgbClr val="008080"/>
          </a:solidFill>
          <a:ln w="28575" cmpd="dbl">
            <a:solidFill>
              <a:srgbClr val="008080"/>
            </a:solidFill>
            <a:round/>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chemeClr val="tx1">
                  <a:lumMod val="85000"/>
                  <a:lumOff val="15000"/>
                </a:schemeClr>
              </a:solidFill>
              <a:effectLst/>
              <a:uLnTx/>
              <a:uFillTx/>
              <a:latin typeface="Tw Cen MT" pitchFamily="34" charset="0"/>
              <a:ea typeface="+mj-ea"/>
              <a:cs typeface="+mj-cs"/>
            </a:endParaRPr>
          </a:p>
        </p:txBody>
      </p:sp>
      <p:sp>
        <p:nvSpPr>
          <p:cNvPr id="4" name="Rounded Rectangle 3"/>
          <p:cNvSpPr/>
          <p:nvPr/>
        </p:nvSpPr>
        <p:spPr>
          <a:xfrm>
            <a:off x="1066800" y="1783239"/>
            <a:ext cx="7620000" cy="2286000"/>
          </a:xfrm>
          <a:prstGeom prst="roundRect">
            <a:avLst/>
          </a:prstGeom>
          <a:solidFill>
            <a:schemeClr val="bg1"/>
          </a:solidFill>
          <a:ln w="28575" cmpd="dbl">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4800" b="1" dirty="0" smtClean="0">
                <a:solidFill>
                  <a:srgbClr val="492303"/>
                </a:solidFill>
                <a:latin typeface="Tw Cen MT" pitchFamily="34" charset="0"/>
              </a:rPr>
              <a:t>Strategies for </a:t>
            </a:r>
            <a:br>
              <a:rPr lang="en-US" sz="4800" b="1" dirty="0" smtClean="0">
                <a:solidFill>
                  <a:srgbClr val="492303"/>
                </a:solidFill>
                <a:latin typeface="Tw Cen MT" pitchFamily="34" charset="0"/>
              </a:rPr>
            </a:br>
            <a:r>
              <a:rPr lang="en-US" sz="4800" b="1" dirty="0" smtClean="0">
                <a:solidFill>
                  <a:srgbClr val="492303"/>
                </a:solidFill>
                <a:latin typeface="Tw Cen MT" pitchFamily="34" charset="0"/>
              </a:rPr>
              <a:t>Learner Engagement:</a:t>
            </a:r>
          </a:p>
          <a:p>
            <a:pPr lvl="0" algn="ctr">
              <a:spcBef>
                <a:spcPct val="0"/>
              </a:spcBef>
              <a:defRPr/>
            </a:pPr>
            <a:r>
              <a:rPr lang="en-US" sz="4800" b="1" dirty="0" smtClean="0">
                <a:solidFill>
                  <a:srgbClr val="492303"/>
                </a:solidFill>
                <a:latin typeface="Tw Cen MT" pitchFamily="34" charset="0"/>
              </a:rPr>
              <a:t>Self-Paced</a:t>
            </a:r>
            <a:endParaRPr lang="en-US" sz="4800" dirty="0">
              <a:solidFill>
                <a:srgbClr val="492303"/>
              </a:solidFill>
              <a:latin typeface="Tw Cen MT"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utscheb\AppData\Local\Microsoft\Windows\Temporary Internet Files\Content.IE5\10UX6KWU\MP900448677[1].jpg"/>
          <p:cNvPicPr>
            <a:picLocks noChangeAspect="1" noChangeArrowheads="1"/>
          </p:cNvPicPr>
          <p:nvPr/>
        </p:nvPicPr>
        <p:blipFill>
          <a:blip r:embed="rId3" cstate="print"/>
          <a:srcRect l="25000" r="8333"/>
          <a:stretch>
            <a:fillRect/>
          </a:stretch>
        </p:blipFill>
        <p:spPr bwMode="auto">
          <a:xfrm>
            <a:off x="2209800" y="316916"/>
            <a:ext cx="6858000" cy="6845884"/>
          </a:xfrm>
          <a:prstGeom prst="rect">
            <a:avLst/>
          </a:prstGeom>
          <a:noFill/>
        </p:spPr>
      </p:pic>
      <p:pic>
        <p:nvPicPr>
          <p:cNvPr id="5" name="Picture 4" descr="fig-sit.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863606" y="533400"/>
            <a:ext cx="1384794" cy="1481451"/>
          </a:xfrm>
          <a:prstGeom prst="rect">
            <a:avLst/>
          </a:prstGeom>
        </p:spPr>
      </p:pic>
      <p:sp>
        <p:nvSpPr>
          <p:cNvPr id="6" name="Rounded Rectangular Callout 5"/>
          <p:cNvSpPr/>
          <p:nvPr/>
        </p:nvSpPr>
        <p:spPr>
          <a:xfrm>
            <a:off x="266700" y="381000"/>
            <a:ext cx="2743200" cy="1752600"/>
          </a:xfrm>
          <a:prstGeom prst="wedgeRoundRectCallout">
            <a:avLst>
              <a:gd name="adj1" fmla="val 126993"/>
              <a:gd name="adj2" fmla="val -2710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492303"/>
                </a:solidFill>
              </a:rPr>
              <a:t>Rider: </a:t>
            </a:r>
            <a:br>
              <a:rPr lang="en-US" sz="2400" dirty="0" smtClean="0">
                <a:solidFill>
                  <a:srgbClr val="492303"/>
                </a:solidFill>
              </a:rPr>
            </a:br>
            <a:r>
              <a:rPr lang="en-US" sz="2400" dirty="0" smtClean="0">
                <a:solidFill>
                  <a:srgbClr val="492303"/>
                </a:solidFill>
              </a:rPr>
              <a:t>the conscious, verbal, thinking brain</a:t>
            </a:r>
            <a:endParaRPr lang="en-US" sz="2400" dirty="0">
              <a:solidFill>
                <a:srgbClr val="492303"/>
              </a:solidFill>
            </a:endParaRPr>
          </a:p>
        </p:txBody>
      </p:sp>
      <p:sp>
        <p:nvSpPr>
          <p:cNvPr id="7" name="Rounded Rectangular Callout 6"/>
          <p:cNvSpPr/>
          <p:nvPr/>
        </p:nvSpPr>
        <p:spPr>
          <a:xfrm>
            <a:off x="266700" y="4572000"/>
            <a:ext cx="2743200" cy="1752600"/>
          </a:xfrm>
          <a:prstGeom prst="wedgeRoundRectCallout">
            <a:avLst>
              <a:gd name="adj1" fmla="val 153080"/>
              <a:gd name="adj2" fmla="val -12124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492303"/>
                </a:solidFill>
              </a:rPr>
              <a:t>Elephant: </a:t>
            </a:r>
            <a:br>
              <a:rPr lang="en-US" sz="2400" dirty="0" smtClean="0">
                <a:solidFill>
                  <a:srgbClr val="492303"/>
                </a:solidFill>
              </a:rPr>
            </a:br>
            <a:r>
              <a:rPr lang="en-US" sz="2400" dirty="0" smtClean="0">
                <a:solidFill>
                  <a:srgbClr val="492303"/>
                </a:solidFill>
              </a:rPr>
              <a:t>the automatic, emotional, visceral brain</a:t>
            </a:r>
            <a:endParaRPr lang="en-US" sz="2400" dirty="0">
              <a:solidFill>
                <a:srgbClr val="492303"/>
              </a:solidFill>
            </a:endParaRPr>
          </a:p>
        </p:txBody>
      </p:sp>
      <p:sp>
        <p:nvSpPr>
          <p:cNvPr id="8" name="Cloud Callout 7"/>
          <p:cNvSpPr/>
          <p:nvPr/>
        </p:nvSpPr>
        <p:spPr>
          <a:xfrm>
            <a:off x="7010400" y="76200"/>
            <a:ext cx="1981200" cy="1371600"/>
          </a:xfrm>
          <a:prstGeom prst="cloudCallout">
            <a:avLst>
              <a:gd name="adj1" fmla="val -89060"/>
              <a:gd name="adj2" fmla="val -2717"/>
            </a:avLst>
          </a:prstGeom>
          <a:solidFill>
            <a:srgbClr val="00808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 isn’t this beast budging?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t>Feed it bite-size chunks</a:t>
            </a:r>
            <a:endParaRPr lang="en-US" dirty="0"/>
          </a:p>
        </p:txBody>
      </p:sp>
      <p:pic>
        <p:nvPicPr>
          <p:cNvPr id="7" name="Picture 6" descr="Bite-size_JohnVWillshire.jpg"/>
          <p:cNvPicPr>
            <a:picLocks noChangeAspect="1"/>
          </p:cNvPicPr>
          <p:nvPr/>
        </p:nvPicPr>
        <p:blipFill>
          <a:blip r:embed="rId3" cstate="print"/>
          <a:stretch>
            <a:fillRect/>
          </a:stretch>
        </p:blipFill>
        <p:spPr>
          <a:xfrm>
            <a:off x="2286000" y="1447800"/>
            <a:ext cx="5715000" cy="5715000"/>
          </a:xfrm>
          <a:prstGeom prst="rect">
            <a:avLst/>
          </a:prstGeom>
        </p:spPr>
      </p:pic>
      <p:sp>
        <p:nvSpPr>
          <p:cNvPr id="9" name="Title 1"/>
          <p:cNvSpPr txBox="1">
            <a:spLocks/>
          </p:cNvSpPr>
          <p:nvPr/>
        </p:nvSpPr>
        <p:spPr>
          <a:xfrm>
            <a:off x="2590800" y="6172200"/>
            <a:ext cx="5181600" cy="685800"/>
          </a:xfrm>
          <a:prstGeom prst="rect">
            <a:avLst/>
          </a:prstGeom>
        </p:spPr>
        <p:txBody>
          <a:bodyPr vert="horz" lIns="91440" tIns="45720" rIns="91440" bIns="45720" rtlCol="0" anchor="t">
            <a:normAutofit/>
          </a:bodyPr>
          <a:lstStyle/>
          <a:p>
            <a:pPr>
              <a:spcBef>
                <a:spcPct val="0"/>
              </a:spcBef>
              <a:defRPr/>
            </a:pPr>
            <a:r>
              <a:rPr lang="en-US" dirty="0" smtClean="0">
                <a:solidFill>
                  <a:schemeClr val="bg1"/>
                </a:solidFill>
                <a:latin typeface="Tw Cen MT" pitchFamily="34" charset="0"/>
                <a:ea typeface="+mj-ea"/>
                <a:cs typeface="+mj-cs"/>
              </a:rPr>
              <a:t>Image: Bite size pieces of strategy </a:t>
            </a:r>
            <a:br>
              <a:rPr lang="en-US" dirty="0" smtClean="0">
                <a:solidFill>
                  <a:schemeClr val="bg1"/>
                </a:solidFill>
                <a:latin typeface="Tw Cen MT" pitchFamily="34" charset="0"/>
                <a:ea typeface="+mj-ea"/>
                <a:cs typeface="+mj-cs"/>
              </a:rPr>
            </a:br>
            <a:r>
              <a:rPr lang="en-US" dirty="0" smtClean="0">
                <a:solidFill>
                  <a:schemeClr val="bg1"/>
                </a:solidFill>
                <a:latin typeface="Tw Cen MT" pitchFamily="34" charset="0"/>
                <a:ea typeface="+mj-ea"/>
                <a:cs typeface="+mj-cs"/>
              </a:rPr>
              <a:t>by John V </a:t>
            </a:r>
            <a:r>
              <a:rPr lang="en-US" dirty="0" err="1" smtClean="0">
                <a:solidFill>
                  <a:schemeClr val="bg1"/>
                </a:solidFill>
                <a:latin typeface="Tw Cen MT" pitchFamily="34" charset="0"/>
                <a:ea typeface="+mj-ea"/>
                <a:cs typeface="+mj-cs"/>
              </a:rPr>
              <a:t>Willshire</a:t>
            </a:r>
            <a:r>
              <a:rPr lang="en-US" dirty="0" smtClean="0">
                <a:solidFill>
                  <a:schemeClr val="bg1"/>
                </a:solidFill>
                <a:latin typeface="Tw Cen MT" pitchFamily="34" charset="0"/>
                <a:ea typeface="+mj-ea"/>
                <a:cs typeface="+mj-cs"/>
              </a:rPr>
              <a:t> on Flickr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utscheb\AppData\Local\Microsoft\Windows\Temporary Internet Files\Content.IE5\SZ6XBAR2\MP900403197[1].jpg"/>
          <p:cNvPicPr>
            <a:picLocks noChangeAspect="1" noChangeArrowheads="1"/>
          </p:cNvPicPr>
          <p:nvPr/>
        </p:nvPicPr>
        <p:blipFill>
          <a:blip r:embed="rId3" cstate="print">
            <a:clrChange>
              <a:clrFrom>
                <a:srgbClr val="94C1E2"/>
              </a:clrFrom>
              <a:clrTo>
                <a:srgbClr val="94C1E2">
                  <a:alpha val="0"/>
                </a:srgbClr>
              </a:clrTo>
            </a:clrChange>
          </a:blip>
          <a:srcRect/>
          <a:stretch>
            <a:fillRect/>
          </a:stretch>
        </p:blipFill>
        <p:spPr bwMode="auto">
          <a:xfrm>
            <a:off x="0" y="916781"/>
            <a:ext cx="9144000" cy="6093619"/>
          </a:xfrm>
          <a:prstGeom prst="rect">
            <a:avLst/>
          </a:prstGeom>
          <a:noFill/>
        </p:spPr>
      </p:pic>
      <p:pic>
        <p:nvPicPr>
          <p:cNvPr id="7" name="Picture 2" descr="C:\Users\gutscheb\AppData\Local\Microsoft\Windows\Temporary Internet Files\Content.IE5\SZ6XBAR2\MP900403197[1].jpg"/>
          <p:cNvPicPr>
            <a:picLocks noChangeAspect="1" noChangeArrowheads="1"/>
          </p:cNvPicPr>
          <p:nvPr/>
        </p:nvPicPr>
        <p:blipFill>
          <a:blip r:embed="rId3" cstate="print">
            <a:clrChange>
              <a:clrFrom>
                <a:srgbClr val="94C1E2"/>
              </a:clrFrom>
              <a:clrTo>
                <a:srgbClr val="94C1E2">
                  <a:alpha val="0"/>
                </a:srgbClr>
              </a:clrTo>
            </a:clrChange>
          </a:blip>
          <a:srcRect r="52500"/>
          <a:stretch>
            <a:fillRect/>
          </a:stretch>
        </p:blipFill>
        <p:spPr bwMode="auto">
          <a:xfrm>
            <a:off x="0" y="916781"/>
            <a:ext cx="4343400" cy="6093619"/>
          </a:xfrm>
          <a:prstGeom prst="rect">
            <a:avLst/>
          </a:prstGeom>
          <a:noFill/>
        </p:spPr>
      </p:pic>
      <p:sp>
        <p:nvSpPr>
          <p:cNvPr id="3" name="Title 1"/>
          <p:cNvSpPr>
            <a:spLocks noGrp="1"/>
          </p:cNvSpPr>
          <p:nvPr>
            <p:ph type="title"/>
          </p:nvPr>
        </p:nvSpPr>
        <p:spPr/>
        <p:txBody>
          <a:bodyPr/>
          <a:lstStyle/>
          <a:p>
            <a:r>
              <a:rPr lang="en-US" dirty="0" smtClean="0"/>
              <a:t>Provide real goals</a:t>
            </a:r>
            <a:endParaRPr lang="en-US" dirty="0"/>
          </a:p>
        </p:txBody>
      </p:sp>
      <p:sp>
        <p:nvSpPr>
          <p:cNvPr id="4" name="Title 1"/>
          <p:cNvSpPr txBox="1">
            <a:spLocks/>
          </p:cNvSpPr>
          <p:nvPr/>
        </p:nvSpPr>
        <p:spPr>
          <a:xfrm>
            <a:off x="914400" y="1524000"/>
            <a:ext cx="3276600" cy="2590800"/>
          </a:xfrm>
          <a:prstGeom prst="rect">
            <a:avLst/>
          </a:prstGeom>
        </p:spPr>
        <p:txBody>
          <a:bodyPr vert="horz" lIns="91440" tIns="45720" rIns="91440" bIns="45720" rtlCol="0" anchor="t">
            <a:noAutofit/>
          </a:bodyPr>
          <a:lstStyle/>
          <a:p>
            <a:pPr lvl="0">
              <a:spcBef>
                <a:spcPct val="0"/>
              </a:spcBef>
              <a:defRPr/>
            </a:pPr>
            <a:r>
              <a:rPr lang="en-US" sz="3200" dirty="0" smtClean="0">
                <a:solidFill>
                  <a:schemeClr val="bg1"/>
                </a:solidFill>
                <a:latin typeface="Tw Cen MT" pitchFamily="34" charset="0"/>
                <a:ea typeface="+mj-ea"/>
                <a:cs typeface="+mj-cs"/>
              </a:rPr>
              <a:t>NOT: </a:t>
            </a:r>
          </a:p>
          <a:p>
            <a:pPr lvl="0">
              <a:spcBef>
                <a:spcPct val="0"/>
              </a:spcBef>
              <a:defRPr/>
            </a:pPr>
            <a:r>
              <a:rPr lang="en-US" sz="3200" dirty="0" smtClean="0">
                <a:solidFill>
                  <a:schemeClr val="bg1"/>
                </a:solidFill>
                <a:latin typeface="Tw Cen MT" pitchFamily="34" charset="0"/>
                <a:ea typeface="+mj-ea"/>
                <a:cs typeface="+mj-cs"/>
              </a:rPr>
              <a:t>learn to use </a:t>
            </a:r>
            <a:br>
              <a:rPr lang="en-US" sz="3200" dirty="0" smtClean="0">
                <a:solidFill>
                  <a:schemeClr val="bg1"/>
                </a:solidFill>
                <a:latin typeface="Tw Cen MT" pitchFamily="34" charset="0"/>
                <a:ea typeface="+mj-ea"/>
                <a:cs typeface="+mj-cs"/>
              </a:rPr>
            </a:br>
            <a:r>
              <a:rPr lang="en-US" sz="3200" dirty="0" smtClean="0">
                <a:solidFill>
                  <a:schemeClr val="bg1"/>
                </a:solidFill>
                <a:latin typeface="Tw Cen MT" pitchFamily="34" charset="0"/>
                <a:ea typeface="+mj-ea"/>
                <a:cs typeface="+mj-cs"/>
              </a:rPr>
              <a:t>photo-editing </a:t>
            </a:r>
            <a:br>
              <a:rPr lang="en-US" sz="3200" dirty="0" smtClean="0">
                <a:solidFill>
                  <a:schemeClr val="bg1"/>
                </a:solidFill>
                <a:latin typeface="Tw Cen MT" pitchFamily="34" charset="0"/>
                <a:ea typeface="+mj-ea"/>
                <a:cs typeface="+mj-cs"/>
              </a:rPr>
            </a:br>
            <a:r>
              <a:rPr lang="en-US" sz="3200" dirty="0" smtClean="0">
                <a:solidFill>
                  <a:schemeClr val="bg1"/>
                </a:solidFill>
                <a:latin typeface="Tw Cen MT" pitchFamily="34" charset="0"/>
                <a:ea typeface="+mj-ea"/>
                <a:cs typeface="+mj-cs"/>
              </a:rPr>
              <a:t>tools</a:t>
            </a:r>
          </a:p>
        </p:txBody>
      </p:sp>
      <p:sp>
        <p:nvSpPr>
          <p:cNvPr id="6" name="Title 1"/>
          <p:cNvSpPr txBox="1">
            <a:spLocks/>
          </p:cNvSpPr>
          <p:nvPr/>
        </p:nvSpPr>
        <p:spPr>
          <a:xfrm>
            <a:off x="5638800" y="1524000"/>
            <a:ext cx="3276600" cy="2590800"/>
          </a:xfrm>
          <a:prstGeom prst="rect">
            <a:avLst/>
          </a:prstGeom>
        </p:spPr>
        <p:txBody>
          <a:bodyPr vert="horz" lIns="91440" tIns="45720" rIns="91440" bIns="45720" rtlCol="0" anchor="t">
            <a:noAutofit/>
          </a:bodyPr>
          <a:lstStyle/>
          <a:p>
            <a:pPr lvl="0">
              <a:spcBef>
                <a:spcPct val="0"/>
              </a:spcBef>
              <a:defRPr/>
            </a:pPr>
            <a:r>
              <a:rPr lang="en-US" sz="3200" dirty="0" smtClean="0">
                <a:solidFill>
                  <a:srgbClr val="492303"/>
                </a:solidFill>
                <a:latin typeface="Tw Cen MT" pitchFamily="34" charset="0"/>
                <a:ea typeface="+mj-ea"/>
                <a:cs typeface="+mj-cs"/>
              </a:rPr>
              <a:t>Instead: </a:t>
            </a:r>
          </a:p>
          <a:p>
            <a:pPr lvl="0">
              <a:spcBef>
                <a:spcPct val="0"/>
              </a:spcBef>
              <a:defRPr/>
            </a:pPr>
            <a:r>
              <a:rPr lang="en-US" sz="3200" dirty="0" smtClean="0">
                <a:solidFill>
                  <a:srgbClr val="492303"/>
                </a:solidFill>
                <a:latin typeface="Tw Cen MT" pitchFamily="34" charset="0"/>
                <a:ea typeface="+mj-ea"/>
                <a:cs typeface="+mj-cs"/>
              </a:rPr>
              <a:t>learn to remove </a:t>
            </a:r>
            <a:br>
              <a:rPr lang="en-US" sz="3200" dirty="0" smtClean="0">
                <a:solidFill>
                  <a:srgbClr val="492303"/>
                </a:solidFill>
                <a:latin typeface="Tw Cen MT" pitchFamily="34" charset="0"/>
                <a:ea typeface="+mj-ea"/>
                <a:cs typeface="+mj-cs"/>
              </a:rPr>
            </a:br>
            <a:r>
              <a:rPr lang="en-US" sz="3200" dirty="0" smtClean="0">
                <a:solidFill>
                  <a:srgbClr val="492303"/>
                </a:solidFill>
                <a:latin typeface="Tw Cen MT" pitchFamily="34" charset="0"/>
                <a:ea typeface="+mj-ea"/>
                <a:cs typeface="+mj-cs"/>
              </a:rPr>
              <a:t>your Ex from the</a:t>
            </a:r>
            <a:br>
              <a:rPr lang="en-US" sz="3200" dirty="0" smtClean="0">
                <a:solidFill>
                  <a:srgbClr val="492303"/>
                </a:solidFill>
                <a:latin typeface="Tw Cen MT" pitchFamily="34" charset="0"/>
                <a:ea typeface="+mj-ea"/>
                <a:cs typeface="+mj-cs"/>
              </a:rPr>
            </a:br>
            <a:r>
              <a:rPr lang="en-US" sz="3200" dirty="0" smtClean="0">
                <a:solidFill>
                  <a:srgbClr val="492303"/>
                </a:solidFill>
                <a:latin typeface="Tw Cen MT" pitchFamily="34" charset="0"/>
                <a:ea typeface="+mj-ea"/>
                <a:cs typeface="+mj-cs"/>
              </a:rPr>
              <a:t>family photos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09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challenges</a:t>
            </a:r>
            <a:endParaRPr lang="en-US" dirty="0"/>
          </a:p>
        </p:txBody>
      </p:sp>
      <p:pic>
        <p:nvPicPr>
          <p:cNvPr id="4" name="Content Placeholder 3" descr="Longleat-Maze_Niki.jpg"/>
          <p:cNvPicPr>
            <a:picLocks noGrp="1" noChangeAspect="1"/>
          </p:cNvPicPr>
          <p:nvPr>
            <p:ph idx="1"/>
          </p:nvPr>
        </p:nvPicPr>
        <p:blipFill>
          <a:blip r:embed="rId3" cstate="print"/>
          <a:stretch>
            <a:fillRect/>
          </a:stretch>
        </p:blipFill>
        <p:spPr>
          <a:xfrm>
            <a:off x="893228" y="1447800"/>
            <a:ext cx="7488772" cy="5009579"/>
          </a:xfrm>
        </p:spPr>
      </p:pic>
      <p:sp>
        <p:nvSpPr>
          <p:cNvPr id="5" name="Rounded Rectangular Callout 4"/>
          <p:cNvSpPr/>
          <p:nvPr/>
        </p:nvSpPr>
        <p:spPr>
          <a:xfrm>
            <a:off x="5638800" y="1295400"/>
            <a:ext cx="2743200" cy="1600200"/>
          </a:xfrm>
          <a:prstGeom prst="wedgeRoundRectCallout">
            <a:avLst>
              <a:gd name="adj1" fmla="val -66485"/>
              <a:gd name="adj2" fmla="val 121696"/>
              <a:gd name="adj3" fmla="val 16667"/>
            </a:avLst>
          </a:prstGeom>
          <a:solidFill>
            <a:srgbClr val="FFFFFF">
              <a:alpha val="63137"/>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tx1"/>
                </a:solidFill>
              </a:rPr>
              <a:t>With clues and information supports on demand</a:t>
            </a:r>
            <a:endParaRPr lang="en-US" sz="2400" dirty="0">
              <a:solidFill>
                <a:schemeClr val="tx1"/>
              </a:solidFill>
            </a:endParaRPr>
          </a:p>
        </p:txBody>
      </p:sp>
      <p:sp>
        <p:nvSpPr>
          <p:cNvPr id="6" name="Title 1"/>
          <p:cNvSpPr txBox="1">
            <a:spLocks/>
          </p:cNvSpPr>
          <p:nvPr/>
        </p:nvSpPr>
        <p:spPr>
          <a:xfrm>
            <a:off x="3657600" y="6019800"/>
            <a:ext cx="5257800" cy="609600"/>
          </a:xfrm>
          <a:prstGeom prst="rect">
            <a:avLst/>
          </a:prstGeom>
        </p:spPr>
        <p:txBody>
          <a:bodyPr vert="horz" lIns="91440" tIns="45720" rIns="91440" bIns="45720" rtlCol="0" anchor="t">
            <a:normAutofit/>
          </a:bodyPr>
          <a:lstStyle/>
          <a:p>
            <a:pPr>
              <a:spcBef>
                <a:spcPct val="0"/>
              </a:spcBef>
              <a:defRPr/>
            </a:pPr>
            <a:r>
              <a:rPr lang="en-US" dirty="0" smtClean="0">
                <a:solidFill>
                  <a:schemeClr val="bg1"/>
                </a:solidFill>
                <a:latin typeface="Tw Cen MT" pitchFamily="34" charset="0"/>
                <a:ea typeface="+mj-ea"/>
                <a:cs typeface="+mj-cs"/>
              </a:rPr>
              <a:t>Image: </a:t>
            </a:r>
            <a:r>
              <a:rPr lang="en-US" dirty="0" err="1" smtClean="0">
                <a:solidFill>
                  <a:schemeClr val="bg1"/>
                </a:solidFill>
                <a:latin typeface="Tw Cen MT" pitchFamily="34" charset="0"/>
                <a:ea typeface="+mj-ea"/>
                <a:cs typeface="+mj-cs"/>
              </a:rPr>
              <a:t>Longleat</a:t>
            </a:r>
            <a:r>
              <a:rPr lang="en-US" dirty="0" smtClean="0">
                <a:solidFill>
                  <a:schemeClr val="bg1"/>
                </a:solidFill>
                <a:latin typeface="Tw Cen MT" pitchFamily="34" charset="0"/>
                <a:ea typeface="+mj-ea"/>
                <a:cs typeface="+mj-cs"/>
              </a:rPr>
              <a:t> maze by </a:t>
            </a:r>
            <a:r>
              <a:rPr lang="en-US" dirty="0" err="1" smtClean="0">
                <a:solidFill>
                  <a:schemeClr val="bg1"/>
                </a:solidFill>
                <a:latin typeface="Tw Cen MT" pitchFamily="34" charset="0"/>
                <a:ea typeface="+mj-ea"/>
                <a:cs typeface="+mj-cs"/>
              </a:rPr>
              <a:t>Niki</a:t>
            </a:r>
            <a:r>
              <a:rPr lang="en-US" dirty="0" smtClean="0">
                <a:solidFill>
                  <a:schemeClr val="bg1"/>
                </a:solidFill>
                <a:latin typeface="Tw Cen MT" pitchFamily="34" charset="0"/>
                <a:ea typeface="+mj-ea"/>
                <a:cs typeface="+mj-cs"/>
              </a:rPr>
              <a:t> </a:t>
            </a:r>
            <a:r>
              <a:rPr lang="en-US" dirty="0" err="1" smtClean="0">
                <a:solidFill>
                  <a:schemeClr val="bg1"/>
                </a:solidFill>
                <a:latin typeface="Tw Cen MT" pitchFamily="34" charset="0"/>
                <a:ea typeface="+mj-ea"/>
                <a:cs typeface="+mj-cs"/>
              </a:rPr>
              <a:t>Odolphie</a:t>
            </a:r>
            <a:r>
              <a:rPr lang="en-US" dirty="0" smtClean="0">
                <a:solidFill>
                  <a:schemeClr val="bg1"/>
                </a:solidFill>
                <a:latin typeface="Tw Cen MT" pitchFamily="34" charset="0"/>
                <a:ea typeface="+mj-ea"/>
                <a:cs typeface="+mj-cs"/>
              </a:rPr>
              <a:t> on Flickr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33400" y="304800"/>
            <a:ext cx="8092440" cy="6126480"/>
          </a:xfrm>
          <a:prstGeom prst="roundRect">
            <a:avLst/>
          </a:prstGeom>
          <a:blipFill>
            <a:blip r:embed="rId3" cstate="print">
              <a:lum bright="20000"/>
            </a:blip>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p:txBody>
          <a:bodyPr/>
          <a:lstStyle/>
          <a:p>
            <a:r>
              <a:rPr lang="en-US" dirty="0" smtClean="0">
                <a:solidFill>
                  <a:schemeClr val="bg1"/>
                </a:solidFill>
              </a:rPr>
              <a:t>Learn together</a:t>
            </a:r>
            <a:endParaRPr lang="en-US" dirty="0">
              <a:solidFill>
                <a:schemeClr val="bg1"/>
              </a:solidFill>
            </a:endParaRPr>
          </a:p>
        </p:txBody>
      </p:sp>
      <p:sp>
        <p:nvSpPr>
          <p:cNvPr id="4" name="Title 1"/>
          <p:cNvSpPr txBox="1">
            <a:spLocks/>
          </p:cNvSpPr>
          <p:nvPr/>
        </p:nvSpPr>
        <p:spPr>
          <a:xfrm>
            <a:off x="914400" y="1600200"/>
            <a:ext cx="7467600" cy="1752600"/>
          </a:xfrm>
          <a:prstGeom prst="rect">
            <a:avLst/>
          </a:prstGeom>
        </p:spPr>
        <p:txBody>
          <a:bodyPr vert="horz" lIns="91440" tIns="45720" rIns="91440" bIns="45720" rtlCol="0" anchor="t">
            <a:normAutofit/>
          </a:bodyPr>
          <a:lstStyle/>
          <a:p>
            <a:pPr marL="628650" lvl="0" indent="-628650">
              <a:spcBef>
                <a:spcPct val="0"/>
              </a:spcBef>
              <a:defRPr/>
            </a:pPr>
            <a:r>
              <a:rPr lang="en-US" sz="4400" dirty="0" smtClean="0">
                <a:solidFill>
                  <a:schemeClr val="bg1"/>
                </a:solidFill>
                <a:latin typeface="Tw Cen MT" pitchFamily="34" charset="0"/>
                <a:ea typeface="+mj-ea"/>
                <a:cs typeface="+mj-cs"/>
              </a:rPr>
              <a:t>Self-directed  </a:t>
            </a:r>
            <a:r>
              <a:rPr lang="en-US" sz="7200" b="1" dirty="0" smtClean="0">
                <a:solidFill>
                  <a:srgbClr val="FFC000"/>
                </a:solidFill>
                <a:latin typeface="Tw Cen MT" pitchFamily="34" charset="0"/>
                <a:ea typeface="+mj-ea"/>
                <a:cs typeface="+mj-cs"/>
              </a:rPr>
              <a:t>=</a:t>
            </a:r>
            <a:r>
              <a:rPr lang="en-US" sz="4400" dirty="0" smtClean="0">
                <a:solidFill>
                  <a:srgbClr val="FF0000"/>
                </a:solidFill>
                <a:latin typeface="Tw Cen MT" pitchFamily="34" charset="0"/>
                <a:ea typeface="+mj-ea"/>
                <a:cs typeface="+mj-cs"/>
              </a:rPr>
              <a:t>  </a:t>
            </a:r>
            <a:r>
              <a:rPr lang="en-US" sz="4400" dirty="0" smtClean="0">
                <a:solidFill>
                  <a:schemeClr val="bg1"/>
                </a:solidFill>
                <a:latin typeface="Tw Cen MT" pitchFamily="34" charset="0"/>
                <a:ea typeface="+mj-ea"/>
                <a:cs typeface="+mj-cs"/>
              </a:rPr>
              <a:t>isolated</a:t>
            </a:r>
          </a:p>
        </p:txBody>
      </p:sp>
      <p:sp>
        <p:nvSpPr>
          <p:cNvPr id="5" name="Title 1"/>
          <p:cNvSpPr txBox="1">
            <a:spLocks/>
          </p:cNvSpPr>
          <p:nvPr/>
        </p:nvSpPr>
        <p:spPr>
          <a:xfrm>
            <a:off x="3581400" y="6019800"/>
            <a:ext cx="5181600" cy="609600"/>
          </a:xfrm>
          <a:prstGeom prst="rect">
            <a:avLst/>
          </a:prstGeom>
        </p:spPr>
        <p:txBody>
          <a:bodyPr vert="horz" lIns="91440" tIns="45720" rIns="91440" bIns="45720" rtlCol="0" anchor="t">
            <a:normAutofit/>
          </a:bodyPr>
          <a:lstStyle/>
          <a:p>
            <a:pPr>
              <a:spcBef>
                <a:spcPct val="0"/>
              </a:spcBef>
              <a:defRPr/>
            </a:pPr>
            <a:r>
              <a:rPr lang="en-US" dirty="0" smtClean="0">
                <a:solidFill>
                  <a:schemeClr val="bg1"/>
                </a:solidFill>
                <a:latin typeface="Tw Cen MT" pitchFamily="34" charset="0"/>
                <a:ea typeface="+mj-ea"/>
                <a:cs typeface="+mj-cs"/>
              </a:rPr>
              <a:t>Image: Circle the wagons by abrin523 on Flickr</a:t>
            </a:r>
          </a:p>
        </p:txBody>
      </p:sp>
      <p:cxnSp>
        <p:nvCxnSpPr>
          <p:cNvPr id="8" name="Straight Connector 7"/>
          <p:cNvCxnSpPr/>
          <p:nvPr/>
        </p:nvCxnSpPr>
        <p:spPr>
          <a:xfrm flipH="1">
            <a:off x="4343400" y="1752600"/>
            <a:ext cx="304800" cy="82296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t>Learner at the center</a:t>
            </a:r>
            <a:endParaRPr lang="en-US" dirty="0"/>
          </a:p>
        </p:txBody>
      </p:sp>
      <p:sp>
        <p:nvSpPr>
          <p:cNvPr id="5" name="Rounded Rectangle 4"/>
          <p:cNvSpPr/>
          <p:nvPr/>
        </p:nvSpPr>
        <p:spPr>
          <a:xfrm>
            <a:off x="533400" y="304800"/>
            <a:ext cx="8092440" cy="6126480"/>
          </a:xfrm>
          <a:prstGeom prst="roundRect">
            <a:avLst/>
          </a:prstGeom>
          <a:blipFill>
            <a:blip r:embed="rId3" cstate="print"/>
            <a:stretch>
              <a:fillRect/>
            </a:stretch>
          </a:bli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844040" y="4191000"/>
            <a:ext cx="5821680" cy="2209800"/>
          </a:xfrm>
          <a:prstGeom prst="roundRect">
            <a:avLst/>
          </a:prstGeom>
          <a:solidFill>
            <a:srgbClr val="FFFFFF">
              <a:alpha val="54902"/>
            </a:srgbClr>
          </a:solidFill>
          <a:ln>
            <a:solidFill>
              <a:srgbClr val="C01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txBox="1">
            <a:spLocks/>
          </p:cNvSpPr>
          <p:nvPr/>
        </p:nvSpPr>
        <p:spPr bwMode="auto">
          <a:xfrm>
            <a:off x="1447800" y="4267200"/>
            <a:ext cx="6614160" cy="2514600"/>
          </a:xfrm>
          <a:prstGeom prst="rect">
            <a:avLst/>
          </a:prstGeom>
        </p:spPr>
        <p:txBody>
          <a:bodyPr vert="horz" lIns="0" tIns="45720" rIns="0" bIns="0" rtlCol="0" anchor="ctr">
            <a:noAutofit/>
          </a:bodyPr>
          <a:lstStyle/>
          <a:p>
            <a:pPr marL="342900" marR="0" lvl="0" indent="-342900" algn="ctr" fontAlgn="base">
              <a:lnSpc>
                <a:spcPct val="100000"/>
              </a:lnSpc>
              <a:spcBef>
                <a:spcPct val="0"/>
              </a:spcBef>
              <a:spcAft>
                <a:spcPct val="0"/>
              </a:spcAft>
              <a:buClrTx/>
              <a:buSzTx/>
              <a:tabLst/>
              <a:defRPr/>
            </a:pPr>
            <a:r>
              <a:rPr lang="en-US" sz="2800" dirty="0" smtClean="0">
                <a:ea typeface="+mj-ea"/>
                <a:cs typeface="+mj-cs"/>
              </a:rPr>
              <a:t>“</a:t>
            </a:r>
            <a:r>
              <a:rPr lang="en-US" sz="2800" dirty="0">
                <a:ea typeface="+mj-ea"/>
                <a:cs typeface="+mj-cs"/>
              </a:rPr>
              <a:t>It’s like whitewater kayaking. </a:t>
            </a:r>
            <a:r>
              <a:rPr lang="en-US" sz="2800" dirty="0" smtClean="0">
                <a:ea typeface="+mj-ea"/>
                <a:cs typeface="+mj-cs"/>
              </a:rPr>
              <a:t/>
            </a:r>
            <a:br>
              <a:rPr lang="en-US" sz="2800" dirty="0" smtClean="0">
                <a:ea typeface="+mj-ea"/>
                <a:cs typeface="+mj-cs"/>
              </a:rPr>
            </a:br>
            <a:r>
              <a:rPr lang="en-US" sz="2800" dirty="0" smtClean="0">
                <a:ea typeface="+mj-ea"/>
                <a:cs typeface="+mj-cs"/>
              </a:rPr>
              <a:t>You </a:t>
            </a:r>
            <a:r>
              <a:rPr lang="en-US" sz="2800" dirty="0">
                <a:ea typeface="+mj-ea"/>
                <a:cs typeface="+mj-cs"/>
              </a:rPr>
              <a:t>have to be in the flow </a:t>
            </a:r>
            <a:r>
              <a:rPr lang="en-US" sz="2800" dirty="0" smtClean="0">
                <a:ea typeface="+mj-ea"/>
                <a:cs typeface="+mj-cs"/>
              </a:rPr>
              <a:t>and </a:t>
            </a:r>
            <a:r>
              <a:rPr lang="en-US" sz="2800" dirty="0">
                <a:ea typeface="+mj-ea"/>
                <a:cs typeface="+mj-cs"/>
              </a:rPr>
              <a:t>able </a:t>
            </a:r>
            <a:r>
              <a:rPr lang="en-US" sz="2800" dirty="0" smtClean="0">
                <a:ea typeface="+mj-ea"/>
                <a:cs typeface="+mj-cs"/>
              </a:rPr>
              <a:t/>
            </a:r>
            <a:br>
              <a:rPr lang="en-US" sz="2800" dirty="0" smtClean="0">
                <a:ea typeface="+mj-ea"/>
                <a:cs typeface="+mj-cs"/>
              </a:rPr>
            </a:br>
            <a:r>
              <a:rPr lang="en-US" sz="2800" dirty="0" smtClean="0">
                <a:ea typeface="+mj-ea"/>
                <a:cs typeface="+mj-cs"/>
              </a:rPr>
              <a:t>to </a:t>
            </a:r>
            <a:r>
              <a:rPr lang="en-US" sz="2800" dirty="0">
                <a:ea typeface="+mj-ea"/>
                <a:cs typeface="+mj-cs"/>
              </a:rPr>
              <a:t>pick things up </a:t>
            </a:r>
            <a:r>
              <a:rPr lang="en-US" sz="2800" dirty="0" smtClean="0">
                <a:ea typeface="+mj-ea"/>
                <a:cs typeface="+mj-cs"/>
              </a:rPr>
              <a:t>in </a:t>
            </a:r>
            <a:r>
              <a:rPr lang="en-US" sz="2800" dirty="0">
                <a:ea typeface="+mj-ea"/>
                <a:cs typeface="+mj-cs"/>
              </a:rPr>
              <a:t>the </a:t>
            </a:r>
            <a:r>
              <a:rPr lang="en-US" sz="2800" dirty="0" smtClean="0">
                <a:ea typeface="+mj-ea"/>
                <a:cs typeface="+mj-cs"/>
              </a:rPr>
              <a:t>moment…</a:t>
            </a:r>
            <a:br>
              <a:rPr lang="en-US" sz="2800" dirty="0" smtClean="0">
                <a:ea typeface="+mj-ea"/>
                <a:cs typeface="+mj-cs"/>
              </a:rPr>
            </a:br>
            <a:r>
              <a:rPr lang="en-US" sz="2800" dirty="0" smtClean="0">
                <a:ea typeface="+mj-ea"/>
                <a:cs typeface="+mj-cs"/>
              </a:rPr>
              <a:t>it’s </a:t>
            </a:r>
            <a:r>
              <a:rPr lang="en-US" sz="2800" dirty="0">
                <a:ea typeface="+mj-ea"/>
                <a:cs typeface="+mj-cs"/>
              </a:rPr>
              <a:t>an active sport.”</a:t>
            </a:r>
            <a:r>
              <a:rPr lang="en-US" sz="3200" dirty="0">
                <a:ea typeface="+mj-ea"/>
                <a:cs typeface="+mj-cs"/>
              </a:rPr>
              <a:t> </a:t>
            </a:r>
          </a:p>
          <a:p>
            <a:pPr marL="342900" lvl="0" indent="-342900" algn="ctr">
              <a:spcBef>
                <a:spcPct val="0"/>
              </a:spcBef>
            </a:pPr>
            <a:r>
              <a:rPr lang="en-US" sz="2000" dirty="0">
                <a:ea typeface="+mj-ea"/>
                <a:cs typeface="+mj-cs"/>
              </a:rPr>
              <a:t>—John </a:t>
            </a:r>
            <a:r>
              <a:rPr lang="en-US" sz="2000" dirty="0" err="1">
                <a:ea typeface="+mj-ea"/>
                <a:cs typeface="+mj-cs"/>
              </a:rPr>
              <a:t>Seely</a:t>
            </a:r>
            <a:r>
              <a:rPr lang="en-US" sz="2000" dirty="0">
                <a:ea typeface="+mj-ea"/>
                <a:cs typeface="+mj-cs"/>
              </a:rPr>
              <a:t> </a:t>
            </a:r>
            <a:r>
              <a:rPr lang="en-US" sz="2000" dirty="0" smtClean="0">
                <a:ea typeface="+mj-ea"/>
                <a:cs typeface="+mj-cs"/>
              </a:rPr>
              <a:t>Brown</a:t>
            </a:r>
            <a:endParaRPr lang="en-US" sz="4000" dirty="0">
              <a:latin typeface="Gill Sans MT" pitchFamily="34" charset="0"/>
              <a:ea typeface="+mj-ea"/>
              <a:cs typeface="+mj-cs"/>
            </a:endParaRPr>
          </a:p>
          <a:p>
            <a:pPr marL="342900" marR="0" lvl="0" indent="-342900" algn="ctr" fontAlgn="base">
              <a:lnSpc>
                <a:spcPct val="100000"/>
              </a:lnSpc>
              <a:spcBef>
                <a:spcPct val="0"/>
              </a:spcBef>
              <a:spcAft>
                <a:spcPct val="0"/>
              </a:spcAft>
              <a:buClrTx/>
              <a:buSzTx/>
              <a:tabLst/>
              <a:defRPr/>
            </a:pPr>
            <a:endParaRPr lang="en-US" sz="4000" dirty="0">
              <a:latin typeface="Gill Sans MT" pitchFamily="34" charset="0"/>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04800"/>
            <a:ext cx="7772400" cy="1143000"/>
          </a:xfrm>
        </p:spPr>
        <p:txBody>
          <a:bodyPr/>
          <a:lstStyle/>
          <a:p>
            <a:r>
              <a:rPr lang="en-US" dirty="0" smtClean="0"/>
              <a:t>Facilitators</a:t>
            </a:r>
            <a:endParaRPr lang="en-US" dirty="0"/>
          </a:p>
        </p:txBody>
      </p:sp>
      <p:grpSp>
        <p:nvGrpSpPr>
          <p:cNvPr id="2" name="Group 5"/>
          <p:cNvGrpSpPr/>
          <p:nvPr/>
        </p:nvGrpSpPr>
        <p:grpSpPr>
          <a:xfrm>
            <a:off x="1447800" y="3200400"/>
            <a:ext cx="5943600" cy="3154362"/>
            <a:chOff x="457200" y="1828800"/>
            <a:chExt cx="5943600" cy="3154362"/>
          </a:xfrm>
        </p:grpSpPr>
        <p:sp>
          <p:nvSpPr>
            <p:cNvPr id="17" name="Title 2"/>
            <p:cNvSpPr txBox="1">
              <a:spLocks/>
            </p:cNvSpPr>
            <p:nvPr/>
          </p:nvSpPr>
          <p:spPr>
            <a:xfrm>
              <a:off x="2438400" y="1951038"/>
              <a:ext cx="21336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Kathleen Gesinger</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15" name="Title 2"/>
            <p:cNvSpPr txBox="1">
              <a:spLocks/>
            </p:cNvSpPr>
            <p:nvPr/>
          </p:nvSpPr>
          <p:spPr>
            <a:xfrm>
              <a:off x="4724400" y="1828800"/>
              <a:ext cx="16764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Lisa Barnhart</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13" name="Title 2"/>
            <p:cNvSpPr txBox="1">
              <a:spLocks/>
            </p:cNvSpPr>
            <p:nvPr/>
          </p:nvSpPr>
          <p:spPr>
            <a:xfrm>
              <a:off x="3505200" y="4419600"/>
              <a:ext cx="1981200" cy="563562"/>
            </a:xfrm>
            <a:prstGeom prst="rect">
              <a:avLst/>
            </a:prstGeom>
          </p:spPr>
          <p:txBody>
            <a:bodyPr vert="horz" lIns="0" tIns="0" rIns="0" bIns="0" rtlCol="0" anchor="ctr">
              <a:noAutofit/>
            </a:bodyPr>
            <a:lstStyle/>
            <a:p>
              <a:pPr lvl="0" algn="ctr">
                <a:spcBef>
                  <a:spcPct val="0"/>
                </a:spcBef>
              </a:pPr>
              <a:r>
                <a:rPr lang="en-US" sz="2400" noProof="0" dirty="0" smtClean="0">
                  <a:solidFill>
                    <a:srgbClr val="492303"/>
                  </a:solidFill>
                  <a:latin typeface="Tw Cen MT" pitchFamily="34" charset="0"/>
                  <a:ea typeface="+mj-ea"/>
                  <a:cs typeface="+mj-cs"/>
                </a:rPr>
                <a:t>Megan </a:t>
              </a:r>
              <a:br>
                <a:rPr lang="en-US" sz="2400" noProof="0" dirty="0" smtClean="0">
                  <a:solidFill>
                    <a:srgbClr val="492303"/>
                  </a:solidFill>
                  <a:latin typeface="Tw Cen MT" pitchFamily="34" charset="0"/>
                  <a:ea typeface="+mj-ea"/>
                  <a:cs typeface="+mj-cs"/>
                </a:rPr>
              </a:br>
              <a:r>
                <a:rPr lang="en-US" sz="2400" noProof="0" dirty="0" smtClean="0">
                  <a:solidFill>
                    <a:srgbClr val="492303"/>
                  </a:solidFill>
                  <a:latin typeface="Tw Cen MT" pitchFamily="34" charset="0"/>
                  <a:ea typeface="+mj-ea"/>
                  <a:cs typeface="+mj-cs"/>
                </a:rPr>
                <a:t>Knapp</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11" name="Title 2"/>
            <p:cNvSpPr txBox="1">
              <a:spLocks/>
            </p:cNvSpPr>
            <p:nvPr/>
          </p:nvSpPr>
          <p:spPr>
            <a:xfrm>
              <a:off x="457200" y="1828800"/>
              <a:ext cx="1752600" cy="563562"/>
            </a:xfrm>
            <a:prstGeom prst="rect">
              <a:avLst/>
            </a:prstGeom>
          </p:spPr>
          <p:txBody>
            <a:bodyPr vert="horz" lIns="0" t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492303"/>
                  </a:solidFill>
                  <a:effectLst/>
                  <a:uLnTx/>
                  <a:uFillTx/>
                  <a:latin typeface="Tw Cen MT" pitchFamily="34" charset="0"/>
                  <a:ea typeface="+mj-ea"/>
                  <a:cs typeface="+mj-cs"/>
                </a:rPr>
                <a:t>Betha Gutsche</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grpSp>
      <p:grpSp>
        <p:nvGrpSpPr>
          <p:cNvPr id="3" name="Group 18"/>
          <p:cNvGrpSpPr/>
          <p:nvPr/>
        </p:nvGrpSpPr>
        <p:grpSpPr>
          <a:xfrm>
            <a:off x="435864" y="5837238"/>
            <a:ext cx="3755136" cy="563562"/>
            <a:chOff x="1655064" y="1951038"/>
            <a:chExt cx="3755136" cy="563562"/>
          </a:xfrm>
        </p:grpSpPr>
        <p:sp>
          <p:nvSpPr>
            <p:cNvPr id="28" name="Title 2"/>
            <p:cNvSpPr txBox="1">
              <a:spLocks/>
            </p:cNvSpPr>
            <p:nvPr/>
          </p:nvSpPr>
          <p:spPr>
            <a:xfrm>
              <a:off x="3733800" y="1951038"/>
              <a:ext cx="16764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Eileen O’Shea</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24" name="Title 2"/>
            <p:cNvSpPr txBox="1">
              <a:spLocks/>
            </p:cNvSpPr>
            <p:nvPr/>
          </p:nvSpPr>
          <p:spPr>
            <a:xfrm>
              <a:off x="1655064" y="1951038"/>
              <a:ext cx="1676400" cy="563562"/>
            </a:xfrm>
            <a:prstGeom prst="rect">
              <a:avLst/>
            </a:prstGeom>
          </p:spPr>
          <p:txBody>
            <a:bodyPr vert="horz" lIns="0" t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492303"/>
                  </a:solidFill>
                  <a:effectLst/>
                  <a:uLnTx/>
                  <a:uFillTx/>
                  <a:latin typeface="Tw Cen MT" pitchFamily="34" charset="0"/>
                  <a:ea typeface="+mj-ea"/>
                  <a:cs typeface="+mj-cs"/>
                </a:rPr>
                <a:t>Jennifer Peterson</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grpSp>
      <p:grpSp>
        <p:nvGrpSpPr>
          <p:cNvPr id="4" name="Group 32"/>
          <p:cNvGrpSpPr/>
          <p:nvPr/>
        </p:nvGrpSpPr>
        <p:grpSpPr>
          <a:xfrm>
            <a:off x="5943600" y="1600200"/>
            <a:ext cx="1371600" cy="1600200"/>
            <a:chOff x="5943600" y="1600200"/>
            <a:chExt cx="1371600" cy="1600200"/>
          </a:xfrm>
        </p:grpSpPr>
        <p:sp>
          <p:nvSpPr>
            <p:cNvPr id="32" name="Rounded Rectangle 31"/>
            <p:cNvSpPr/>
            <p:nvPr/>
          </p:nvSpPr>
          <p:spPr>
            <a:xfrm>
              <a:off x="5943600" y="16002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Picture of Lisa Barnhart"/>
            <p:cNvPicPr>
              <a:picLocks noChangeAspect="1" noChangeArrowheads="1"/>
            </p:cNvPicPr>
            <p:nvPr/>
          </p:nvPicPr>
          <p:blipFill>
            <a:blip r:embed="rId3" cstate="print"/>
            <a:srcRect/>
            <a:stretch>
              <a:fillRect/>
            </a:stretch>
          </p:blipFill>
          <p:spPr bwMode="auto">
            <a:xfrm>
              <a:off x="6096000" y="1866900"/>
              <a:ext cx="1066800" cy="1066800"/>
            </a:xfrm>
            <a:prstGeom prst="rect">
              <a:avLst/>
            </a:prstGeom>
            <a:noFill/>
          </p:spPr>
        </p:pic>
      </p:grpSp>
      <p:grpSp>
        <p:nvGrpSpPr>
          <p:cNvPr id="6" name="Group 36"/>
          <p:cNvGrpSpPr/>
          <p:nvPr/>
        </p:nvGrpSpPr>
        <p:grpSpPr>
          <a:xfrm>
            <a:off x="685800" y="4114800"/>
            <a:ext cx="1371600" cy="1600200"/>
            <a:chOff x="1676400" y="4114800"/>
            <a:chExt cx="1371600" cy="1600200"/>
          </a:xfrm>
        </p:grpSpPr>
        <p:sp>
          <p:nvSpPr>
            <p:cNvPr id="36" name="Rounded Rectangle 35"/>
            <p:cNvSpPr/>
            <p:nvPr/>
          </p:nvSpPr>
          <p:spPr>
            <a:xfrm>
              <a:off x="1676400" y="41148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4" name="Picture 6" descr="Jennifer Peterson"/>
            <p:cNvPicPr>
              <a:picLocks noChangeAspect="1" noChangeArrowheads="1"/>
            </p:cNvPicPr>
            <p:nvPr/>
          </p:nvPicPr>
          <p:blipFill>
            <a:blip r:embed="rId4" cstate="print"/>
            <a:srcRect/>
            <a:stretch>
              <a:fillRect/>
            </a:stretch>
          </p:blipFill>
          <p:spPr bwMode="auto">
            <a:xfrm>
              <a:off x="1790700" y="4343400"/>
              <a:ext cx="1143000" cy="1143000"/>
            </a:xfrm>
            <a:prstGeom prst="rect">
              <a:avLst/>
            </a:prstGeom>
            <a:noFill/>
          </p:spPr>
        </p:pic>
      </p:grpSp>
      <p:grpSp>
        <p:nvGrpSpPr>
          <p:cNvPr id="7" name="Group 40"/>
          <p:cNvGrpSpPr/>
          <p:nvPr/>
        </p:nvGrpSpPr>
        <p:grpSpPr>
          <a:xfrm>
            <a:off x="4851400" y="4114800"/>
            <a:ext cx="1371600" cy="1600200"/>
            <a:chOff x="5867400" y="4114800"/>
            <a:chExt cx="1371600" cy="1600200"/>
          </a:xfrm>
        </p:grpSpPr>
        <p:sp>
          <p:nvSpPr>
            <p:cNvPr id="40" name="Rounded Rectangle 39"/>
            <p:cNvSpPr/>
            <p:nvPr/>
          </p:nvSpPr>
          <p:spPr>
            <a:xfrm>
              <a:off x="5867400" y="41148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8" name="Picture 10" descr="Megan Knapp"/>
            <p:cNvPicPr>
              <a:picLocks noChangeAspect="1" noChangeArrowheads="1"/>
            </p:cNvPicPr>
            <p:nvPr/>
          </p:nvPicPr>
          <p:blipFill>
            <a:blip r:embed="rId5" cstate="print"/>
            <a:srcRect/>
            <a:stretch>
              <a:fillRect/>
            </a:stretch>
          </p:blipFill>
          <p:spPr bwMode="auto">
            <a:xfrm>
              <a:off x="5981700" y="4343400"/>
              <a:ext cx="1143000" cy="1143000"/>
            </a:xfrm>
            <a:prstGeom prst="rect">
              <a:avLst/>
            </a:prstGeom>
            <a:noFill/>
          </p:spPr>
        </p:pic>
      </p:grpSp>
      <p:sp>
        <p:nvSpPr>
          <p:cNvPr id="37904" name="AutoShape 16" descr="data:image/jpeg;base64,/9j/4AAQSkZJRgABAQAAAQABAAD/2wCEAAkGBhQSBRQQERQUFRUREhYaFRgXGRUUFxQVGBgdFBQUGBcYHSYfGR0jHBQVHy8sJycpLiwsFx40NTAqNjItLCkBCQoKDQwNDQwNDSkYFBgpKSkpKSkpKSkpKSkpKSkpKSkpKSkpKSkpKSkpKSkpKSkpKSkpKSkpKSkpKSkpKSkpKf/AABEIAFAAUAMBIgACEQEDEQH/xAAcAAACAwEAAwAAAAAAAAAAAAAFBgIEBwMAAQj/xAA6EAACAAQCBwUGBAYDAAAAAAABAgADBBEFIQYSEyIxQXEkJVFhkQcUcoGhsTJCwdEjUmOCsvAWNWL/xAAWAQEBAQAAAAAAAAAAAAAAAAAAAQL/xAAVEQEBAAAAAAAAAAAAAAAAAAAAEf/aAAwDAQACEQMRAD8A71ci9CpPOYv3hprKbur+5YFzqfsCD+ov3hmrJPd4+IQA7DqbvQ9BE8Sk9rHWLuHy+826R5iErtggAumUnuteohUpKO54Q+aTS1NKqtna26Ofh0EKwx1ZUtgstGYWtYbo6m5iKZNG6W1A0K+K0Y2r/EYs6M+0CY+IGVNkhl/NqaoYedufrBbGcLGw2qHWRvKxU81YcjAZzOoN6KM2j7QBDTNpt6KEyl7asSLTw6d3yvN0+8MlanYx8QgFPlWo5S+DoPrDJVJ2UfEI0yq4eveLR5Xi1Rfwjph47e3ygdpRiIlgjn9oARi9aGmal7s3HnYc/wBusD6LC9dCEsBezHiSeYgckxmta4eoYqCOKylG83l4DzYw3UEyVT0yoxCC2VyBe3XjEVUo9ERLq1my/wAS/UcxDuKRJlAUtk4sfLL9P0ihR1CPIujAxFK/Z4iEJymK2r1Xet6XiozytlmXXPLbijEH5c/1+cVpUq+ILDFpVRA46zjg4B+loE0VP3mPl94imisNxKtzmLDKxHu2fjC3Oln+ELHJ1hnWn15VjyMVFTDx2xusJukEza4u4471v9+QjQUowilhxMYN7SMRmLIGyYqTM1rg2Itl/kR6QD1hlIPecuQ1egEMnuEt0DNqgrwawuOd4A4HJKyFDcSoJvzJFyfWDLy2WpvcajAflLEHnwPDhygJ0eHD3OYko6t13W5gk8fKF2fSTpOP0yvMZ1Llt7MjdKNn4b49IZTL2UsgBjtQV3DrAZcSDmo/eF5sRM/SRU4+7AIx/wDZ3mF/KwHUGIHSnoUalVnAJtEZ+HStXIC8LOIYlNFSyq1lU2A8hlFKhrpjYqAzki4yijQFki/ARD3gKpJ8YWsU0ifXlhSEVm3ieQtc3PKBGPe0ujpqC202zgmyyyG9W4CAcpGJGZPKgZDLrGJe1e1PVtLurMxGpmCVU7zay8uAgPjXtZq5rMshtgjH8n4yPNzn6WhLqKlnmFmYsWNySSST4kmIrdtEdNpVdQKLhKhBvJ/NbiyeIPqPrDdQ4gu0CzMj9DHyujkTAwJBHAjIjoRBr/ldW9Js2qZpU5Ea3EeBPE+sB9H6Q47s6dZFNZpswnO4OxUC5Yjx8OoPUbohggkzirDhLQsTmbgHWJ8c4R/ZjpNIp6ESZyga73EywuL/AJW8hYesais1fc5kwG+utlt4eP1gB2kEhBP1kJJa9+YHSA+Er30Ooi9PW5itgw77HWCMRx/SufVVbM7kKTkgJCqOQA6QFMetaJc4KgY9asSIjyAiEixTS97OOamOsvjAFaaosbDgIuy9KJ8iYdlNYHLmSPQ5QFRs7xxnPneIrX9ENNxVfwpoAmAfiHBuo5HIwyYP/wB984wrBK4ya9WBzJB9OEbfo7O1sWDfzAH1F4q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8" name="Group 38"/>
          <p:cNvGrpSpPr/>
          <p:nvPr/>
        </p:nvGrpSpPr>
        <p:grpSpPr>
          <a:xfrm>
            <a:off x="2768600" y="4114800"/>
            <a:ext cx="1371600" cy="1600200"/>
            <a:chOff x="3810000" y="4114800"/>
            <a:chExt cx="1371600" cy="1600200"/>
          </a:xfrm>
        </p:grpSpPr>
        <p:sp>
          <p:nvSpPr>
            <p:cNvPr id="38" name="Rounded Rectangle 37"/>
            <p:cNvSpPr/>
            <p:nvPr/>
          </p:nvSpPr>
          <p:spPr>
            <a:xfrm>
              <a:off x="3810000" y="41148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908" name="Picture 20" descr="Eileen O'Shea"/>
            <p:cNvPicPr>
              <a:picLocks noChangeAspect="1" noChangeArrowheads="1"/>
            </p:cNvPicPr>
            <p:nvPr/>
          </p:nvPicPr>
          <p:blipFill>
            <a:blip r:embed="rId6" cstate="print"/>
            <a:srcRect/>
            <a:stretch>
              <a:fillRect/>
            </a:stretch>
          </p:blipFill>
          <p:spPr bwMode="auto">
            <a:xfrm>
              <a:off x="3886200" y="4305300"/>
              <a:ext cx="1219200" cy="1219200"/>
            </a:xfrm>
            <a:prstGeom prst="rect">
              <a:avLst/>
            </a:prstGeom>
            <a:noFill/>
          </p:spPr>
        </p:pic>
      </p:grpSp>
      <p:grpSp>
        <p:nvGrpSpPr>
          <p:cNvPr id="9" name="Group 33"/>
          <p:cNvGrpSpPr/>
          <p:nvPr/>
        </p:nvGrpSpPr>
        <p:grpSpPr>
          <a:xfrm>
            <a:off x="3810000" y="1676400"/>
            <a:ext cx="1371600" cy="1600200"/>
            <a:chOff x="3810000" y="1676400"/>
            <a:chExt cx="1371600" cy="1600200"/>
          </a:xfrm>
        </p:grpSpPr>
        <p:sp>
          <p:nvSpPr>
            <p:cNvPr id="31" name="Rounded Rectangle 30"/>
            <p:cNvSpPr/>
            <p:nvPr/>
          </p:nvSpPr>
          <p:spPr>
            <a:xfrm>
              <a:off x="3810000" y="16764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002"/>
            <p:cNvPicPr>
              <a:picLocks noChangeAspect="1" noChangeArrowheads="1"/>
            </p:cNvPicPr>
            <p:nvPr/>
          </p:nvPicPr>
          <p:blipFill>
            <a:blip r:embed="rId7" cstate="print"/>
            <a:srcRect/>
            <a:stretch>
              <a:fillRect/>
            </a:stretch>
          </p:blipFill>
          <p:spPr bwMode="auto">
            <a:xfrm>
              <a:off x="3907004" y="1752600"/>
              <a:ext cx="1152176" cy="1447800"/>
            </a:xfrm>
            <a:prstGeom prst="rect">
              <a:avLst/>
            </a:prstGeom>
            <a:noFill/>
            <a:ln w="9525">
              <a:noFill/>
              <a:miter lim="800000"/>
              <a:headEnd/>
              <a:tailEnd/>
            </a:ln>
          </p:spPr>
        </p:pic>
      </p:grpSp>
      <p:grpSp>
        <p:nvGrpSpPr>
          <p:cNvPr id="10" name="Group 34"/>
          <p:cNvGrpSpPr/>
          <p:nvPr/>
        </p:nvGrpSpPr>
        <p:grpSpPr>
          <a:xfrm>
            <a:off x="1676400" y="1660785"/>
            <a:ext cx="1371600" cy="1600200"/>
            <a:chOff x="1676400" y="1660785"/>
            <a:chExt cx="1371600" cy="1600200"/>
          </a:xfrm>
        </p:grpSpPr>
        <p:sp>
          <p:nvSpPr>
            <p:cNvPr id="30" name="Rounded Rectangle 29"/>
            <p:cNvSpPr/>
            <p:nvPr/>
          </p:nvSpPr>
          <p:spPr>
            <a:xfrm>
              <a:off x="1676400" y="1660785"/>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1" descr="image001"/>
            <p:cNvPicPr>
              <a:picLocks noChangeAspect="1" noChangeArrowheads="1"/>
            </p:cNvPicPr>
            <p:nvPr/>
          </p:nvPicPr>
          <p:blipFill>
            <a:blip r:embed="rId8" cstate="print"/>
            <a:srcRect/>
            <a:stretch>
              <a:fillRect/>
            </a:stretch>
          </p:blipFill>
          <p:spPr bwMode="auto">
            <a:xfrm>
              <a:off x="1828800" y="1698886"/>
              <a:ext cx="1057320" cy="1523999"/>
            </a:xfrm>
            <a:prstGeom prst="rect">
              <a:avLst/>
            </a:prstGeom>
            <a:noFill/>
            <a:ln w="9525">
              <a:noFill/>
              <a:miter lim="800000"/>
              <a:headEnd/>
              <a:tailEnd/>
            </a:ln>
          </p:spPr>
        </p:pic>
      </p:grpSp>
      <p:sp>
        <p:nvSpPr>
          <p:cNvPr id="43" name="Title 2"/>
          <p:cNvSpPr txBox="1">
            <a:spLocks/>
          </p:cNvSpPr>
          <p:nvPr/>
        </p:nvSpPr>
        <p:spPr>
          <a:xfrm>
            <a:off x="6629400" y="5867400"/>
            <a:ext cx="1981200" cy="563562"/>
          </a:xfrm>
          <a:prstGeom prst="rect">
            <a:avLst/>
          </a:prstGeom>
        </p:spPr>
        <p:txBody>
          <a:bodyPr vert="horz" lIns="0" tIns="0" rIns="0" bIns="0" rtlCol="0" anchor="ctr">
            <a:noAutofit/>
          </a:bodyPr>
          <a:lstStyle/>
          <a:p>
            <a:pPr lvl="0" algn="ctr">
              <a:spcBef>
                <a:spcPct val="0"/>
              </a:spcBef>
            </a:pPr>
            <a:r>
              <a:rPr lang="en-US" sz="2400" noProof="0" dirty="0" smtClean="0">
                <a:solidFill>
                  <a:srgbClr val="492303"/>
                </a:solidFill>
                <a:latin typeface="Tw Cen MT" pitchFamily="34" charset="0"/>
                <a:ea typeface="+mj-ea"/>
                <a:cs typeface="+mj-cs"/>
              </a:rPr>
              <a:t>Mike </a:t>
            </a:r>
            <a:br>
              <a:rPr lang="en-US" sz="2400" noProof="0" dirty="0" smtClean="0">
                <a:solidFill>
                  <a:srgbClr val="492303"/>
                </a:solidFill>
                <a:latin typeface="Tw Cen MT" pitchFamily="34" charset="0"/>
                <a:ea typeface="+mj-ea"/>
                <a:cs typeface="+mj-cs"/>
              </a:rPr>
            </a:br>
            <a:r>
              <a:rPr lang="en-US" sz="2400" noProof="0" dirty="0" smtClean="0">
                <a:solidFill>
                  <a:srgbClr val="492303"/>
                </a:solidFill>
                <a:latin typeface="Tw Cen MT" pitchFamily="34" charset="0"/>
                <a:ea typeface="+mj-ea"/>
                <a:cs typeface="+mj-cs"/>
              </a:rPr>
              <a:t>Taylor</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grpSp>
        <p:nvGrpSpPr>
          <p:cNvPr id="12" name="Group 44"/>
          <p:cNvGrpSpPr/>
          <p:nvPr/>
        </p:nvGrpSpPr>
        <p:grpSpPr>
          <a:xfrm>
            <a:off x="6934200" y="4114800"/>
            <a:ext cx="1371600" cy="1600200"/>
            <a:chOff x="6934200" y="4114800"/>
            <a:chExt cx="1371600" cy="1600200"/>
          </a:xfrm>
        </p:grpSpPr>
        <p:sp>
          <p:nvSpPr>
            <p:cNvPr id="42" name="Rounded Rectangle 41"/>
            <p:cNvSpPr/>
            <p:nvPr/>
          </p:nvSpPr>
          <p:spPr>
            <a:xfrm>
              <a:off x="6934200" y="41148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icture of Mike Taylor"/>
            <p:cNvPicPr>
              <a:picLocks noChangeAspect="1" noChangeArrowheads="1"/>
            </p:cNvPicPr>
            <p:nvPr/>
          </p:nvPicPr>
          <p:blipFill>
            <a:blip r:embed="rId9" cstate="print"/>
            <a:srcRect/>
            <a:stretch>
              <a:fillRect/>
            </a:stretch>
          </p:blipFill>
          <p:spPr bwMode="auto">
            <a:xfrm>
              <a:off x="7010400" y="4305300"/>
              <a:ext cx="1219200" cy="1219200"/>
            </a:xfrm>
            <a:prstGeom prst="rect">
              <a:avLst/>
            </a:prstGeom>
            <a:noFill/>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066800" y="1737519"/>
            <a:ext cx="7620000" cy="2377440"/>
          </a:xfrm>
          <a:prstGeom prst="rect">
            <a:avLst/>
          </a:prstGeom>
          <a:solidFill>
            <a:srgbClr val="008080"/>
          </a:solidFill>
          <a:ln w="28575" cmpd="dbl">
            <a:solidFill>
              <a:srgbClr val="008080"/>
            </a:solidFill>
            <a:round/>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chemeClr val="tx1">
                  <a:lumMod val="85000"/>
                  <a:lumOff val="15000"/>
                </a:schemeClr>
              </a:solidFill>
              <a:effectLst/>
              <a:uLnTx/>
              <a:uFillTx/>
              <a:latin typeface="Tw Cen MT" pitchFamily="34" charset="0"/>
              <a:ea typeface="+mj-ea"/>
              <a:cs typeface="+mj-cs"/>
            </a:endParaRPr>
          </a:p>
        </p:txBody>
      </p:sp>
      <p:sp>
        <p:nvSpPr>
          <p:cNvPr id="4" name="Rounded Rectangle 3"/>
          <p:cNvSpPr/>
          <p:nvPr/>
        </p:nvSpPr>
        <p:spPr>
          <a:xfrm>
            <a:off x="1066800" y="1783239"/>
            <a:ext cx="7620000" cy="2286000"/>
          </a:xfrm>
          <a:prstGeom prst="roundRect">
            <a:avLst/>
          </a:prstGeom>
          <a:solidFill>
            <a:schemeClr val="bg1"/>
          </a:solidFill>
          <a:ln w="28575" cmpd="dbl">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4800" b="1" dirty="0" smtClean="0">
                <a:solidFill>
                  <a:srgbClr val="492303"/>
                </a:solidFill>
                <a:latin typeface="Tw Cen MT" pitchFamily="34" charset="0"/>
              </a:rPr>
              <a:t>Collaboration for Library CE</a:t>
            </a:r>
            <a:endParaRPr lang="en-US" sz="4800" dirty="0">
              <a:solidFill>
                <a:srgbClr val="492303"/>
              </a:solidFill>
              <a:latin typeface="Tw Cen MT"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Program Objectives</a:t>
            </a:r>
            <a:endParaRPr lang="en-US" dirty="0">
              <a:solidFill>
                <a:schemeClr val="bg1"/>
              </a:solidFill>
            </a:endParaRPr>
          </a:p>
        </p:txBody>
      </p:sp>
      <p:pic>
        <p:nvPicPr>
          <p:cNvPr id="9218" name="Picture 2" descr="http://i1.mirror.co.uk/incoming/article2334233.ece/ALTERNATES/s2197/The-light-show-in-the-sky-above-an-Amish-Farm-at-around-0200-am-on-Fuller-Road-in-Easton-Maine-2334233.jpg"/>
          <p:cNvPicPr>
            <a:picLocks noChangeAspect="1" noChangeArrowheads="1"/>
          </p:cNvPicPr>
          <p:nvPr/>
        </p:nvPicPr>
        <p:blipFill>
          <a:blip r:embed="rId3" cstate="print"/>
          <a:srcRect/>
          <a:stretch>
            <a:fillRect/>
          </a:stretch>
        </p:blipFill>
        <p:spPr bwMode="auto">
          <a:xfrm>
            <a:off x="-76200" y="0"/>
            <a:ext cx="10298716" cy="6858000"/>
          </a:xfrm>
          <a:prstGeom prst="rect">
            <a:avLst/>
          </a:prstGeom>
          <a:noFill/>
        </p:spPr>
      </p:pic>
      <p:sp>
        <p:nvSpPr>
          <p:cNvPr id="7" name="Content Placeholder 6"/>
          <p:cNvSpPr>
            <a:spLocks noGrp="1"/>
          </p:cNvSpPr>
          <p:nvPr>
            <p:ph idx="1"/>
          </p:nvPr>
        </p:nvSpPr>
        <p:spPr>
          <a:xfrm>
            <a:off x="914400" y="685800"/>
            <a:ext cx="5105400" cy="4525963"/>
          </a:xfrm>
        </p:spPr>
        <p:txBody>
          <a:bodyPr/>
          <a:lstStyle/>
          <a:p>
            <a:pPr marL="231775" indent="-231775">
              <a:buNone/>
            </a:pPr>
            <a:r>
              <a:rPr lang="en-US" sz="3600" b="1" dirty="0" smtClean="0">
                <a:solidFill>
                  <a:schemeClr val="bg1"/>
                </a:solidFill>
              </a:rPr>
              <a:t>PROGRAM OBJECTIVES</a:t>
            </a:r>
          </a:p>
          <a:p>
            <a:pPr marL="346075" indent="-346075"/>
            <a:r>
              <a:rPr lang="en-US" sz="3600" dirty="0" smtClean="0">
                <a:solidFill>
                  <a:schemeClr val="bg1"/>
                </a:solidFill>
              </a:rPr>
              <a:t>Access</a:t>
            </a:r>
          </a:p>
          <a:p>
            <a:pPr marL="346075" indent="-346075"/>
            <a:r>
              <a:rPr lang="en-US" sz="3600" dirty="0" smtClean="0">
                <a:solidFill>
                  <a:schemeClr val="bg1"/>
                </a:solidFill>
              </a:rPr>
              <a:t>Application</a:t>
            </a:r>
          </a:p>
          <a:p>
            <a:pPr marL="346075" indent="-346075"/>
            <a:r>
              <a:rPr lang="en-US" sz="3600" dirty="0" smtClean="0">
                <a:solidFill>
                  <a:schemeClr val="bg1"/>
                </a:solidFill>
              </a:rPr>
              <a:t>Models</a:t>
            </a:r>
          </a:p>
          <a:p>
            <a:pPr marL="346075" indent="-346075"/>
            <a:r>
              <a:rPr lang="en-US" sz="3600" dirty="0" smtClean="0">
                <a:solidFill>
                  <a:schemeClr val="bg1"/>
                </a:solidFill>
              </a:rPr>
              <a:t>Collaborate</a:t>
            </a:r>
          </a:p>
          <a:p>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Learner Challenges</a:t>
            </a:r>
            <a:endParaRPr lang="en-US" dirty="0"/>
          </a:p>
        </p:txBody>
      </p:sp>
      <p:pic>
        <p:nvPicPr>
          <p:cNvPr id="21508" name="Picture 4" descr="http://scienceblogs.com/startswithabang/files/2011/03/1600x1200-aurora-borealis01.jpg"/>
          <p:cNvPicPr>
            <a:picLocks noChangeAspect="1" noChangeArrowheads="1"/>
          </p:cNvPicPr>
          <p:nvPr/>
        </p:nvPicPr>
        <p:blipFill>
          <a:blip r:embed="rId3" cstate="print"/>
          <a:srcRect l="3472" t="16667" r="6250"/>
          <a:stretch>
            <a:fillRect/>
          </a:stretch>
        </p:blipFill>
        <p:spPr bwMode="auto">
          <a:xfrm>
            <a:off x="0" y="0"/>
            <a:ext cx="9906000" cy="6858000"/>
          </a:xfrm>
          <a:prstGeom prst="rect">
            <a:avLst/>
          </a:prstGeom>
          <a:noFill/>
        </p:spPr>
      </p:pic>
      <p:sp>
        <p:nvSpPr>
          <p:cNvPr id="7" name="Content Placeholder 6"/>
          <p:cNvSpPr>
            <a:spLocks noGrp="1"/>
          </p:cNvSpPr>
          <p:nvPr>
            <p:ph idx="1"/>
          </p:nvPr>
        </p:nvSpPr>
        <p:spPr>
          <a:xfrm>
            <a:off x="4343400" y="1752600"/>
            <a:ext cx="4038600" cy="4525963"/>
          </a:xfrm>
        </p:spPr>
        <p:txBody>
          <a:bodyPr/>
          <a:lstStyle/>
          <a:p>
            <a:endParaRPr lang="en-US" sz="2800" dirty="0" smtClean="0"/>
          </a:p>
          <a:p>
            <a:endParaRPr lang="en-US" sz="2800" dirty="0"/>
          </a:p>
        </p:txBody>
      </p:sp>
      <p:sp>
        <p:nvSpPr>
          <p:cNvPr id="3" name="Title 1"/>
          <p:cNvSpPr txBox="1">
            <a:spLocks/>
          </p:cNvSpPr>
          <p:nvPr/>
        </p:nvSpPr>
        <p:spPr>
          <a:xfrm>
            <a:off x="914400" y="1600200"/>
            <a:ext cx="7467600" cy="4572000"/>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w Cen MT" pitchFamily="34" charset="0"/>
              <a:ea typeface="+mj-ea"/>
              <a:cs typeface="+mj-cs"/>
            </a:endParaRPr>
          </a:p>
        </p:txBody>
      </p:sp>
      <p:sp>
        <p:nvSpPr>
          <p:cNvPr id="6" name="Rectangle 5"/>
          <p:cNvSpPr/>
          <p:nvPr/>
        </p:nvSpPr>
        <p:spPr>
          <a:xfrm>
            <a:off x="914400" y="685799"/>
            <a:ext cx="7391400" cy="3662541"/>
          </a:xfrm>
          <a:prstGeom prst="rect">
            <a:avLst/>
          </a:prstGeom>
          <a:solidFill>
            <a:schemeClr val="bg1">
              <a:lumMod val="85000"/>
              <a:alpha val="50000"/>
            </a:schemeClr>
          </a:solidFill>
        </p:spPr>
        <p:txBody>
          <a:bodyPr wrap="square">
            <a:spAutoFit/>
          </a:bodyPr>
          <a:lstStyle/>
          <a:p>
            <a:pPr marL="347663" indent="-347663"/>
            <a:r>
              <a:rPr lang="en-US" sz="3600" b="1" dirty="0" smtClean="0">
                <a:solidFill>
                  <a:schemeClr val="bg1"/>
                </a:solidFill>
              </a:rPr>
              <a:t>LEARNER CHALLENGES</a:t>
            </a:r>
          </a:p>
          <a:p>
            <a:pPr marL="347663" indent="-347663">
              <a:buFont typeface="Wingdings" pitchFamily="2" charset="2"/>
              <a:buChar char="§"/>
            </a:pPr>
            <a:r>
              <a:rPr lang="en-US" sz="2800" dirty="0" smtClean="0">
                <a:solidFill>
                  <a:schemeClr val="bg1"/>
                </a:solidFill>
                <a:latin typeface="Tw Cen MT" pitchFamily="34" charset="0"/>
              </a:rPr>
              <a:t>Limited</a:t>
            </a:r>
            <a:r>
              <a:rPr lang="en-US" sz="2800" dirty="0" smtClean="0">
                <a:solidFill>
                  <a:schemeClr val="bg1"/>
                </a:solidFill>
              </a:rPr>
              <a:t> time, resources, funding or organizational support</a:t>
            </a:r>
          </a:p>
          <a:p>
            <a:pPr marL="347663" indent="-347663">
              <a:buFont typeface="Wingdings" pitchFamily="2" charset="2"/>
              <a:buChar char="§"/>
            </a:pPr>
            <a:r>
              <a:rPr lang="en-US" sz="2800" dirty="0" smtClean="0">
                <a:solidFill>
                  <a:schemeClr val="bg1"/>
                </a:solidFill>
              </a:rPr>
              <a:t>A need for deep and broad learning</a:t>
            </a:r>
          </a:p>
          <a:p>
            <a:pPr marL="347663" indent="-347663">
              <a:buFont typeface="Wingdings" pitchFamily="2" charset="2"/>
              <a:buChar char="§"/>
            </a:pPr>
            <a:r>
              <a:rPr lang="en-US" sz="2800" dirty="0" smtClean="0">
                <a:solidFill>
                  <a:schemeClr val="bg1"/>
                </a:solidFill>
              </a:rPr>
              <a:t>Difficulty keeping up with the pace of new learning trends and topics</a:t>
            </a:r>
          </a:p>
          <a:p>
            <a:pPr marL="347663" indent="-347663">
              <a:buFont typeface="Wingdings" pitchFamily="2" charset="2"/>
              <a:buChar char="§"/>
            </a:pPr>
            <a:r>
              <a:rPr lang="en-US" sz="2800" dirty="0" smtClean="0">
                <a:solidFill>
                  <a:schemeClr val="bg1"/>
                </a:solidFill>
              </a:rPr>
              <a:t>Difficulty becoming or remaining motivated as a lifelong learner</a:t>
            </a:r>
            <a:endParaRPr lang="en-US" sz="1100" dirty="0" smtClean="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Administrator Challenges</a:t>
            </a:r>
            <a:endParaRPr lang="en-US" dirty="0"/>
          </a:p>
        </p:txBody>
      </p:sp>
      <p:pic>
        <p:nvPicPr>
          <p:cNvPr id="5128" name="Picture 8" descr="http://d243395j6jqdl3.cloudfront.net/wp-content/uploads/2014/02/purple_aurora_borealis-840x550.jpg"/>
          <p:cNvPicPr>
            <a:picLocks noChangeAspect="1" noChangeArrowheads="1"/>
          </p:cNvPicPr>
          <p:nvPr/>
        </p:nvPicPr>
        <p:blipFill>
          <a:blip r:embed="rId2" cstate="print"/>
          <a:srcRect l="10690" t="8163"/>
          <a:stretch>
            <a:fillRect/>
          </a:stretch>
        </p:blipFill>
        <p:spPr bwMode="auto">
          <a:xfrm>
            <a:off x="0" y="0"/>
            <a:ext cx="10185862" cy="6858000"/>
          </a:xfrm>
          <a:prstGeom prst="rect">
            <a:avLst/>
          </a:prstGeom>
          <a:noFill/>
        </p:spPr>
      </p:pic>
      <p:sp>
        <p:nvSpPr>
          <p:cNvPr id="7" name="Content Placeholder 2"/>
          <p:cNvSpPr>
            <a:spLocks noGrp="1"/>
          </p:cNvSpPr>
          <p:nvPr>
            <p:ph idx="1"/>
          </p:nvPr>
        </p:nvSpPr>
        <p:spPr>
          <a:xfrm>
            <a:off x="914400" y="609600"/>
            <a:ext cx="7620000" cy="3083921"/>
          </a:xfrm>
          <a:solidFill>
            <a:schemeClr val="bg1">
              <a:lumMod val="85000"/>
              <a:alpha val="50000"/>
            </a:schemeClr>
          </a:solidFill>
        </p:spPr>
        <p:txBody>
          <a:bodyPr wrap="square">
            <a:spAutoFit/>
          </a:bodyPr>
          <a:lstStyle/>
          <a:p>
            <a:pPr marL="347663" indent="-347663">
              <a:buNone/>
            </a:pPr>
            <a:r>
              <a:rPr lang="en-US" sz="3600" b="1" dirty="0" smtClean="0">
                <a:solidFill>
                  <a:schemeClr val="bg1"/>
                </a:solidFill>
                <a:latin typeface="+mn-lt"/>
              </a:rPr>
              <a:t>ADMINISTRATOR CHALLENGES</a:t>
            </a:r>
          </a:p>
          <a:p>
            <a:pPr marL="347663" indent="-347663"/>
            <a:r>
              <a:rPr lang="en-US" sz="3600" dirty="0" smtClean="0">
                <a:solidFill>
                  <a:schemeClr val="bg1"/>
                </a:solidFill>
                <a:latin typeface="+mn-lt"/>
              </a:rPr>
              <a:t>Limited resources to support learning</a:t>
            </a:r>
          </a:p>
          <a:p>
            <a:pPr marL="347663" indent="-347663"/>
            <a:r>
              <a:rPr lang="en-US" sz="3600" dirty="0" smtClean="0">
                <a:solidFill>
                  <a:schemeClr val="bg1"/>
                </a:solidFill>
                <a:latin typeface="+mn-lt"/>
              </a:rPr>
              <a:t>Lack of clarity around where the responsibility for enforcement of learning policies lies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CE Provider Challenges</a:t>
            </a:r>
            <a:endParaRPr lang="en-US" dirty="0"/>
          </a:p>
        </p:txBody>
      </p:sp>
      <p:sp>
        <p:nvSpPr>
          <p:cNvPr id="4098" name="AutoShape 2" descr="Northern Lights Pictur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6" name="Picture 10" descr="http://upload.wikimedia.org/wikipedia/commons/a/aa/Polarlicht_2.jpg"/>
          <p:cNvPicPr>
            <a:picLocks noChangeAspect="1" noChangeArrowheads="1"/>
          </p:cNvPicPr>
          <p:nvPr/>
        </p:nvPicPr>
        <p:blipFill>
          <a:blip r:embed="rId3" cstate="print"/>
          <a:srcRect t="2083"/>
          <a:stretch>
            <a:fillRect/>
          </a:stretch>
        </p:blipFill>
        <p:spPr bwMode="auto">
          <a:xfrm>
            <a:off x="0" y="0"/>
            <a:ext cx="10748860" cy="6858000"/>
          </a:xfrm>
          <a:prstGeom prst="rect">
            <a:avLst/>
          </a:prstGeom>
          <a:noFill/>
        </p:spPr>
      </p:pic>
      <p:sp>
        <p:nvSpPr>
          <p:cNvPr id="10" name="Content Placeholder 2"/>
          <p:cNvSpPr>
            <a:spLocks noGrp="1"/>
          </p:cNvSpPr>
          <p:nvPr>
            <p:ph idx="1"/>
          </p:nvPr>
        </p:nvSpPr>
        <p:spPr>
          <a:xfrm>
            <a:off x="914400" y="685800"/>
            <a:ext cx="7848600" cy="3859518"/>
          </a:xfrm>
          <a:solidFill>
            <a:schemeClr val="bg1">
              <a:lumMod val="85000"/>
              <a:alpha val="50000"/>
            </a:schemeClr>
          </a:solidFill>
        </p:spPr>
        <p:txBody>
          <a:bodyPr vert="horz" wrap="square" lIns="91440" tIns="45720" rIns="91440" bIns="45720" rtlCol="0">
            <a:spAutoFit/>
          </a:bodyPr>
          <a:lstStyle/>
          <a:p>
            <a:pPr marL="347663" indent="-347663">
              <a:buFont typeface="Wingdings" pitchFamily="2" charset="2"/>
              <a:buNone/>
            </a:pPr>
            <a:r>
              <a:rPr lang="en-US" sz="3600" b="1" dirty="0" smtClean="0">
                <a:solidFill>
                  <a:schemeClr val="bg1"/>
                </a:solidFill>
                <a:latin typeface="+mn-lt"/>
              </a:rPr>
              <a:t>CE PROVIDER CHALLENGES</a:t>
            </a:r>
          </a:p>
          <a:p>
            <a:pPr marL="347663" indent="-347663"/>
            <a:r>
              <a:rPr lang="en-US" sz="3600" dirty="0" smtClean="0">
                <a:solidFill>
                  <a:schemeClr val="bg1"/>
                </a:solidFill>
                <a:latin typeface="+mn-lt"/>
              </a:rPr>
              <a:t>Sustainability and funding</a:t>
            </a:r>
          </a:p>
          <a:p>
            <a:pPr marL="347663" indent="-347663"/>
            <a:r>
              <a:rPr lang="en-US" sz="3600" dirty="0" smtClean="0">
                <a:solidFill>
                  <a:schemeClr val="bg1"/>
                </a:solidFill>
                <a:latin typeface="+mn-lt"/>
              </a:rPr>
              <a:t>Varying levels of buy-in to change</a:t>
            </a:r>
          </a:p>
          <a:p>
            <a:pPr marL="347663" indent="-347663"/>
            <a:r>
              <a:rPr lang="en-US" sz="3600" dirty="0" smtClean="0">
                <a:solidFill>
                  <a:schemeClr val="bg1"/>
                </a:solidFill>
                <a:latin typeface="+mn-lt"/>
              </a:rPr>
              <a:t>Inconsistent standards for CE delivery</a:t>
            </a:r>
          </a:p>
          <a:p>
            <a:pPr marL="347663" indent="-347663"/>
            <a:r>
              <a:rPr lang="en-US" sz="3600" dirty="0" smtClean="0">
                <a:solidFill>
                  <a:schemeClr val="bg1"/>
                </a:solidFill>
                <a:latin typeface="+mn-lt"/>
              </a:rPr>
              <a:t>A question about how to engage with MLIS programs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3" name="Title 1"/>
          <p:cNvSpPr txBox="1">
            <a:spLocks/>
          </p:cNvSpPr>
          <p:nvPr/>
        </p:nvSpPr>
        <p:spPr>
          <a:xfrm>
            <a:off x="914400" y="1600200"/>
            <a:ext cx="7467600" cy="4572000"/>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w Cen MT" pitchFamily="34" charset="0"/>
              <a:ea typeface="+mj-ea"/>
              <a:cs typeface="+mj-cs"/>
            </a:endParaRPr>
          </a:p>
        </p:txBody>
      </p:sp>
      <p:pic>
        <p:nvPicPr>
          <p:cNvPr id="2058" name="Picture 10" descr="http://upload.wikimedia.org/wikipedia/commons/2/22/Astronomy_Amateur_3_V2.jpg"/>
          <p:cNvPicPr>
            <a:picLocks noChangeAspect="1" noChangeArrowheads="1"/>
          </p:cNvPicPr>
          <p:nvPr/>
        </p:nvPicPr>
        <p:blipFill>
          <a:blip r:embed="rId3" cstate="print"/>
          <a:srcRect/>
          <a:stretch>
            <a:fillRect/>
          </a:stretch>
        </p:blipFill>
        <p:spPr bwMode="auto">
          <a:xfrm>
            <a:off x="0" y="-381001"/>
            <a:ext cx="9144000" cy="9235441"/>
          </a:xfrm>
          <a:prstGeom prst="rect">
            <a:avLst/>
          </a:prstGeom>
          <a:solidFill>
            <a:schemeClr val="accent1">
              <a:alpha val="65000"/>
            </a:schemeClr>
          </a:solidFill>
        </p:spPr>
      </p:pic>
      <p:sp>
        <p:nvSpPr>
          <p:cNvPr id="11" name="Content Placeholder 6"/>
          <p:cNvSpPr>
            <a:spLocks noGrp="1"/>
          </p:cNvSpPr>
          <p:nvPr>
            <p:ph idx="1"/>
          </p:nvPr>
        </p:nvSpPr>
        <p:spPr>
          <a:xfrm>
            <a:off x="0" y="1219200"/>
            <a:ext cx="9144000" cy="762000"/>
          </a:xfrm>
          <a:solidFill>
            <a:schemeClr val="accent1">
              <a:alpha val="65000"/>
            </a:schemeClr>
          </a:solidFill>
        </p:spPr>
        <p:txBody>
          <a:bodyPr/>
          <a:lstStyle/>
          <a:p>
            <a:pPr marL="0" indent="0" algn="ctr">
              <a:buNone/>
            </a:pPr>
            <a:r>
              <a:rPr lang="en-US" sz="2000" b="1" dirty="0" smtClean="0">
                <a:solidFill>
                  <a:schemeClr val="bg1"/>
                </a:solidFill>
              </a:rPr>
              <a:t>“We are part of this universe; we are in this universe, but perhaps more important than both of those facts, is that the universe is in us.”</a:t>
            </a:r>
            <a:endParaRPr lang="en-US" sz="2000" b="1" i="1" dirty="0">
              <a:solidFill>
                <a:schemeClr val="bg1"/>
              </a:solidFill>
            </a:endParaRPr>
          </a:p>
        </p:txBody>
      </p:sp>
      <p:sp>
        <p:nvSpPr>
          <p:cNvPr id="6" name="Rectangle 5"/>
          <p:cNvSpPr/>
          <p:nvPr/>
        </p:nvSpPr>
        <p:spPr>
          <a:xfrm>
            <a:off x="0" y="438090"/>
            <a:ext cx="9144000" cy="400110"/>
          </a:xfrm>
          <a:prstGeom prst="rect">
            <a:avLst/>
          </a:prstGeom>
          <a:solidFill>
            <a:schemeClr val="accent1">
              <a:alpha val="65000"/>
            </a:schemeClr>
          </a:solidFill>
        </p:spPr>
        <p:txBody>
          <a:bodyPr wrap="square">
            <a:spAutoFit/>
          </a:bodyPr>
          <a:lstStyle/>
          <a:p>
            <a:pPr algn="ctr"/>
            <a:r>
              <a:rPr lang="en-US" sz="2000" b="1" dirty="0" smtClean="0">
                <a:solidFill>
                  <a:schemeClr val="bg1"/>
                </a:solidFill>
              </a:rPr>
              <a:t>“Everyone should have their mind blown once a day.”</a:t>
            </a:r>
            <a:endParaRPr lang="en-US" sz="2000" b="1" dirty="0">
              <a:solidFill>
                <a:schemeClr val="bg1"/>
              </a:solidFill>
            </a:endParaRPr>
          </a:p>
        </p:txBody>
      </p:sp>
      <p:sp>
        <p:nvSpPr>
          <p:cNvPr id="7" name="Rectangle 6"/>
          <p:cNvSpPr/>
          <p:nvPr/>
        </p:nvSpPr>
        <p:spPr>
          <a:xfrm>
            <a:off x="0" y="2362200"/>
            <a:ext cx="9144000" cy="707886"/>
          </a:xfrm>
          <a:prstGeom prst="rect">
            <a:avLst/>
          </a:prstGeom>
          <a:solidFill>
            <a:schemeClr val="accent1">
              <a:alpha val="65000"/>
            </a:schemeClr>
          </a:solidFill>
        </p:spPr>
        <p:txBody>
          <a:bodyPr wrap="square">
            <a:spAutoFit/>
          </a:bodyPr>
          <a:lstStyle/>
          <a:p>
            <a:pPr algn="ctr"/>
            <a:r>
              <a:rPr lang="en-US" sz="2000" b="1" dirty="0" smtClean="0">
                <a:solidFill>
                  <a:schemeClr val="bg1"/>
                </a:solidFill>
              </a:rPr>
              <a:t>“Any astrophysicist does not feel small looking up at the universe; </a:t>
            </a:r>
            <a:br>
              <a:rPr lang="en-US" sz="2000" b="1" dirty="0" smtClean="0">
                <a:solidFill>
                  <a:schemeClr val="bg1"/>
                </a:solidFill>
              </a:rPr>
            </a:br>
            <a:r>
              <a:rPr lang="en-US" sz="2000" b="1" dirty="0" smtClean="0">
                <a:solidFill>
                  <a:schemeClr val="bg1"/>
                </a:solidFill>
              </a:rPr>
              <a:t>we feel large.”</a:t>
            </a:r>
            <a:endParaRPr lang="en-US" sz="2000" b="1" dirty="0">
              <a:solidFill>
                <a:schemeClr val="bg1"/>
              </a:solidFill>
            </a:endParaRPr>
          </a:p>
        </p:txBody>
      </p:sp>
      <p:sp>
        <p:nvSpPr>
          <p:cNvPr id="8" name="5-Point Star 7"/>
          <p:cNvSpPr/>
          <p:nvPr/>
        </p:nvSpPr>
        <p:spPr>
          <a:xfrm>
            <a:off x="990600" y="249369"/>
            <a:ext cx="615692" cy="644460"/>
          </a:xfrm>
          <a:prstGeom prst="star5">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0" name="5-Point Star 9"/>
          <p:cNvSpPr/>
          <p:nvPr/>
        </p:nvSpPr>
        <p:spPr>
          <a:xfrm rot="1154560">
            <a:off x="8424516" y="1544570"/>
            <a:ext cx="615692" cy="644460"/>
          </a:xfrm>
          <a:prstGeom prst="star5">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2" name="5-Point Star 11"/>
          <p:cNvSpPr/>
          <p:nvPr/>
        </p:nvSpPr>
        <p:spPr>
          <a:xfrm>
            <a:off x="381000" y="2327340"/>
            <a:ext cx="615692" cy="644460"/>
          </a:xfrm>
          <a:prstGeom prst="star5">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6" grpId="0" animBg="1"/>
      <p:bldP spid="7" grpId="0" animBg="1"/>
      <p:bldP spid="8" grpId="0" animBg="1"/>
      <p:bldP spid="1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0" descr="http://upload.wikimedia.org/wikipedia/commons/2/22/Astronomy_Amateur_3_V2.jpg"/>
          <p:cNvPicPr>
            <a:picLocks noChangeAspect="1" noChangeArrowheads="1"/>
          </p:cNvPicPr>
          <p:nvPr/>
        </p:nvPicPr>
        <p:blipFill>
          <a:blip r:embed="rId2" cstate="print"/>
          <a:srcRect/>
          <a:stretch>
            <a:fillRect/>
          </a:stretch>
        </p:blipFill>
        <p:spPr bwMode="auto">
          <a:xfrm>
            <a:off x="0" y="-1447800"/>
            <a:ext cx="9144000" cy="9235441"/>
          </a:xfrm>
          <a:prstGeom prst="rect">
            <a:avLst/>
          </a:prstGeom>
          <a:solidFill>
            <a:schemeClr val="accent1">
              <a:alpha val="65000"/>
            </a:schemeClr>
          </a:solidFill>
        </p:spPr>
      </p:pic>
      <p:sp>
        <p:nvSpPr>
          <p:cNvPr id="4" name="Rectangle 3"/>
          <p:cNvSpPr/>
          <p:nvPr/>
        </p:nvSpPr>
        <p:spPr>
          <a:xfrm>
            <a:off x="2286000" y="226874"/>
            <a:ext cx="6400800" cy="1754326"/>
          </a:xfrm>
          <a:prstGeom prst="rect">
            <a:avLst/>
          </a:prstGeom>
        </p:spPr>
        <p:txBody>
          <a:bodyPr wrap="square">
            <a:spAutoFit/>
          </a:bodyPr>
          <a:lstStyle/>
          <a:p>
            <a:r>
              <a:rPr lang="en-US" sz="3600" dirty="0" smtClean="0">
                <a:solidFill>
                  <a:schemeClr val="bg1"/>
                </a:solidFill>
                <a:latin typeface="Calibri" pitchFamily="34" charset="0"/>
              </a:rPr>
              <a:t>What are examples of collaborative projects that you </a:t>
            </a:r>
          </a:p>
          <a:p>
            <a:r>
              <a:rPr lang="en-US" sz="3600" dirty="0" smtClean="0">
                <a:solidFill>
                  <a:schemeClr val="bg1"/>
                </a:solidFill>
                <a:latin typeface="Calibri" pitchFamily="34" charset="0"/>
              </a:rPr>
              <a:t>have been involved in?</a:t>
            </a:r>
            <a:endParaRPr lang="en-US" sz="36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7253" y="1066800"/>
          <a:ext cx="9144000" cy="5791200"/>
        </p:xfrm>
        <a:graphic>
          <a:graphicData uri="http://schemas.openxmlformats.org/drawingml/2006/table">
            <a:tbl>
              <a:tblPr firstRow="1" bandRow="1">
                <a:tableStyleId>{5940675A-B579-460E-94D1-54222C63F5DA}</a:tableStyleId>
              </a:tblPr>
              <a:tblGrid>
                <a:gridCol w="2286000"/>
                <a:gridCol w="2286000"/>
                <a:gridCol w="2286000"/>
                <a:gridCol w="2286000"/>
              </a:tblGrid>
              <a:tr h="193040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193040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93040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8" name="Title 1"/>
          <p:cNvSpPr>
            <a:spLocks noGrp="1"/>
          </p:cNvSpPr>
          <p:nvPr>
            <p:ph type="title"/>
          </p:nvPr>
        </p:nvSpPr>
        <p:spPr>
          <a:xfrm>
            <a:off x="0" y="-76200"/>
            <a:ext cx="9144000" cy="1143000"/>
          </a:xfrm>
        </p:spPr>
        <p:txBody>
          <a:bodyPr>
            <a:normAutofit/>
          </a:bodyPr>
          <a:lstStyle/>
          <a:p>
            <a:r>
              <a:rPr lang="en-US" sz="3600" dirty="0" smtClean="0">
                <a:solidFill>
                  <a:schemeClr val="accent1">
                    <a:lumMod val="75000"/>
                  </a:schemeClr>
                </a:solidFill>
              </a:rPr>
              <a:t>What were some</a:t>
            </a:r>
            <a:r>
              <a:rPr lang="en-US" sz="3600" b="1" dirty="0" smtClean="0">
                <a:solidFill>
                  <a:schemeClr val="accent1">
                    <a:lumMod val="75000"/>
                  </a:schemeClr>
                </a:solidFill>
              </a:rPr>
              <a:t> barriers </a:t>
            </a:r>
            <a:r>
              <a:rPr lang="en-US" sz="3600" dirty="0" smtClean="0">
                <a:solidFill>
                  <a:schemeClr val="accent1">
                    <a:lumMod val="75000"/>
                  </a:schemeClr>
                </a:solidFill>
              </a:rPr>
              <a:t>to that collaboration?</a:t>
            </a:r>
            <a:endParaRPr lang="en-US" sz="36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7253" y="1066800"/>
          <a:ext cx="9144000" cy="5791200"/>
        </p:xfrm>
        <a:graphic>
          <a:graphicData uri="http://schemas.openxmlformats.org/drawingml/2006/table">
            <a:tbl>
              <a:tblPr firstRow="1" bandRow="1">
                <a:tableStyleId>{5940675A-B579-460E-94D1-54222C63F5DA}</a:tableStyleId>
              </a:tblPr>
              <a:tblGrid>
                <a:gridCol w="2286000"/>
                <a:gridCol w="2286000"/>
                <a:gridCol w="2286000"/>
                <a:gridCol w="2286000"/>
              </a:tblGrid>
              <a:tr h="193040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193040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193040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8" name="Title 1"/>
          <p:cNvSpPr>
            <a:spLocks noGrp="1"/>
          </p:cNvSpPr>
          <p:nvPr>
            <p:ph type="title"/>
          </p:nvPr>
        </p:nvSpPr>
        <p:spPr>
          <a:xfrm>
            <a:off x="0" y="-76200"/>
            <a:ext cx="9144000" cy="1143000"/>
          </a:xfrm>
        </p:spPr>
        <p:txBody>
          <a:bodyPr>
            <a:noAutofit/>
          </a:bodyPr>
          <a:lstStyle/>
          <a:p>
            <a:r>
              <a:rPr lang="en-US" sz="3600" dirty="0" smtClean="0">
                <a:solidFill>
                  <a:schemeClr val="accent1">
                    <a:lumMod val="75000"/>
                  </a:schemeClr>
                </a:solidFill>
              </a:rPr>
              <a:t>What were the </a:t>
            </a:r>
            <a:r>
              <a:rPr lang="en-US" sz="3600" b="1" dirty="0" smtClean="0">
                <a:solidFill>
                  <a:schemeClr val="accent1">
                    <a:lumMod val="75000"/>
                  </a:schemeClr>
                </a:solidFill>
              </a:rPr>
              <a:t>benefits </a:t>
            </a:r>
            <a:r>
              <a:rPr lang="en-US" sz="3600" dirty="0" smtClean="0">
                <a:solidFill>
                  <a:schemeClr val="accent1">
                    <a:lumMod val="75000"/>
                  </a:schemeClr>
                </a:solidFill>
              </a:rPr>
              <a:t>of that collaboration?</a:t>
            </a:r>
            <a:endParaRPr lang="en-US" sz="36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Collaboration</a:t>
            </a:r>
            <a:r>
              <a:rPr lang="en-US" dirty="0" smtClean="0">
                <a:solidFill>
                  <a:schemeClr val="accent1">
                    <a:lumMod val="75000"/>
                  </a:schemeClr>
                </a:solidFill>
              </a:rPr>
              <a:t> in practice!</a:t>
            </a:r>
            <a:endParaRPr lang="en-US" dirty="0">
              <a:solidFill>
                <a:schemeClr val="accent1">
                  <a:lumMod val="75000"/>
                </a:schemeClr>
              </a:solidFill>
            </a:endParaRPr>
          </a:p>
        </p:txBody>
      </p:sp>
      <p:pic>
        <p:nvPicPr>
          <p:cNvPr id="1026" name="Picture 2"/>
          <p:cNvPicPr>
            <a:picLocks noChangeAspect="1" noChangeArrowheads="1"/>
          </p:cNvPicPr>
          <p:nvPr/>
        </p:nvPicPr>
        <p:blipFill>
          <a:blip r:embed="rId3" cstate="print"/>
          <a:srcRect b="49582"/>
          <a:stretch>
            <a:fillRect/>
          </a:stretch>
        </p:blipFill>
        <p:spPr bwMode="auto">
          <a:xfrm>
            <a:off x="482371" y="1524000"/>
            <a:ext cx="8179258" cy="2866957"/>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489205" y="4572000"/>
            <a:ext cx="8165590" cy="1447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2286000" y="228600"/>
            <a:ext cx="2286000" cy="2163762"/>
            <a:chOff x="2095500" y="457200"/>
            <a:chExt cx="2286000" cy="2163762"/>
          </a:xfrm>
        </p:grpSpPr>
        <p:sp>
          <p:nvSpPr>
            <p:cNvPr id="5" name="Title 2"/>
            <p:cNvSpPr txBox="1">
              <a:spLocks/>
            </p:cNvSpPr>
            <p:nvPr/>
          </p:nvSpPr>
          <p:spPr>
            <a:xfrm>
              <a:off x="2095500" y="2057400"/>
              <a:ext cx="22860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Maurice Coleman</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6" name="Rounded Rectangle 5"/>
            <p:cNvSpPr/>
            <p:nvPr/>
          </p:nvSpPr>
          <p:spPr>
            <a:xfrm>
              <a:off x="2514600" y="4572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1"/>
          <p:cNvGrpSpPr/>
          <p:nvPr/>
        </p:nvGrpSpPr>
        <p:grpSpPr>
          <a:xfrm>
            <a:off x="4686300" y="228600"/>
            <a:ext cx="1676400" cy="2163762"/>
            <a:chOff x="4267200" y="381000"/>
            <a:chExt cx="1676400" cy="2163762"/>
          </a:xfrm>
        </p:grpSpPr>
        <p:sp>
          <p:nvSpPr>
            <p:cNvPr id="7" name="Title 2"/>
            <p:cNvSpPr txBox="1">
              <a:spLocks/>
            </p:cNvSpPr>
            <p:nvPr/>
          </p:nvSpPr>
          <p:spPr>
            <a:xfrm>
              <a:off x="4267200" y="1981200"/>
              <a:ext cx="16764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Enid </a:t>
              </a:r>
              <a:r>
                <a:rPr lang="en-US" sz="2400" dirty="0" err="1" smtClean="0">
                  <a:solidFill>
                    <a:srgbClr val="492303"/>
                  </a:solidFill>
                  <a:latin typeface="Tw Cen MT" pitchFamily="34" charset="0"/>
                  <a:ea typeface="+mj-ea"/>
                  <a:cs typeface="+mj-cs"/>
                </a:rPr>
                <a:t>Costley</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8" name="Rounded Rectangle 7"/>
            <p:cNvSpPr/>
            <p:nvPr/>
          </p:nvSpPr>
          <p:spPr>
            <a:xfrm>
              <a:off x="4419600" y="3810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0"/>
          <p:cNvGrpSpPr/>
          <p:nvPr/>
        </p:nvGrpSpPr>
        <p:grpSpPr>
          <a:xfrm>
            <a:off x="6705600" y="228600"/>
            <a:ext cx="1981200" cy="2163762"/>
            <a:chOff x="6438900" y="381000"/>
            <a:chExt cx="1981200" cy="2163762"/>
          </a:xfrm>
        </p:grpSpPr>
        <p:sp>
          <p:nvSpPr>
            <p:cNvPr id="9" name="Title 2"/>
            <p:cNvSpPr txBox="1">
              <a:spLocks/>
            </p:cNvSpPr>
            <p:nvPr/>
          </p:nvSpPr>
          <p:spPr>
            <a:xfrm>
              <a:off x="6438900" y="1981200"/>
              <a:ext cx="19812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Colleen Eggett</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10" name="Rounded Rectangle 9"/>
            <p:cNvSpPr/>
            <p:nvPr/>
          </p:nvSpPr>
          <p:spPr>
            <a:xfrm>
              <a:off x="6705600" y="3810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4"/>
          <p:cNvGrpSpPr/>
          <p:nvPr/>
        </p:nvGrpSpPr>
        <p:grpSpPr>
          <a:xfrm>
            <a:off x="419100" y="228600"/>
            <a:ext cx="1676400" cy="2163762"/>
            <a:chOff x="2362200" y="457200"/>
            <a:chExt cx="1676400" cy="2163762"/>
          </a:xfrm>
        </p:grpSpPr>
        <p:sp>
          <p:nvSpPr>
            <p:cNvPr id="16" name="Title 2"/>
            <p:cNvSpPr txBox="1">
              <a:spLocks/>
            </p:cNvSpPr>
            <p:nvPr/>
          </p:nvSpPr>
          <p:spPr>
            <a:xfrm>
              <a:off x="2362200" y="2057400"/>
              <a:ext cx="1676400" cy="563562"/>
            </a:xfrm>
            <a:prstGeom prst="rect">
              <a:avLst/>
            </a:prstGeom>
          </p:spPr>
          <p:txBody>
            <a:bodyPr vert="horz" lIns="0" t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492303"/>
                  </a:solidFill>
                  <a:effectLst/>
                  <a:uLnTx/>
                  <a:uFillTx/>
                  <a:latin typeface="Tw Cen MT" pitchFamily="34" charset="0"/>
                  <a:ea typeface="+mj-ea"/>
                  <a:cs typeface="+mj-cs"/>
                </a:rPr>
                <a:t>Amy Calhoun</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17" name="Rounded Rectangle 16"/>
            <p:cNvSpPr/>
            <p:nvPr/>
          </p:nvSpPr>
          <p:spPr>
            <a:xfrm>
              <a:off x="2514600" y="4572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2"/>
          <p:cNvGrpSpPr/>
          <p:nvPr/>
        </p:nvGrpSpPr>
        <p:grpSpPr>
          <a:xfrm>
            <a:off x="419100" y="2438400"/>
            <a:ext cx="8534400" cy="2163762"/>
            <a:chOff x="457200" y="2438400"/>
            <a:chExt cx="8534400" cy="2163762"/>
          </a:xfrm>
        </p:grpSpPr>
        <p:grpSp>
          <p:nvGrpSpPr>
            <p:cNvPr id="13" name="Group 17"/>
            <p:cNvGrpSpPr/>
            <p:nvPr/>
          </p:nvGrpSpPr>
          <p:grpSpPr>
            <a:xfrm>
              <a:off x="2400300" y="2438400"/>
              <a:ext cx="1905000" cy="2163762"/>
              <a:chOff x="2171700" y="457200"/>
              <a:chExt cx="1905000" cy="2163762"/>
            </a:xfrm>
          </p:grpSpPr>
          <p:sp>
            <p:nvSpPr>
              <p:cNvPr id="19" name="Title 2"/>
              <p:cNvSpPr txBox="1">
                <a:spLocks/>
              </p:cNvSpPr>
              <p:nvPr/>
            </p:nvSpPr>
            <p:spPr>
              <a:xfrm>
                <a:off x="2171700" y="2057400"/>
                <a:ext cx="19050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Tiffany Hayes</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20" name="Rounded Rectangle 19"/>
              <p:cNvSpPr/>
              <p:nvPr/>
            </p:nvSpPr>
            <p:spPr>
              <a:xfrm>
                <a:off x="2514600" y="4572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0"/>
            <p:cNvGrpSpPr/>
            <p:nvPr/>
          </p:nvGrpSpPr>
          <p:grpSpPr>
            <a:xfrm>
              <a:off x="4305300" y="2438400"/>
              <a:ext cx="2667000" cy="2163762"/>
              <a:chOff x="3848100" y="381000"/>
              <a:chExt cx="2667000" cy="2163762"/>
            </a:xfrm>
          </p:grpSpPr>
          <p:sp>
            <p:nvSpPr>
              <p:cNvPr id="22" name="Title 2"/>
              <p:cNvSpPr txBox="1">
                <a:spLocks/>
              </p:cNvSpPr>
              <p:nvPr/>
            </p:nvSpPr>
            <p:spPr>
              <a:xfrm>
                <a:off x="3848100" y="1981200"/>
                <a:ext cx="2667000" cy="563562"/>
              </a:xfrm>
              <a:prstGeom prst="rect">
                <a:avLst/>
              </a:prstGeom>
            </p:spPr>
            <p:txBody>
              <a:bodyPr vert="horz" lIns="0" tIns="0" rIns="0" bIns="0" rtlCol="0" anchor="ctr">
                <a:noAutofit/>
              </a:bodyPr>
              <a:lstStyle/>
              <a:p>
                <a:pPr lvl="0" algn="ctr">
                  <a:lnSpc>
                    <a:spcPts val="2300"/>
                  </a:lnSpc>
                  <a:spcBef>
                    <a:spcPct val="0"/>
                  </a:spcBef>
                </a:pPr>
                <a:r>
                  <a:rPr lang="en-US" sz="2400" dirty="0" smtClean="0">
                    <a:solidFill>
                      <a:srgbClr val="492303"/>
                    </a:solidFill>
                    <a:latin typeface="Tw Cen MT" pitchFamily="34" charset="0"/>
                    <a:ea typeface="+mj-ea"/>
                    <a:cs typeface="+mj-cs"/>
                  </a:rPr>
                  <a:t>Katherine </a:t>
                </a:r>
                <a:br>
                  <a:rPr lang="en-US" sz="2400" dirty="0" smtClean="0">
                    <a:solidFill>
                      <a:srgbClr val="492303"/>
                    </a:solidFill>
                    <a:latin typeface="Tw Cen MT" pitchFamily="34" charset="0"/>
                    <a:ea typeface="+mj-ea"/>
                    <a:cs typeface="+mj-cs"/>
                  </a:rPr>
                </a:br>
                <a:r>
                  <a:rPr lang="en-US" sz="2400" dirty="0" smtClean="0">
                    <a:solidFill>
                      <a:srgbClr val="492303"/>
                    </a:solidFill>
                    <a:latin typeface="Tw Cen MT" pitchFamily="34" charset="0"/>
                    <a:ea typeface="+mj-ea"/>
                    <a:cs typeface="+mj-cs"/>
                  </a:rPr>
                  <a:t>Adelberg</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23" name="Rounded Rectangle 22"/>
              <p:cNvSpPr/>
              <p:nvPr/>
            </p:nvSpPr>
            <p:spPr>
              <a:xfrm>
                <a:off x="4419600" y="3810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3"/>
            <p:cNvGrpSpPr/>
            <p:nvPr/>
          </p:nvGrpSpPr>
          <p:grpSpPr>
            <a:xfrm>
              <a:off x="6667500" y="2438400"/>
              <a:ext cx="2324100" cy="2163762"/>
              <a:chOff x="6362700" y="381000"/>
              <a:chExt cx="2324100" cy="2163762"/>
            </a:xfrm>
          </p:grpSpPr>
          <p:sp>
            <p:nvSpPr>
              <p:cNvPr id="25" name="Title 2"/>
              <p:cNvSpPr txBox="1">
                <a:spLocks/>
              </p:cNvSpPr>
              <p:nvPr/>
            </p:nvSpPr>
            <p:spPr>
              <a:xfrm>
                <a:off x="6362700" y="1981200"/>
                <a:ext cx="23241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Christine Kreger</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26" name="Rounded Rectangle 25"/>
              <p:cNvSpPr/>
              <p:nvPr/>
            </p:nvSpPr>
            <p:spPr>
              <a:xfrm>
                <a:off x="6705600" y="3810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6"/>
            <p:cNvGrpSpPr/>
            <p:nvPr/>
          </p:nvGrpSpPr>
          <p:grpSpPr>
            <a:xfrm>
              <a:off x="457200" y="2438400"/>
              <a:ext cx="1676400" cy="2163762"/>
              <a:chOff x="2362200" y="457200"/>
              <a:chExt cx="1676400" cy="2163762"/>
            </a:xfrm>
          </p:grpSpPr>
          <p:sp>
            <p:nvSpPr>
              <p:cNvPr id="28" name="Title 2"/>
              <p:cNvSpPr txBox="1">
                <a:spLocks/>
              </p:cNvSpPr>
              <p:nvPr/>
            </p:nvSpPr>
            <p:spPr>
              <a:xfrm>
                <a:off x="2362200" y="2057400"/>
                <a:ext cx="16764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Katie Fearer</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29" name="Rounded Rectangle 28"/>
              <p:cNvSpPr/>
              <p:nvPr/>
            </p:nvSpPr>
            <p:spPr>
              <a:xfrm>
                <a:off x="2514600" y="4572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43"/>
          <p:cNvGrpSpPr/>
          <p:nvPr/>
        </p:nvGrpSpPr>
        <p:grpSpPr>
          <a:xfrm>
            <a:off x="228600" y="4648200"/>
            <a:ext cx="8610600" cy="2163762"/>
            <a:chOff x="190500" y="4694238"/>
            <a:chExt cx="8610600" cy="2163762"/>
          </a:xfrm>
        </p:grpSpPr>
        <p:grpSp>
          <p:nvGrpSpPr>
            <p:cNvPr id="24" name="Group 29"/>
            <p:cNvGrpSpPr/>
            <p:nvPr/>
          </p:nvGrpSpPr>
          <p:grpSpPr>
            <a:xfrm>
              <a:off x="2247900" y="4694238"/>
              <a:ext cx="2209800" cy="2163762"/>
              <a:chOff x="2095500" y="457200"/>
              <a:chExt cx="2209800" cy="2163762"/>
            </a:xfrm>
          </p:grpSpPr>
          <p:sp>
            <p:nvSpPr>
              <p:cNvPr id="31" name="Title 2"/>
              <p:cNvSpPr txBox="1">
                <a:spLocks/>
              </p:cNvSpPr>
              <p:nvPr/>
            </p:nvSpPr>
            <p:spPr>
              <a:xfrm>
                <a:off x="2095500" y="2057400"/>
                <a:ext cx="22098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Jamie Matczak</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32" name="Rounded Rectangle 31"/>
              <p:cNvSpPr/>
              <p:nvPr/>
            </p:nvSpPr>
            <p:spPr>
              <a:xfrm>
                <a:off x="2514600" y="4572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2"/>
            <p:cNvGrpSpPr/>
            <p:nvPr/>
          </p:nvGrpSpPr>
          <p:grpSpPr>
            <a:xfrm>
              <a:off x="4381500" y="4694238"/>
              <a:ext cx="2133600" cy="2163762"/>
              <a:chOff x="4000500" y="381000"/>
              <a:chExt cx="2133600" cy="2163762"/>
            </a:xfrm>
          </p:grpSpPr>
          <p:sp>
            <p:nvSpPr>
              <p:cNvPr id="34" name="Title 2"/>
              <p:cNvSpPr txBox="1">
                <a:spLocks/>
              </p:cNvSpPr>
              <p:nvPr/>
            </p:nvSpPr>
            <p:spPr>
              <a:xfrm>
                <a:off x="4000500" y="1981200"/>
                <a:ext cx="21336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Kelly Woodside</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35" name="Rounded Rectangle 34"/>
              <p:cNvSpPr/>
              <p:nvPr/>
            </p:nvSpPr>
            <p:spPr>
              <a:xfrm>
                <a:off x="4419600" y="3810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5"/>
            <p:cNvGrpSpPr/>
            <p:nvPr/>
          </p:nvGrpSpPr>
          <p:grpSpPr>
            <a:xfrm>
              <a:off x="6515100" y="4694238"/>
              <a:ext cx="2286000" cy="2163762"/>
              <a:chOff x="6286500" y="381000"/>
              <a:chExt cx="2286000" cy="2163762"/>
            </a:xfrm>
          </p:grpSpPr>
          <p:sp>
            <p:nvSpPr>
              <p:cNvPr id="37" name="Title 2"/>
              <p:cNvSpPr txBox="1">
                <a:spLocks/>
              </p:cNvSpPr>
              <p:nvPr/>
            </p:nvSpPr>
            <p:spPr>
              <a:xfrm>
                <a:off x="6286500" y="1981200"/>
                <a:ext cx="2286000" cy="563562"/>
              </a:xfrm>
              <a:prstGeom prst="rect">
                <a:avLst/>
              </a:prstGeom>
            </p:spPr>
            <p:txBody>
              <a:bodyPr vert="horz" lIns="0" tIns="0" rIns="0" bIns="0" rtlCol="0" anchor="ctr">
                <a:noAutofit/>
              </a:bodyPr>
              <a:lstStyle/>
              <a:p>
                <a:pPr lvl="0" algn="ctr">
                  <a:lnSpc>
                    <a:spcPts val="2300"/>
                  </a:lnSpc>
                  <a:spcBef>
                    <a:spcPct val="0"/>
                  </a:spcBef>
                </a:pPr>
                <a:r>
                  <a:rPr lang="en-US" sz="2400" dirty="0" smtClean="0">
                    <a:solidFill>
                      <a:srgbClr val="492303"/>
                    </a:solidFill>
                    <a:latin typeface="Tw Cen MT" pitchFamily="34" charset="0"/>
                    <a:ea typeface="+mj-ea"/>
                    <a:cs typeface="+mj-cs"/>
                  </a:rPr>
                  <a:t>Stephanie                   Zimmerman</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38" name="Rounded Rectangle 37"/>
              <p:cNvSpPr/>
              <p:nvPr/>
            </p:nvSpPr>
            <p:spPr>
              <a:xfrm>
                <a:off x="6705600" y="3810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8"/>
            <p:cNvGrpSpPr/>
            <p:nvPr/>
          </p:nvGrpSpPr>
          <p:grpSpPr>
            <a:xfrm>
              <a:off x="190500" y="4694238"/>
              <a:ext cx="2057400" cy="2163762"/>
              <a:chOff x="2171700" y="457200"/>
              <a:chExt cx="2057400" cy="2163762"/>
            </a:xfrm>
          </p:grpSpPr>
          <p:sp>
            <p:nvSpPr>
              <p:cNvPr id="40" name="Title 2"/>
              <p:cNvSpPr txBox="1">
                <a:spLocks/>
              </p:cNvSpPr>
              <p:nvPr/>
            </p:nvSpPr>
            <p:spPr>
              <a:xfrm>
                <a:off x="2171700" y="2057400"/>
                <a:ext cx="2057400" cy="563562"/>
              </a:xfrm>
              <a:prstGeom prst="rect">
                <a:avLst/>
              </a:prstGeom>
            </p:spPr>
            <p:txBody>
              <a:bodyPr vert="horz" lIns="0" tIns="0" rIns="0" bIns="0" rtlCol="0" anchor="ctr">
                <a:noAutofit/>
              </a:bodyPr>
              <a:lstStyle/>
              <a:p>
                <a:pPr lvl="0" algn="ctr">
                  <a:spcBef>
                    <a:spcPct val="0"/>
                  </a:spcBef>
                </a:pPr>
                <a:r>
                  <a:rPr lang="en-US" sz="2400" dirty="0" smtClean="0">
                    <a:solidFill>
                      <a:srgbClr val="492303"/>
                    </a:solidFill>
                    <a:latin typeface="Tw Cen MT" pitchFamily="34" charset="0"/>
                    <a:ea typeface="+mj-ea"/>
                    <a:cs typeface="+mj-cs"/>
                  </a:rPr>
                  <a:t>Meredith Lowe</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
            <p:nvSpPr>
              <p:cNvPr id="41" name="Rounded Rectangle 40"/>
              <p:cNvSpPr/>
              <p:nvPr/>
            </p:nvSpPr>
            <p:spPr>
              <a:xfrm>
                <a:off x="2514600" y="457200"/>
                <a:ext cx="1371600" cy="1600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652" name="Picture 4" descr="Picture of Katherine Kimball Adelberg"/>
          <p:cNvPicPr>
            <a:picLocks noChangeAspect="1" noChangeArrowheads="1"/>
          </p:cNvPicPr>
          <p:nvPr/>
        </p:nvPicPr>
        <p:blipFill>
          <a:blip r:embed="rId3" cstate="print"/>
          <a:srcRect/>
          <a:stretch>
            <a:fillRect/>
          </a:stretch>
        </p:blipFill>
        <p:spPr bwMode="auto">
          <a:xfrm>
            <a:off x="4995950" y="2683625"/>
            <a:ext cx="1066800" cy="1066800"/>
          </a:xfrm>
          <a:prstGeom prst="rect">
            <a:avLst/>
          </a:prstGeom>
          <a:noFill/>
        </p:spPr>
      </p:pic>
      <p:pic>
        <p:nvPicPr>
          <p:cNvPr id="27654" name="Picture 6" descr="Colleen Eggett"/>
          <p:cNvPicPr>
            <a:picLocks noChangeAspect="1" noChangeArrowheads="1"/>
          </p:cNvPicPr>
          <p:nvPr/>
        </p:nvPicPr>
        <p:blipFill>
          <a:blip r:embed="rId4" cstate="print"/>
          <a:srcRect/>
          <a:stretch>
            <a:fillRect/>
          </a:stretch>
        </p:blipFill>
        <p:spPr bwMode="auto">
          <a:xfrm>
            <a:off x="7086600" y="457200"/>
            <a:ext cx="1143000" cy="1143000"/>
          </a:xfrm>
          <a:prstGeom prst="rect">
            <a:avLst/>
          </a:prstGeom>
          <a:noFill/>
        </p:spPr>
      </p:pic>
      <p:pic>
        <p:nvPicPr>
          <p:cNvPr id="27656" name="Picture 8" descr="Picture of Katie Fearer"/>
          <p:cNvPicPr>
            <a:picLocks noChangeAspect="1" noChangeArrowheads="1"/>
          </p:cNvPicPr>
          <p:nvPr/>
        </p:nvPicPr>
        <p:blipFill>
          <a:blip r:embed="rId5" cstate="print"/>
          <a:srcRect/>
          <a:stretch>
            <a:fillRect/>
          </a:stretch>
        </p:blipFill>
        <p:spPr bwMode="auto">
          <a:xfrm>
            <a:off x="609600" y="2590800"/>
            <a:ext cx="1295400" cy="1295400"/>
          </a:xfrm>
          <a:prstGeom prst="rect">
            <a:avLst/>
          </a:prstGeom>
          <a:noFill/>
        </p:spPr>
      </p:pic>
      <p:pic>
        <p:nvPicPr>
          <p:cNvPr id="27658" name="Picture 10" descr="Tiffany Hayes"/>
          <p:cNvPicPr>
            <a:picLocks noChangeAspect="1" noChangeArrowheads="1"/>
          </p:cNvPicPr>
          <p:nvPr/>
        </p:nvPicPr>
        <p:blipFill>
          <a:blip r:embed="rId6" cstate="print"/>
          <a:srcRect/>
          <a:stretch>
            <a:fillRect/>
          </a:stretch>
        </p:blipFill>
        <p:spPr bwMode="auto">
          <a:xfrm>
            <a:off x="2819400" y="2667000"/>
            <a:ext cx="1143000" cy="1143000"/>
          </a:xfrm>
          <a:prstGeom prst="rect">
            <a:avLst/>
          </a:prstGeom>
          <a:noFill/>
        </p:spPr>
      </p:pic>
      <p:pic>
        <p:nvPicPr>
          <p:cNvPr id="27660" name="Picture 12" descr="Picture of Stephanie Zimmerman"/>
          <p:cNvPicPr>
            <a:picLocks noChangeAspect="1" noChangeArrowheads="1"/>
          </p:cNvPicPr>
          <p:nvPr/>
        </p:nvPicPr>
        <p:blipFill>
          <a:blip r:embed="rId7" cstate="print"/>
          <a:srcRect/>
          <a:stretch>
            <a:fillRect/>
          </a:stretch>
        </p:blipFill>
        <p:spPr bwMode="auto">
          <a:xfrm>
            <a:off x="7086600" y="4876800"/>
            <a:ext cx="1143000" cy="1143000"/>
          </a:xfrm>
          <a:prstGeom prst="rect">
            <a:avLst/>
          </a:prstGeom>
          <a:noFill/>
        </p:spPr>
      </p:pic>
      <p:pic>
        <p:nvPicPr>
          <p:cNvPr id="27662" name="Picture 14" descr="photo of Enid"/>
          <p:cNvPicPr>
            <a:picLocks noChangeAspect="1" noChangeArrowheads="1"/>
          </p:cNvPicPr>
          <p:nvPr/>
        </p:nvPicPr>
        <p:blipFill>
          <a:blip r:embed="rId8" cstate="print"/>
          <a:srcRect/>
          <a:stretch>
            <a:fillRect/>
          </a:stretch>
        </p:blipFill>
        <p:spPr bwMode="auto">
          <a:xfrm>
            <a:off x="4953000" y="457200"/>
            <a:ext cx="1143000" cy="1143000"/>
          </a:xfrm>
          <a:prstGeom prst="rect">
            <a:avLst/>
          </a:prstGeom>
          <a:noFill/>
        </p:spPr>
      </p:pic>
      <p:pic>
        <p:nvPicPr>
          <p:cNvPr id="27664" name="Picture 16" descr="Picture of Meredith Lowe"/>
          <p:cNvPicPr>
            <a:picLocks noChangeAspect="1" noChangeArrowheads="1"/>
          </p:cNvPicPr>
          <p:nvPr/>
        </p:nvPicPr>
        <p:blipFill>
          <a:blip r:embed="rId9" cstate="print"/>
          <a:srcRect/>
          <a:stretch>
            <a:fillRect/>
          </a:stretch>
        </p:blipFill>
        <p:spPr bwMode="auto">
          <a:xfrm>
            <a:off x="685800" y="4876800"/>
            <a:ext cx="1143000" cy="1143000"/>
          </a:xfrm>
          <a:prstGeom prst="rect">
            <a:avLst/>
          </a:prstGeom>
          <a:noFill/>
        </p:spPr>
      </p:pic>
      <p:pic>
        <p:nvPicPr>
          <p:cNvPr id="27666" name="Picture 18" descr="Picture of Jamie Matczak"/>
          <p:cNvPicPr>
            <a:picLocks noChangeAspect="1" noChangeArrowheads="1"/>
          </p:cNvPicPr>
          <p:nvPr/>
        </p:nvPicPr>
        <p:blipFill>
          <a:blip r:embed="rId10" cstate="print"/>
          <a:srcRect/>
          <a:stretch>
            <a:fillRect/>
          </a:stretch>
        </p:blipFill>
        <p:spPr bwMode="auto">
          <a:xfrm>
            <a:off x="2819400" y="4876800"/>
            <a:ext cx="1143000" cy="1143000"/>
          </a:xfrm>
          <a:prstGeom prst="rect">
            <a:avLst/>
          </a:prstGeom>
          <a:noFill/>
        </p:spPr>
      </p:pic>
      <p:pic>
        <p:nvPicPr>
          <p:cNvPr id="29698" name="Picture 2" descr="Picture of Kelly Woodside"/>
          <p:cNvPicPr>
            <a:picLocks noChangeAspect="1" noChangeArrowheads="1"/>
          </p:cNvPicPr>
          <p:nvPr/>
        </p:nvPicPr>
        <p:blipFill>
          <a:blip r:embed="rId11" cstate="print"/>
          <a:srcRect/>
          <a:stretch>
            <a:fillRect/>
          </a:stretch>
        </p:blipFill>
        <p:spPr bwMode="auto">
          <a:xfrm>
            <a:off x="4980432" y="4876800"/>
            <a:ext cx="1066800" cy="1066800"/>
          </a:xfrm>
          <a:prstGeom prst="rect">
            <a:avLst/>
          </a:prstGeom>
          <a:noFill/>
        </p:spPr>
      </p:pic>
      <p:pic>
        <p:nvPicPr>
          <p:cNvPr id="29700" name="Picture 4" descr="Picture of Amy Calhoun"/>
          <p:cNvPicPr>
            <a:picLocks noChangeAspect="1" noChangeArrowheads="1"/>
          </p:cNvPicPr>
          <p:nvPr/>
        </p:nvPicPr>
        <p:blipFill>
          <a:blip r:embed="rId12" cstate="print"/>
          <a:srcRect/>
          <a:stretch>
            <a:fillRect/>
          </a:stretch>
        </p:blipFill>
        <p:spPr bwMode="auto">
          <a:xfrm>
            <a:off x="723900" y="457200"/>
            <a:ext cx="1066800" cy="1066800"/>
          </a:xfrm>
          <a:prstGeom prst="rect">
            <a:avLst/>
          </a:prstGeom>
          <a:noFill/>
        </p:spPr>
      </p:pic>
      <p:pic>
        <p:nvPicPr>
          <p:cNvPr id="27650" name="Picture 2" descr="Picture of Christine Kreger"/>
          <p:cNvPicPr>
            <a:picLocks noChangeAspect="1" noChangeArrowheads="1"/>
          </p:cNvPicPr>
          <p:nvPr/>
        </p:nvPicPr>
        <p:blipFill>
          <a:blip r:embed="rId13" cstate="print"/>
          <a:srcRect/>
          <a:stretch>
            <a:fillRect/>
          </a:stretch>
        </p:blipFill>
        <p:spPr bwMode="auto">
          <a:xfrm>
            <a:off x="7086600" y="2667000"/>
            <a:ext cx="1143000" cy="1143000"/>
          </a:xfrm>
          <a:prstGeom prst="rect">
            <a:avLst/>
          </a:prstGeom>
          <a:noFill/>
        </p:spPr>
      </p:pic>
      <p:pic>
        <p:nvPicPr>
          <p:cNvPr id="39" name="Picture 4" descr="Maurice Coleman's Picture "/>
          <p:cNvPicPr>
            <a:picLocks noChangeAspect="1" noChangeArrowheads="1"/>
          </p:cNvPicPr>
          <p:nvPr/>
        </p:nvPicPr>
        <p:blipFill>
          <a:blip r:embed="rId14" cstate="print"/>
          <a:srcRect/>
          <a:stretch>
            <a:fillRect/>
          </a:stretch>
        </p:blipFill>
        <p:spPr bwMode="auto">
          <a:xfrm>
            <a:off x="2843784" y="457200"/>
            <a:ext cx="1066800" cy="10668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rPr>
              <a:t>Collaboration</a:t>
            </a:r>
            <a:r>
              <a:rPr lang="en-US" dirty="0" smtClean="0">
                <a:solidFill>
                  <a:schemeClr val="accent1">
                    <a:lumMod val="75000"/>
                  </a:schemeClr>
                </a:solidFill>
              </a:rPr>
              <a:t> in practice!</a:t>
            </a:r>
            <a:endParaRPr lang="en-US" dirty="0">
              <a:solidFill>
                <a:schemeClr val="accent1">
                  <a:lumMod val="75000"/>
                </a:schemeClr>
              </a:solidFill>
            </a:endParaRPr>
          </a:p>
        </p:txBody>
      </p:sp>
      <p:pic>
        <p:nvPicPr>
          <p:cNvPr id="2050" name="Picture 2"/>
          <p:cNvPicPr>
            <a:picLocks noChangeAspect="1" noChangeArrowheads="1"/>
          </p:cNvPicPr>
          <p:nvPr/>
        </p:nvPicPr>
        <p:blipFill>
          <a:blip r:embed="rId3" cstate="print"/>
          <a:srcRect/>
          <a:stretch>
            <a:fillRect/>
          </a:stretch>
        </p:blipFill>
        <p:spPr bwMode="auto">
          <a:xfrm>
            <a:off x="721741" y="1600200"/>
            <a:ext cx="7700517" cy="4648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68362"/>
          </a:xfrm>
        </p:spPr>
        <p:txBody>
          <a:bodyPr>
            <a:normAutofit fontScale="90000"/>
          </a:bodyPr>
          <a:lstStyle/>
          <a:p>
            <a:pPr algn="ctr"/>
            <a:r>
              <a:rPr lang="en-US" dirty="0" smtClean="0">
                <a:solidFill>
                  <a:schemeClr val="accent1">
                    <a:lumMod val="75000"/>
                  </a:schemeClr>
                </a:solidFill>
              </a:rPr>
              <a:t>A training topic that no one else has done?</a:t>
            </a:r>
            <a:endParaRPr lang="en-US" dirty="0"/>
          </a:p>
        </p:txBody>
      </p:sp>
      <p:pic>
        <p:nvPicPr>
          <p:cNvPr id="68609" name="Picture 1" descr="C:\Users\gesingek\AppData\Local\Microsoft\Windows\Temporary Internet Files\Content.IE5\BWYFWMFL\MP900382942[1].jpg"/>
          <p:cNvPicPr>
            <a:picLocks noChangeAspect="1" noChangeArrowheads="1"/>
          </p:cNvPicPr>
          <p:nvPr/>
        </p:nvPicPr>
        <p:blipFill>
          <a:blip r:embed="rId3" cstate="print"/>
          <a:srcRect/>
          <a:stretch>
            <a:fillRect/>
          </a:stretch>
        </p:blipFill>
        <p:spPr bwMode="auto">
          <a:xfrm>
            <a:off x="762000" y="1752600"/>
            <a:ext cx="2884714" cy="40386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descr="http://scienceblogs.com/startswithabang/files/2011/03/1600x1200-aurora-borealis01.jpg"/>
          <p:cNvPicPr>
            <a:picLocks noChangeAspect="1" noChangeArrowheads="1"/>
          </p:cNvPicPr>
          <p:nvPr/>
        </p:nvPicPr>
        <p:blipFill>
          <a:blip r:embed="rId2" cstate="print"/>
          <a:srcRect l="3472" t="16667" r="6250"/>
          <a:stretch>
            <a:fillRect/>
          </a:stretch>
        </p:blipFill>
        <p:spPr bwMode="auto">
          <a:xfrm>
            <a:off x="0" y="0"/>
            <a:ext cx="9906000" cy="6858000"/>
          </a:xfrm>
          <a:prstGeom prst="rect">
            <a:avLst/>
          </a:prstGeom>
          <a:noFill/>
        </p:spPr>
      </p:pic>
      <p:sp>
        <p:nvSpPr>
          <p:cNvPr id="5" name="Rectangle 4"/>
          <p:cNvSpPr/>
          <p:nvPr/>
        </p:nvSpPr>
        <p:spPr>
          <a:xfrm>
            <a:off x="914400" y="701566"/>
            <a:ext cx="7391400" cy="2554545"/>
          </a:xfrm>
          <a:prstGeom prst="rect">
            <a:avLst/>
          </a:prstGeom>
          <a:solidFill>
            <a:schemeClr val="bg1">
              <a:lumMod val="85000"/>
              <a:alpha val="50000"/>
            </a:schemeClr>
          </a:solidFill>
        </p:spPr>
        <p:txBody>
          <a:bodyPr wrap="square">
            <a:spAutoFit/>
          </a:bodyPr>
          <a:lstStyle/>
          <a:p>
            <a:r>
              <a:rPr lang="en-US" sz="4000" dirty="0" smtClean="0">
                <a:solidFill>
                  <a:schemeClr val="accent1">
                    <a:lumMod val="75000"/>
                  </a:schemeClr>
                </a:solidFill>
                <a:latin typeface="Tw Cen MT" pitchFamily="34" charset="0"/>
                <a:ea typeface="+mj-ea"/>
                <a:cs typeface="+mj-cs"/>
              </a:rPr>
              <a:t>What did you discover or validate over the last week around priority training topics for your organization?</a:t>
            </a:r>
            <a:endParaRPr lang="en-US" sz="4000" dirty="0">
              <a:solidFill>
                <a:schemeClr val="accent1">
                  <a:lumMod val="75000"/>
                </a:schemeClr>
              </a:solidFill>
              <a:latin typeface="Tw Cen MT" pitchFamily="34" charset="0"/>
              <a:ea typeface="+mj-ea"/>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7253" y="1066800"/>
          <a:ext cx="9144000" cy="5791200"/>
        </p:xfrm>
        <a:graphic>
          <a:graphicData uri="http://schemas.openxmlformats.org/drawingml/2006/table">
            <a:tbl>
              <a:tblPr firstRow="1" bandRow="1">
                <a:tableStyleId>{5940675A-B579-460E-94D1-54222C63F5DA}</a:tableStyleId>
              </a:tblPr>
              <a:tblGrid>
                <a:gridCol w="2286000"/>
                <a:gridCol w="2286000"/>
                <a:gridCol w="2286000"/>
                <a:gridCol w="2286000"/>
              </a:tblGrid>
              <a:tr h="19304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193040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193040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8" name="Title 1"/>
          <p:cNvSpPr>
            <a:spLocks noGrp="1"/>
          </p:cNvSpPr>
          <p:nvPr>
            <p:ph type="title"/>
          </p:nvPr>
        </p:nvSpPr>
        <p:spPr>
          <a:xfrm>
            <a:off x="0" y="152400"/>
            <a:ext cx="9144000" cy="1066800"/>
          </a:xfrm>
        </p:spPr>
        <p:txBody>
          <a:bodyPr>
            <a:noAutofit/>
          </a:bodyPr>
          <a:lstStyle/>
          <a:p>
            <a:pPr algn="ctr"/>
            <a:r>
              <a:rPr lang="en-US" sz="3600" b="1" dirty="0" smtClean="0">
                <a:solidFill>
                  <a:schemeClr val="accent1">
                    <a:lumMod val="75000"/>
                  </a:schemeClr>
                </a:solidFill>
              </a:rPr>
              <a:t>Priority</a:t>
            </a:r>
            <a:r>
              <a:rPr lang="en-US" sz="3600" dirty="0" smtClean="0">
                <a:solidFill>
                  <a:schemeClr val="accent1">
                    <a:lumMod val="75000"/>
                  </a:schemeClr>
                </a:solidFill>
              </a:rPr>
              <a:t> topics for your audience/organization?</a:t>
            </a:r>
            <a:endParaRPr lang="en-US" sz="3600"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7255" y="1066800"/>
          <a:ext cx="9161254" cy="5791200"/>
        </p:xfrm>
        <a:graphic>
          <a:graphicData uri="http://schemas.openxmlformats.org/drawingml/2006/table">
            <a:tbl>
              <a:tblPr firstRow="1" bandRow="1">
                <a:tableStyleId>{5940675A-B579-460E-94D1-54222C63F5DA}</a:tableStyleId>
              </a:tblPr>
              <a:tblGrid>
                <a:gridCol w="4580627"/>
                <a:gridCol w="4580627"/>
              </a:tblGrid>
              <a:tr h="1930400">
                <a:tc>
                  <a:txBody>
                    <a:bodyPr/>
                    <a:lstStyle/>
                    <a:p>
                      <a:endParaRPr lang="en-US" dirty="0"/>
                    </a:p>
                  </a:txBody>
                  <a:tcPr/>
                </a:tc>
                <a:tc>
                  <a:txBody>
                    <a:bodyPr/>
                    <a:lstStyle/>
                    <a:p>
                      <a:endParaRPr lang="en-US"/>
                    </a:p>
                  </a:txBody>
                  <a:tcPr/>
                </a:tc>
              </a:tr>
              <a:tr h="1930400">
                <a:tc>
                  <a:txBody>
                    <a:bodyPr/>
                    <a:lstStyle/>
                    <a:p>
                      <a:endParaRPr lang="en-US"/>
                    </a:p>
                  </a:txBody>
                  <a:tcPr/>
                </a:tc>
                <a:tc>
                  <a:txBody>
                    <a:bodyPr/>
                    <a:lstStyle/>
                    <a:p>
                      <a:endParaRPr lang="en-US"/>
                    </a:p>
                  </a:txBody>
                  <a:tcPr/>
                </a:tc>
              </a:tr>
              <a:tr h="1930400">
                <a:tc>
                  <a:txBody>
                    <a:bodyPr/>
                    <a:lstStyle/>
                    <a:p>
                      <a:endParaRPr lang="en-US" dirty="0"/>
                    </a:p>
                  </a:txBody>
                  <a:tcPr/>
                </a:tc>
                <a:tc>
                  <a:txBody>
                    <a:bodyPr/>
                    <a:lstStyle/>
                    <a:p>
                      <a:endParaRPr lang="en-US" dirty="0"/>
                    </a:p>
                  </a:txBody>
                  <a:tcPr/>
                </a:tc>
              </a:tr>
            </a:tbl>
          </a:graphicData>
        </a:graphic>
      </p:graphicFrame>
      <p:sp>
        <p:nvSpPr>
          <p:cNvPr id="8" name="Title 1"/>
          <p:cNvSpPr>
            <a:spLocks noGrp="1"/>
          </p:cNvSpPr>
          <p:nvPr>
            <p:ph type="title"/>
          </p:nvPr>
        </p:nvSpPr>
        <p:spPr>
          <a:xfrm>
            <a:off x="685800" y="0"/>
            <a:ext cx="7772400" cy="1066800"/>
          </a:xfrm>
        </p:spPr>
        <p:txBody>
          <a:bodyPr>
            <a:noAutofit/>
          </a:bodyPr>
          <a:lstStyle/>
          <a:p>
            <a:r>
              <a:rPr lang="en-US" b="1" dirty="0" smtClean="0">
                <a:solidFill>
                  <a:schemeClr val="accent1">
                    <a:lumMod val="75000"/>
                  </a:schemeClr>
                </a:solidFill>
              </a:rPr>
              <a:t>Priority</a:t>
            </a:r>
            <a:r>
              <a:rPr lang="en-US" dirty="0" smtClean="0">
                <a:solidFill>
                  <a:schemeClr val="accent1">
                    <a:lumMod val="75000"/>
                  </a:schemeClr>
                </a:solidFill>
              </a:rPr>
              <a:t> topics &amp; possible groups</a:t>
            </a:r>
            <a:endParaRPr lang="en-US"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066800" y="1737519"/>
            <a:ext cx="7620000" cy="2377440"/>
          </a:xfrm>
          <a:prstGeom prst="rect">
            <a:avLst/>
          </a:prstGeom>
          <a:solidFill>
            <a:srgbClr val="008080"/>
          </a:solidFill>
          <a:ln w="28575" cmpd="dbl">
            <a:solidFill>
              <a:srgbClr val="008080"/>
            </a:solidFill>
            <a:round/>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chemeClr val="tx1">
                  <a:lumMod val="85000"/>
                  <a:lumOff val="15000"/>
                </a:schemeClr>
              </a:solidFill>
              <a:effectLst/>
              <a:uLnTx/>
              <a:uFillTx/>
              <a:latin typeface="Tw Cen MT" pitchFamily="34" charset="0"/>
              <a:ea typeface="+mj-ea"/>
              <a:cs typeface="+mj-cs"/>
            </a:endParaRPr>
          </a:p>
        </p:txBody>
      </p:sp>
      <p:sp>
        <p:nvSpPr>
          <p:cNvPr id="4" name="Rounded Rectangle 3"/>
          <p:cNvSpPr/>
          <p:nvPr/>
        </p:nvSpPr>
        <p:spPr>
          <a:xfrm>
            <a:off x="1066800" y="1783239"/>
            <a:ext cx="7620000" cy="2286000"/>
          </a:xfrm>
          <a:prstGeom prst="roundRect">
            <a:avLst/>
          </a:prstGeom>
          <a:solidFill>
            <a:schemeClr val="bg1"/>
          </a:solidFill>
          <a:ln w="28575" cmpd="dbl">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4800" b="1" dirty="0" smtClean="0">
                <a:solidFill>
                  <a:srgbClr val="492303"/>
                </a:solidFill>
                <a:latin typeface="Tw Cen MT" pitchFamily="34" charset="0"/>
              </a:rPr>
              <a:t>Preparing for the </a:t>
            </a:r>
            <a:br>
              <a:rPr lang="en-US" sz="4800" b="1" dirty="0" smtClean="0">
                <a:solidFill>
                  <a:srgbClr val="492303"/>
                </a:solidFill>
                <a:latin typeface="Tw Cen MT" pitchFamily="34" charset="0"/>
              </a:rPr>
            </a:br>
            <a:r>
              <a:rPr lang="en-US" sz="4800" b="1" dirty="0" smtClean="0">
                <a:solidFill>
                  <a:srgbClr val="492303"/>
                </a:solidFill>
                <a:latin typeface="Tw Cen MT" pitchFamily="34" charset="0"/>
              </a:rPr>
              <a:t>May workshop</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gutscheb\AppData\Local\Microsoft\Windows\Temporary Internet Files\Content.IE5\HWQPVEK1\MP900448334[1].jpg"/>
          <p:cNvPicPr>
            <a:picLocks noChangeAspect="1" noChangeArrowheads="1"/>
          </p:cNvPicPr>
          <p:nvPr/>
        </p:nvPicPr>
        <p:blipFill>
          <a:blip r:embed="rId3" cstate="print"/>
          <a:srcRect/>
          <a:stretch>
            <a:fillRect/>
          </a:stretch>
        </p:blipFill>
        <p:spPr bwMode="auto">
          <a:xfrm>
            <a:off x="5562600" y="1447800"/>
            <a:ext cx="3725722" cy="5598475"/>
          </a:xfrm>
          <a:prstGeom prst="rect">
            <a:avLst/>
          </a:prstGeom>
          <a:noFill/>
        </p:spPr>
      </p:pic>
      <p:sp>
        <p:nvSpPr>
          <p:cNvPr id="4" name="Title 3"/>
          <p:cNvSpPr>
            <a:spLocks noGrp="1"/>
          </p:cNvSpPr>
          <p:nvPr>
            <p:ph type="title"/>
          </p:nvPr>
        </p:nvSpPr>
        <p:spPr>
          <a:xfrm>
            <a:off x="914400" y="274638"/>
            <a:ext cx="7772400" cy="1143000"/>
          </a:xfrm>
        </p:spPr>
        <p:txBody>
          <a:bodyPr/>
          <a:lstStyle/>
          <a:p>
            <a:r>
              <a:rPr lang="en-US" dirty="0" smtClean="0"/>
              <a:t>Working groups</a:t>
            </a:r>
            <a:endParaRPr lang="en-US" dirty="0"/>
          </a:p>
        </p:txBody>
      </p:sp>
      <p:sp>
        <p:nvSpPr>
          <p:cNvPr id="5" name="Title 1"/>
          <p:cNvSpPr txBox="1">
            <a:spLocks/>
          </p:cNvSpPr>
          <p:nvPr/>
        </p:nvSpPr>
        <p:spPr>
          <a:xfrm>
            <a:off x="914400" y="1600200"/>
            <a:ext cx="7467600" cy="4572000"/>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w Cen MT" pitchFamily="34" charset="0"/>
              <a:ea typeface="+mj-ea"/>
              <a:cs typeface="+mj-cs"/>
            </a:endParaRPr>
          </a:p>
        </p:txBody>
      </p:sp>
      <p:sp>
        <p:nvSpPr>
          <p:cNvPr id="11" name="Title 1"/>
          <p:cNvSpPr txBox="1">
            <a:spLocks/>
          </p:cNvSpPr>
          <p:nvPr/>
        </p:nvSpPr>
        <p:spPr>
          <a:xfrm>
            <a:off x="914400" y="1752600"/>
            <a:ext cx="4800600" cy="4572000"/>
          </a:xfrm>
          <a:prstGeom prst="rect">
            <a:avLst/>
          </a:prstGeom>
        </p:spPr>
        <p:txBody>
          <a:bodyPr vert="horz" lIns="91440" tIns="45720" rIns="91440" bIns="45720" rtlCol="0" anchor="t">
            <a:noAutofit/>
          </a:bodyPr>
          <a:lstStyle/>
          <a:p>
            <a:pPr lvl="0">
              <a:spcBef>
                <a:spcPct val="0"/>
              </a:spcBef>
              <a:defRPr/>
            </a:pPr>
            <a:r>
              <a:rPr lang="en-US" sz="3200" dirty="0" smtClean="0">
                <a:latin typeface="Tw Cen MT" pitchFamily="34" charset="0"/>
                <a:ea typeface="+mj-ea"/>
                <a:cs typeface="+mj-cs"/>
              </a:rPr>
              <a:t>Goal: </a:t>
            </a:r>
          </a:p>
          <a:p>
            <a:pPr lvl="0">
              <a:spcBef>
                <a:spcPct val="0"/>
              </a:spcBef>
              <a:defRPr/>
            </a:pPr>
            <a:r>
              <a:rPr lang="en-US" sz="3200" dirty="0" smtClean="0">
                <a:latin typeface="Tw Cen MT" pitchFamily="34" charset="0"/>
                <a:ea typeface="+mj-ea"/>
                <a:cs typeface="+mj-cs"/>
              </a:rPr>
              <a:t>1. Feel good about your choice of working group and topic</a:t>
            </a:r>
          </a:p>
          <a:p>
            <a:pPr lvl="0">
              <a:spcBef>
                <a:spcPct val="0"/>
              </a:spcBef>
              <a:defRPr/>
            </a:pPr>
            <a:endParaRPr lang="en-US" sz="3200" dirty="0" smtClean="0">
              <a:latin typeface="Tw Cen MT" pitchFamily="34" charset="0"/>
              <a:ea typeface="+mj-ea"/>
              <a:cs typeface="+mj-cs"/>
            </a:endParaRPr>
          </a:p>
          <a:p>
            <a:pPr lvl="0">
              <a:spcBef>
                <a:spcPct val="0"/>
              </a:spcBef>
              <a:defRPr/>
            </a:pPr>
            <a:r>
              <a:rPr lang="en-US" sz="3200" dirty="0" smtClean="0">
                <a:latin typeface="Tw Cen MT" pitchFamily="34" charset="0"/>
                <a:ea typeface="+mj-ea"/>
                <a:cs typeface="+mj-cs"/>
              </a:rPr>
              <a:t>2. Confirm by </a:t>
            </a:r>
            <a:br>
              <a:rPr lang="en-US" sz="3200" dirty="0" smtClean="0">
                <a:latin typeface="Tw Cen MT" pitchFamily="34" charset="0"/>
                <a:ea typeface="+mj-ea"/>
                <a:cs typeface="+mj-cs"/>
              </a:rPr>
            </a:br>
            <a:r>
              <a:rPr lang="en-US" sz="3200" dirty="0" smtClean="0">
                <a:latin typeface="Tw Cen MT" pitchFamily="34" charset="0"/>
                <a:ea typeface="+mj-ea"/>
                <a:cs typeface="+mj-cs"/>
              </a:rPr>
              <a:t>Friday April 25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74638"/>
            <a:ext cx="7772400" cy="1143000"/>
          </a:xfrm>
        </p:spPr>
        <p:txBody>
          <a:bodyPr/>
          <a:lstStyle/>
          <a:p>
            <a:r>
              <a:rPr lang="en-US" dirty="0" smtClean="0"/>
              <a:t>Storyline</a:t>
            </a:r>
            <a:endParaRPr lang="en-US" dirty="0"/>
          </a:p>
        </p:txBody>
      </p:sp>
      <p:sp>
        <p:nvSpPr>
          <p:cNvPr id="5" name="Title 1"/>
          <p:cNvSpPr txBox="1">
            <a:spLocks/>
          </p:cNvSpPr>
          <p:nvPr/>
        </p:nvSpPr>
        <p:spPr>
          <a:xfrm>
            <a:off x="914400" y="1600200"/>
            <a:ext cx="7467600" cy="4572000"/>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w Cen MT" pitchFamily="34" charset="0"/>
              <a:ea typeface="+mj-ea"/>
              <a:cs typeface="+mj-cs"/>
            </a:endParaRPr>
          </a:p>
        </p:txBody>
      </p:sp>
      <p:sp>
        <p:nvSpPr>
          <p:cNvPr id="11" name="Title 1"/>
          <p:cNvSpPr txBox="1">
            <a:spLocks/>
          </p:cNvSpPr>
          <p:nvPr/>
        </p:nvSpPr>
        <p:spPr>
          <a:xfrm>
            <a:off x="914400" y="1752600"/>
            <a:ext cx="7010400" cy="1676400"/>
          </a:xfrm>
          <a:prstGeom prst="rect">
            <a:avLst/>
          </a:prstGeom>
        </p:spPr>
        <p:txBody>
          <a:bodyPr vert="horz" lIns="91440" tIns="45720" rIns="91440" bIns="45720" rtlCol="0" anchor="t">
            <a:noAutofit/>
          </a:bodyPr>
          <a:lstStyle/>
          <a:p>
            <a:pPr lvl="0">
              <a:spcBef>
                <a:spcPct val="0"/>
              </a:spcBef>
              <a:defRPr/>
            </a:pPr>
            <a:r>
              <a:rPr lang="en-US" sz="3200" dirty="0" smtClean="0">
                <a:latin typeface="Tw Cen MT" pitchFamily="34" charset="0"/>
                <a:ea typeface="+mj-ea"/>
                <a:cs typeface="+mj-cs"/>
              </a:rPr>
              <a:t>Goal:</a:t>
            </a:r>
          </a:p>
          <a:p>
            <a:pPr lvl="0">
              <a:spcBef>
                <a:spcPct val="0"/>
              </a:spcBef>
              <a:defRPr/>
            </a:pPr>
            <a:r>
              <a:rPr lang="en-US" sz="3200" dirty="0" smtClean="0">
                <a:latin typeface="Tw Cen MT" pitchFamily="34" charset="0"/>
                <a:ea typeface="+mj-ea"/>
                <a:cs typeface="+mj-cs"/>
              </a:rPr>
              <a:t>Download and install Storyline licenses </a:t>
            </a:r>
            <a:br>
              <a:rPr lang="en-US" sz="3200" dirty="0" smtClean="0">
                <a:latin typeface="Tw Cen MT" pitchFamily="34" charset="0"/>
                <a:ea typeface="+mj-ea"/>
                <a:cs typeface="+mj-cs"/>
              </a:rPr>
            </a:br>
            <a:r>
              <a:rPr lang="en-US" sz="3200" dirty="0" smtClean="0">
                <a:latin typeface="Tw Cen MT" pitchFamily="34" charset="0"/>
                <a:ea typeface="+mj-ea"/>
                <a:cs typeface="+mj-cs"/>
              </a:rPr>
              <a:t>on your laptop by Friday April 18</a:t>
            </a:r>
          </a:p>
        </p:txBody>
      </p:sp>
      <p:pic>
        <p:nvPicPr>
          <p:cNvPr id="2053" name="Picture 5" descr="C:\Users\gutscheb\AppData\Local\Microsoft\Windows\Temporary Internet Files\Content.IE5\SZ6XBAR2\MP900448284[1].jpg"/>
          <p:cNvPicPr>
            <a:picLocks noChangeAspect="1" noChangeArrowheads="1"/>
          </p:cNvPicPr>
          <p:nvPr/>
        </p:nvPicPr>
        <p:blipFill>
          <a:blip r:embed="rId3" cstate="print"/>
          <a:srcRect/>
          <a:stretch>
            <a:fillRect/>
          </a:stretch>
        </p:blipFill>
        <p:spPr bwMode="auto">
          <a:xfrm>
            <a:off x="-1" y="3443160"/>
            <a:ext cx="4953001" cy="3414839"/>
          </a:xfrm>
          <a:prstGeom prst="rect">
            <a:avLst/>
          </a:prstGeom>
          <a:noFill/>
        </p:spPr>
      </p:pic>
      <p:sp>
        <p:nvSpPr>
          <p:cNvPr id="12" name="Title 1"/>
          <p:cNvSpPr txBox="1">
            <a:spLocks/>
          </p:cNvSpPr>
          <p:nvPr/>
        </p:nvSpPr>
        <p:spPr>
          <a:xfrm>
            <a:off x="4953000" y="3581400"/>
            <a:ext cx="3581400" cy="1676400"/>
          </a:xfrm>
          <a:prstGeom prst="rect">
            <a:avLst/>
          </a:prstGeom>
        </p:spPr>
        <p:txBody>
          <a:bodyPr vert="horz" lIns="91440" tIns="45720" rIns="91440" bIns="45720" rtlCol="0" anchor="t">
            <a:noAutofit/>
          </a:bodyPr>
          <a:lstStyle/>
          <a:p>
            <a:pPr lvl="0">
              <a:spcBef>
                <a:spcPct val="0"/>
              </a:spcBef>
              <a:defRPr/>
            </a:pPr>
            <a:r>
              <a:rPr lang="en-US" sz="3200" dirty="0" smtClean="0">
                <a:latin typeface="Tw Cen MT" pitchFamily="34" charset="0"/>
                <a:ea typeface="+mj-ea"/>
                <a:cs typeface="+mj-cs"/>
              </a:rPr>
              <a:t>Don’t have a laptop?</a:t>
            </a:r>
          </a:p>
          <a:p>
            <a:pPr lvl="0">
              <a:spcBef>
                <a:spcPct val="0"/>
              </a:spcBef>
              <a:defRPr/>
            </a:pPr>
            <a:r>
              <a:rPr lang="en-US" sz="3200" dirty="0" smtClean="0">
                <a:latin typeface="Tw Cen MT" pitchFamily="34" charset="0"/>
                <a:ea typeface="+mj-ea"/>
                <a:cs typeface="+mj-cs"/>
              </a:rPr>
              <a:t>Talk to us.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74638"/>
            <a:ext cx="7772400" cy="1143000"/>
          </a:xfrm>
        </p:spPr>
        <p:txBody>
          <a:bodyPr/>
          <a:lstStyle/>
          <a:p>
            <a:r>
              <a:rPr lang="en-US" dirty="0" smtClean="0"/>
              <a:t>Intro to instructional design</a:t>
            </a:r>
            <a:endParaRPr lang="en-US" dirty="0"/>
          </a:p>
        </p:txBody>
      </p:sp>
      <p:sp>
        <p:nvSpPr>
          <p:cNvPr id="5" name="Title 1"/>
          <p:cNvSpPr txBox="1">
            <a:spLocks/>
          </p:cNvSpPr>
          <p:nvPr/>
        </p:nvSpPr>
        <p:spPr>
          <a:xfrm>
            <a:off x="914400" y="1600200"/>
            <a:ext cx="7467600" cy="4572000"/>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w Cen MT" pitchFamily="34" charset="0"/>
              <a:ea typeface="+mj-ea"/>
              <a:cs typeface="+mj-cs"/>
            </a:endParaRPr>
          </a:p>
        </p:txBody>
      </p:sp>
      <p:sp>
        <p:nvSpPr>
          <p:cNvPr id="11" name="Title 1"/>
          <p:cNvSpPr txBox="1">
            <a:spLocks/>
          </p:cNvSpPr>
          <p:nvPr/>
        </p:nvSpPr>
        <p:spPr>
          <a:xfrm>
            <a:off x="4648200" y="1752600"/>
            <a:ext cx="3276600" cy="4419600"/>
          </a:xfrm>
          <a:prstGeom prst="rect">
            <a:avLst/>
          </a:prstGeom>
        </p:spPr>
        <p:txBody>
          <a:bodyPr vert="horz" lIns="91440" tIns="45720" rIns="91440" bIns="45720" rtlCol="0" anchor="t">
            <a:noAutofit/>
          </a:bodyPr>
          <a:lstStyle/>
          <a:p>
            <a:pPr lvl="0">
              <a:spcBef>
                <a:spcPct val="0"/>
              </a:spcBef>
              <a:defRPr/>
            </a:pPr>
            <a:r>
              <a:rPr lang="en-US" sz="3200" dirty="0" smtClean="0">
                <a:latin typeface="Tw Cen MT" pitchFamily="34" charset="0"/>
                <a:ea typeface="+mj-ea"/>
                <a:cs typeface="+mj-cs"/>
              </a:rPr>
              <a:t>Start reading!</a:t>
            </a:r>
          </a:p>
        </p:txBody>
      </p:sp>
      <p:pic>
        <p:nvPicPr>
          <p:cNvPr id="6" name="Picture 2"/>
          <p:cNvPicPr>
            <a:picLocks noChangeAspect="1" noChangeArrowheads="1"/>
          </p:cNvPicPr>
          <p:nvPr/>
        </p:nvPicPr>
        <p:blipFill>
          <a:blip r:embed="rId3" cstate="print"/>
          <a:srcRect/>
          <a:stretch>
            <a:fillRect/>
          </a:stretch>
        </p:blipFill>
        <p:spPr bwMode="auto">
          <a:xfrm rot="20933177">
            <a:off x="1256780" y="1806299"/>
            <a:ext cx="3330136" cy="41223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0000">
              <a:schemeClr val="bg1">
                <a:lumMod val="95000"/>
              </a:schemeClr>
            </a:gs>
          </a:gsLst>
          <a:lin ang="16200000" scaled="1"/>
          <a:tileRect/>
        </a:gradFill>
        <a:effectLst/>
      </p:bgPr>
    </p:bg>
    <p:spTree>
      <p:nvGrpSpPr>
        <p:cNvPr id="1" name=""/>
        <p:cNvGrpSpPr/>
        <p:nvPr/>
      </p:nvGrpSpPr>
      <p:grpSpPr>
        <a:xfrm>
          <a:off x="0" y="0"/>
          <a:ext cx="0" cy="0"/>
          <a:chOff x="0" y="0"/>
          <a:chExt cx="0" cy="0"/>
        </a:xfrm>
      </p:grpSpPr>
      <p:pic>
        <p:nvPicPr>
          <p:cNvPr id="4" name="Picture 3" descr="Seattle_QA-view_amidfallenleaves.jpg"/>
          <p:cNvPicPr>
            <a:picLocks noChangeAspect="1"/>
          </p:cNvPicPr>
          <p:nvPr/>
        </p:nvPicPr>
        <p:blipFill>
          <a:blip r:embed="rId3" cstate="print"/>
          <a:stretch>
            <a:fillRect/>
          </a:stretch>
        </p:blipFill>
        <p:spPr>
          <a:xfrm>
            <a:off x="2000250" y="0"/>
            <a:ext cx="5143500" cy="6858000"/>
          </a:xfrm>
          <a:prstGeom prst="rect">
            <a:avLst/>
          </a:prstGeom>
        </p:spPr>
      </p:pic>
      <p:sp>
        <p:nvSpPr>
          <p:cNvPr id="3" name="Title 2"/>
          <p:cNvSpPr>
            <a:spLocks noGrp="1"/>
          </p:cNvSpPr>
          <p:nvPr>
            <p:ph type="title"/>
          </p:nvPr>
        </p:nvSpPr>
        <p:spPr>
          <a:xfrm>
            <a:off x="0" y="0"/>
            <a:ext cx="9144000" cy="1143000"/>
          </a:xfrm>
        </p:spPr>
        <p:txBody>
          <a:bodyPr/>
          <a:lstStyle/>
          <a:p>
            <a:pPr algn="ctr"/>
            <a:r>
              <a:rPr lang="en-US" dirty="0" smtClean="0"/>
              <a:t>See you in Seattle in May!</a:t>
            </a:r>
            <a:endParaRPr lang="en-US" dirty="0"/>
          </a:p>
        </p:txBody>
      </p:sp>
      <p:sp>
        <p:nvSpPr>
          <p:cNvPr id="5" name="Title 1"/>
          <p:cNvSpPr txBox="1">
            <a:spLocks/>
          </p:cNvSpPr>
          <p:nvPr/>
        </p:nvSpPr>
        <p:spPr>
          <a:xfrm>
            <a:off x="3276600" y="6248400"/>
            <a:ext cx="4038600" cy="609600"/>
          </a:xfrm>
          <a:prstGeom prst="rect">
            <a:avLst/>
          </a:prstGeom>
        </p:spPr>
        <p:txBody>
          <a:bodyPr vert="horz" lIns="91440" tIns="45720" rIns="91440" bIns="45720" rtlCol="0" anchor="t">
            <a:normAutofit lnSpcReduction="10000"/>
          </a:bodyPr>
          <a:lstStyle/>
          <a:p>
            <a:pPr>
              <a:spcBef>
                <a:spcPct val="0"/>
              </a:spcBef>
              <a:defRPr/>
            </a:pPr>
            <a:r>
              <a:rPr lang="en-US" dirty="0" smtClean="0">
                <a:solidFill>
                  <a:schemeClr val="bg1"/>
                </a:solidFill>
                <a:latin typeface="Tw Cen MT" pitchFamily="34" charset="0"/>
                <a:ea typeface="+mj-ea"/>
                <a:cs typeface="+mj-cs"/>
              </a:rPr>
              <a:t>Image: Seattle from Lower Queen Anne </a:t>
            </a:r>
            <a:br>
              <a:rPr lang="en-US" dirty="0" smtClean="0">
                <a:solidFill>
                  <a:schemeClr val="bg1"/>
                </a:solidFill>
                <a:latin typeface="Tw Cen MT" pitchFamily="34" charset="0"/>
                <a:ea typeface="+mj-ea"/>
                <a:cs typeface="+mj-cs"/>
              </a:rPr>
            </a:br>
            <a:r>
              <a:rPr lang="en-US" dirty="0" smtClean="0">
                <a:solidFill>
                  <a:schemeClr val="bg1"/>
                </a:solidFill>
                <a:latin typeface="Tw Cen MT" pitchFamily="34" charset="0"/>
                <a:ea typeface="+mj-ea"/>
                <a:cs typeface="+mj-cs"/>
              </a:rPr>
              <a:t>by </a:t>
            </a:r>
            <a:r>
              <a:rPr lang="en-US" dirty="0" err="1" smtClean="0">
                <a:solidFill>
                  <a:schemeClr val="bg1"/>
                </a:solidFill>
                <a:latin typeface="Tw Cen MT" pitchFamily="34" charset="0"/>
                <a:ea typeface="+mj-ea"/>
                <a:cs typeface="+mj-cs"/>
              </a:rPr>
              <a:t>amidfallenleaves</a:t>
            </a:r>
            <a:r>
              <a:rPr lang="en-US" dirty="0" smtClean="0">
                <a:solidFill>
                  <a:schemeClr val="bg1"/>
                </a:solidFill>
                <a:latin typeface="Tw Cen MT" pitchFamily="34" charset="0"/>
                <a:ea typeface="+mj-ea"/>
                <a:cs typeface="+mj-cs"/>
              </a:rPr>
              <a:t> on Flickr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 for today</a:t>
            </a:r>
            <a:endParaRPr lang="en-US" dirty="0"/>
          </a:p>
        </p:txBody>
      </p:sp>
      <p:sp>
        <p:nvSpPr>
          <p:cNvPr id="3" name="Subtitle 2"/>
          <p:cNvSpPr>
            <a:spLocks noGrp="1"/>
          </p:cNvSpPr>
          <p:nvPr>
            <p:ph type="subTitle" idx="1"/>
          </p:nvPr>
        </p:nvSpPr>
        <p:spPr>
          <a:xfrm>
            <a:off x="914400" y="1828800"/>
            <a:ext cx="7467600" cy="3810000"/>
          </a:xfrm>
        </p:spPr>
        <p:txBody>
          <a:bodyPr>
            <a:noAutofit/>
          </a:bodyPr>
          <a:lstStyle/>
          <a:p>
            <a:pPr marL="341313" indent="-274320" algn="l">
              <a:buFont typeface="Wingdings" pitchFamily="2" charset="2"/>
              <a:buChar char="§"/>
            </a:pPr>
            <a:r>
              <a:rPr lang="en-US" dirty="0" smtClean="0">
                <a:solidFill>
                  <a:schemeClr val="tx1"/>
                </a:solidFill>
              </a:rPr>
              <a:t>Check-in</a:t>
            </a:r>
          </a:p>
          <a:p>
            <a:pPr marL="341313" indent="-274320" algn="l">
              <a:buFont typeface="Wingdings" pitchFamily="2" charset="2"/>
              <a:buChar char="§"/>
            </a:pPr>
            <a:r>
              <a:rPr lang="en-US" dirty="0" smtClean="0">
                <a:solidFill>
                  <a:schemeClr val="tx1"/>
                </a:solidFill>
              </a:rPr>
              <a:t>Strategies for learner engagement</a:t>
            </a:r>
          </a:p>
          <a:p>
            <a:pPr marL="341313" indent="-274320" algn="l">
              <a:buFont typeface="Wingdings" pitchFamily="2" charset="2"/>
              <a:buChar char="§"/>
            </a:pPr>
            <a:r>
              <a:rPr lang="en-US" dirty="0" smtClean="0">
                <a:solidFill>
                  <a:schemeClr val="tx1"/>
                </a:solidFill>
              </a:rPr>
              <a:t>Collaboration for library CE</a:t>
            </a:r>
          </a:p>
          <a:p>
            <a:pPr marL="341313" indent="-274320" algn="l">
              <a:buFont typeface="Wingdings" pitchFamily="2" charset="2"/>
              <a:buChar char="§"/>
            </a:pPr>
            <a:r>
              <a:rPr lang="en-US" dirty="0" smtClean="0">
                <a:solidFill>
                  <a:schemeClr val="tx1"/>
                </a:solidFill>
              </a:rPr>
              <a:t>Priority topics &amp; working groups</a:t>
            </a:r>
          </a:p>
          <a:p>
            <a:pPr marL="341313" indent="-274320" algn="l">
              <a:buFont typeface="Wingdings" pitchFamily="2" charset="2"/>
              <a:buChar char="§"/>
            </a:pPr>
            <a:r>
              <a:rPr lang="en-US" dirty="0" smtClean="0">
                <a:solidFill>
                  <a:schemeClr val="tx1"/>
                </a:solidFill>
              </a:rPr>
              <a:t>Preparing for the May workshop</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descr="C:\Users\gutscheb\AppData\Local\Microsoft\Windows\Temporary Internet Files\Content.IE5\E9F7XT5C\MP900405456[1].jpg"/>
          <p:cNvPicPr>
            <a:picLocks noChangeAspect="1" noChangeArrowheads="1"/>
          </p:cNvPicPr>
          <p:nvPr/>
        </p:nvPicPr>
        <p:blipFill>
          <a:blip r:embed="rId3" cstate="print"/>
          <a:srcRect l="39975" t="5000" r="23810" b="13333"/>
          <a:stretch>
            <a:fillRect/>
          </a:stretch>
        </p:blipFill>
        <p:spPr bwMode="auto">
          <a:xfrm>
            <a:off x="381000" y="2438400"/>
            <a:ext cx="1295400" cy="2086535"/>
          </a:xfrm>
          <a:prstGeom prst="rect">
            <a:avLst/>
          </a:prstGeom>
          <a:noFill/>
        </p:spPr>
      </p:pic>
      <p:pic>
        <p:nvPicPr>
          <p:cNvPr id="92161" name="Picture 1" descr="C:\Users\gutscheb\AppData\Local\Microsoft\Windows\Temporary Internet Files\Content.IE5\E9F7XT5C\MC900432629[1].png"/>
          <p:cNvPicPr>
            <a:picLocks noChangeAspect="1" noChangeArrowheads="1"/>
          </p:cNvPicPr>
          <p:nvPr/>
        </p:nvPicPr>
        <p:blipFill>
          <a:blip r:embed="rId4" cstate="print"/>
          <a:srcRect/>
          <a:stretch>
            <a:fillRect/>
          </a:stretch>
        </p:blipFill>
        <p:spPr bwMode="auto">
          <a:xfrm>
            <a:off x="4648200" y="228600"/>
            <a:ext cx="2057400" cy="2057400"/>
          </a:xfrm>
          <a:prstGeom prst="rect">
            <a:avLst/>
          </a:prstGeom>
          <a:noFill/>
        </p:spPr>
      </p:pic>
      <p:pic>
        <p:nvPicPr>
          <p:cNvPr id="92162" name="Picture 2" descr="C:\Users\gutscheb\AppData\Local\Microsoft\Windows\Temporary Internet Files\Content.IE5\10UX6KWU\MP900387593[1].jpg"/>
          <p:cNvPicPr>
            <a:picLocks noChangeAspect="1" noChangeArrowheads="1"/>
          </p:cNvPicPr>
          <p:nvPr/>
        </p:nvPicPr>
        <p:blipFill>
          <a:blip r:embed="rId5" cstate="print"/>
          <a:srcRect t="10416" b="12500"/>
          <a:stretch>
            <a:fillRect/>
          </a:stretch>
        </p:blipFill>
        <p:spPr bwMode="auto">
          <a:xfrm>
            <a:off x="6934199" y="2362200"/>
            <a:ext cx="2044961" cy="2209800"/>
          </a:xfrm>
          <a:prstGeom prst="rect">
            <a:avLst/>
          </a:prstGeom>
          <a:noFill/>
        </p:spPr>
      </p:pic>
      <p:pic>
        <p:nvPicPr>
          <p:cNvPr id="1043" name="Picture 19" descr="C:\Users\gutscheb\AppData\Local\Microsoft\Windows\Temporary Internet Files\Content.IE5\E9F7XT5C\MP900448507[1].jpg"/>
          <p:cNvPicPr>
            <a:picLocks noChangeAspect="1" noChangeArrowheads="1"/>
          </p:cNvPicPr>
          <p:nvPr/>
        </p:nvPicPr>
        <p:blipFill>
          <a:blip r:embed="rId6" cstate="print"/>
          <a:srcRect l="35833" t="17500" r="18333" b="17500"/>
          <a:stretch>
            <a:fillRect/>
          </a:stretch>
        </p:blipFill>
        <p:spPr bwMode="auto">
          <a:xfrm>
            <a:off x="4572000" y="4724400"/>
            <a:ext cx="2176096" cy="2057400"/>
          </a:xfrm>
          <a:prstGeom prst="rect">
            <a:avLst/>
          </a:prstGeom>
          <a:noFill/>
        </p:spPr>
      </p:pic>
      <p:pic>
        <p:nvPicPr>
          <p:cNvPr id="1035" name="Picture 11" descr="C:\Users\gutscheb\AppData\Local\Microsoft\Windows\Temporary Internet Files\Content.IE5\HWQPVEK1\MC900387193[1].jpg"/>
          <p:cNvPicPr>
            <a:picLocks noChangeAspect="1" noChangeArrowheads="1"/>
          </p:cNvPicPr>
          <p:nvPr/>
        </p:nvPicPr>
        <p:blipFill>
          <a:blip r:embed="rId7" cstate="print"/>
          <a:srcRect/>
          <a:stretch>
            <a:fillRect/>
          </a:stretch>
        </p:blipFill>
        <p:spPr bwMode="auto">
          <a:xfrm>
            <a:off x="2209800" y="457200"/>
            <a:ext cx="2286000" cy="1752600"/>
          </a:xfrm>
          <a:prstGeom prst="rect">
            <a:avLst/>
          </a:prstGeom>
          <a:noFill/>
        </p:spPr>
      </p:pic>
      <p:pic>
        <p:nvPicPr>
          <p:cNvPr id="1027" name="Picture 3" descr="C:\Users\gutscheb\AppData\Local\Microsoft\Windows\Temporary Internet Files\Content.IE5\E9F7XT5C\MP900442430[1].jpg"/>
          <p:cNvPicPr>
            <a:picLocks noChangeAspect="1" noChangeArrowheads="1"/>
          </p:cNvPicPr>
          <p:nvPr/>
        </p:nvPicPr>
        <p:blipFill>
          <a:blip r:embed="rId8" cstate="print"/>
          <a:srcRect l="21667" r="8333"/>
          <a:stretch>
            <a:fillRect/>
          </a:stretch>
        </p:blipFill>
        <p:spPr bwMode="auto">
          <a:xfrm>
            <a:off x="0" y="4648200"/>
            <a:ext cx="2209800" cy="2098382"/>
          </a:xfrm>
          <a:prstGeom prst="rect">
            <a:avLst/>
          </a:prstGeom>
          <a:noFill/>
        </p:spPr>
      </p:pic>
      <p:pic>
        <p:nvPicPr>
          <p:cNvPr id="3079" name="Picture 7" descr="C:\Users\gutscheb\AppData\Local\Microsoft\Windows\Temporary Internet Files\Content.IE5\SZ6XBAR2\MP900314403[1].jpg"/>
          <p:cNvPicPr>
            <a:picLocks noChangeAspect="1" noChangeArrowheads="1"/>
          </p:cNvPicPr>
          <p:nvPr/>
        </p:nvPicPr>
        <p:blipFill>
          <a:blip r:embed="rId9" cstate="print"/>
          <a:srcRect/>
          <a:stretch>
            <a:fillRect/>
          </a:stretch>
        </p:blipFill>
        <p:spPr bwMode="auto">
          <a:xfrm>
            <a:off x="6934200" y="4653643"/>
            <a:ext cx="2057400" cy="2204357"/>
          </a:xfrm>
          <a:prstGeom prst="rect">
            <a:avLst/>
          </a:prstGeom>
          <a:noFill/>
        </p:spPr>
      </p:pic>
      <p:pic>
        <p:nvPicPr>
          <p:cNvPr id="3078" name="Picture 6" descr="C:\Users\gutscheb\AppData\Local\Microsoft\Windows\Temporary Internet Files\Content.IE5\SZ6XBAR2\MP900431807[1].jpg"/>
          <p:cNvPicPr>
            <a:picLocks noChangeAspect="1" noChangeArrowheads="1"/>
          </p:cNvPicPr>
          <p:nvPr/>
        </p:nvPicPr>
        <p:blipFill>
          <a:blip r:embed="rId10" cstate="print"/>
          <a:srcRect l="10833" t="19064" r="28333"/>
          <a:stretch>
            <a:fillRect/>
          </a:stretch>
        </p:blipFill>
        <p:spPr bwMode="auto">
          <a:xfrm>
            <a:off x="0" y="304800"/>
            <a:ext cx="2211220" cy="1981200"/>
          </a:xfrm>
          <a:prstGeom prst="rect">
            <a:avLst/>
          </a:prstGeom>
          <a:noFill/>
        </p:spPr>
      </p:pic>
      <p:sp>
        <p:nvSpPr>
          <p:cNvPr id="5" name="Rounded Rectangle 4"/>
          <p:cNvSpPr>
            <a:spLocks/>
          </p:cNvSpPr>
          <p:nvPr/>
        </p:nvSpPr>
        <p:spPr>
          <a:xfrm>
            <a:off x="0" y="2286000"/>
            <a:ext cx="9235440" cy="91440"/>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6" name="Rounded Rectangle 5"/>
          <p:cNvSpPr>
            <a:spLocks/>
          </p:cNvSpPr>
          <p:nvPr/>
        </p:nvSpPr>
        <p:spPr>
          <a:xfrm>
            <a:off x="0" y="4572000"/>
            <a:ext cx="9235440" cy="91440"/>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21" name="Rounded Rectangle 20"/>
          <p:cNvSpPr>
            <a:spLocks/>
          </p:cNvSpPr>
          <p:nvPr/>
        </p:nvSpPr>
        <p:spPr>
          <a:xfrm rot="5400000" flipV="1">
            <a:off x="1080996" y="3404524"/>
            <a:ext cx="6875327" cy="45719"/>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22" name="Rounded Rectangle 21"/>
          <p:cNvSpPr>
            <a:spLocks/>
          </p:cNvSpPr>
          <p:nvPr/>
        </p:nvSpPr>
        <p:spPr>
          <a:xfrm rot="5400000" flipV="1">
            <a:off x="3397476" y="3414804"/>
            <a:ext cx="6875327" cy="45719"/>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sp>
        <p:nvSpPr>
          <p:cNvPr id="23" name="Rounded Rectangle 22"/>
          <p:cNvSpPr>
            <a:spLocks/>
          </p:cNvSpPr>
          <p:nvPr/>
        </p:nvSpPr>
        <p:spPr>
          <a:xfrm rot="5400000" flipV="1">
            <a:off x="-1205004" y="3414804"/>
            <a:ext cx="6875327" cy="45719"/>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CD8D4"/>
              </a:solidFill>
            </a:endParaRPr>
          </a:p>
        </p:txBody>
      </p:sp>
      <p:pic>
        <p:nvPicPr>
          <p:cNvPr id="3074" name="Picture 2" descr="C:\Users\gutscheb\AppData\Local\Microsoft\Windows\Temporary Internet Files\Content.IE5\HWQPVEK1\MP900448338[1].jpg"/>
          <p:cNvPicPr>
            <a:picLocks noChangeAspect="1" noChangeArrowheads="1"/>
          </p:cNvPicPr>
          <p:nvPr/>
        </p:nvPicPr>
        <p:blipFill>
          <a:blip r:embed="rId11" cstate="print"/>
          <a:srcRect t="5556" b="24444"/>
          <a:stretch>
            <a:fillRect/>
          </a:stretch>
        </p:blipFill>
        <p:spPr bwMode="auto">
          <a:xfrm>
            <a:off x="7010400" y="285750"/>
            <a:ext cx="1905000" cy="2000250"/>
          </a:xfrm>
          <a:prstGeom prst="rect">
            <a:avLst/>
          </a:prstGeom>
          <a:noFill/>
        </p:spPr>
      </p:pic>
      <p:pic>
        <p:nvPicPr>
          <p:cNvPr id="3075" name="Picture 3" descr="C:\Users\gutscheb\AppData\Local\Microsoft\Windows\Temporary Internet Files\Content.IE5\SZ6XBAR2\MP900384805[1].jpg"/>
          <p:cNvPicPr>
            <a:picLocks noChangeAspect="1" noChangeArrowheads="1"/>
          </p:cNvPicPr>
          <p:nvPr/>
        </p:nvPicPr>
        <p:blipFill>
          <a:blip r:embed="rId12" cstate="print"/>
          <a:srcRect/>
          <a:stretch>
            <a:fillRect/>
          </a:stretch>
        </p:blipFill>
        <p:spPr bwMode="auto">
          <a:xfrm>
            <a:off x="2438400" y="2514600"/>
            <a:ext cx="1717040" cy="1981200"/>
          </a:xfrm>
          <a:prstGeom prst="rect">
            <a:avLst/>
          </a:prstGeom>
          <a:noFill/>
        </p:spPr>
      </p:pic>
      <p:pic>
        <p:nvPicPr>
          <p:cNvPr id="3076" name="Picture 4" descr="C:\Users\gutscheb\AppData\Local\Microsoft\Windows\Temporary Internet Files\Content.IE5\SZ6XBAR2\MC900441290[1].png"/>
          <p:cNvPicPr>
            <a:picLocks noChangeAspect="1" noChangeArrowheads="1"/>
          </p:cNvPicPr>
          <p:nvPr/>
        </p:nvPicPr>
        <p:blipFill>
          <a:blip r:embed="rId13" cstate="print"/>
          <a:srcRect/>
          <a:stretch>
            <a:fillRect/>
          </a:stretch>
        </p:blipFill>
        <p:spPr bwMode="auto">
          <a:xfrm>
            <a:off x="4724400" y="2590800"/>
            <a:ext cx="1859280" cy="1859280"/>
          </a:xfrm>
          <a:prstGeom prst="rect">
            <a:avLst/>
          </a:prstGeom>
          <a:noFill/>
        </p:spPr>
      </p:pic>
      <p:pic>
        <p:nvPicPr>
          <p:cNvPr id="1040" name="Picture 16" descr="C:\Users\gutscheb\AppData\Local\Microsoft\Windows\Temporary Internet Files\Content.IE5\SZ6XBAR2\MP900448684[1].jpg"/>
          <p:cNvPicPr>
            <a:picLocks noChangeAspect="1" noChangeArrowheads="1"/>
          </p:cNvPicPr>
          <p:nvPr/>
        </p:nvPicPr>
        <p:blipFill>
          <a:blip r:embed="rId14" cstate="print"/>
          <a:srcRect t="8889" b="10000"/>
          <a:stretch>
            <a:fillRect/>
          </a:stretch>
        </p:blipFill>
        <p:spPr bwMode="auto">
          <a:xfrm>
            <a:off x="2590800" y="4724400"/>
            <a:ext cx="1688026" cy="2057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Moore_need-to-do.JPG"/>
          <p:cNvPicPr>
            <a:picLocks noChangeAspect="1"/>
          </p:cNvPicPr>
          <p:nvPr/>
        </p:nvPicPr>
        <p:blipFill>
          <a:blip r:embed="rId3" cstate="print"/>
          <a:stretch>
            <a:fillRect/>
          </a:stretch>
        </p:blipFill>
        <p:spPr>
          <a:xfrm>
            <a:off x="0" y="-76200"/>
            <a:ext cx="9152739" cy="6172200"/>
          </a:xfrm>
          <a:prstGeom prst="rect">
            <a:avLst/>
          </a:prstGeom>
        </p:spPr>
      </p:pic>
      <p:sp>
        <p:nvSpPr>
          <p:cNvPr id="5" name="Title 1"/>
          <p:cNvSpPr txBox="1">
            <a:spLocks/>
          </p:cNvSpPr>
          <p:nvPr/>
        </p:nvSpPr>
        <p:spPr>
          <a:xfrm>
            <a:off x="685800" y="6096000"/>
            <a:ext cx="7924800" cy="609600"/>
          </a:xfrm>
          <a:prstGeom prst="rect">
            <a:avLst/>
          </a:prstGeom>
        </p:spPr>
        <p:txBody>
          <a:bodyPr vert="horz" lIns="91440" tIns="45720" rIns="91440" bIns="45720" rtlCol="0" anchor="t">
            <a:noAutofit/>
          </a:bodyPr>
          <a:lstStyle/>
          <a:p>
            <a:pPr lvl="0">
              <a:spcBef>
                <a:spcPct val="0"/>
              </a:spcBef>
              <a:defRPr/>
            </a:pPr>
            <a:r>
              <a:rPr lang="en-US" sz="2800" dirty="0" smtClean="0">
                <a:latin typeface="Tw Cen MT" pitchFamily="34" charset="0"/>
                <a:ea typeface="+mj-ea"/>
                <a:cs typeface="+mj-cs"/>
              </a:rPr>
              <a:t>What stood out to you about the Cathy Moore </a:t>
            </a:r>
            <a:r>
              <a:rPr lang="en-US" sz="2800" dirty="0" err="1" smtClean="0">
                <a:latin typeface="Tw Cen MT" pitchFamily="34" charset="0"/>
                <a:ea typeface="+mj-ea"/>
                <a:cs typeface="+mj-cs"/>
              </a:rPr>
              <a:t>ebook</a:t>
            </a:r>
            <a:r>
              <a:rPr lang="en-US" sz="2800" dirty="0" smtClean="0">
                <a:latin typeface="Tw Cen MT" pitchFamily="34" charset="0"/>
                <a:ea typeface="+mj-ea"/>
                <a:cs typeface="+mj-cs"/>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066800" y="1737519"/>
            <a:ext cx="7620000" cy="2377440"/>
          </a:xfrm>
          <a:prstGeom prst="rect">
            <a:avLst/>
          </a:prstGeom>
          <a:solidFill>
            <a:srgbClr val="008080"/>
          </a:solidFill>
          <a:ln w="28575" cmpd="dbl">
            <a:solidFill>
              <a:srgbClr val="008080"/>
            </a:solidFill>
            <a:round/>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chemeClr val="tx1">
                  <a:lumMod val="85000"/>
                  <a:lumOff val="15000"/>
                </a:schemeClr>
              </a:solidFill>
              <a:effectLst/>
              <a:uLnTx/>
              <a:uFillTx/>
              <a:latin typeface="Tw Cen MT" pitchFamily="34" charset="0"/>
              <a:ea typeface="+mj-ea"/>
              <a:cs typeface="+mj-cs"/>
            </a:endParaRPr>
          </a:p>
        </p:txBody>
      </p:sp>
      <p:sp>
        <p:nvSpPr>
          <p:cNvPr id="4" name="Rounded Rectangle 3"/>
          <p:cNvSpPr/>
          <p:nvPr/>
        </p:nvSpPr>
        <p:spPr>
          <a:xfrm>
            <a:off x="1066800" y="1783239"/>
            <a:ext cx="7620000" cy="2286000"/>
          </a:xfrm>
          <a:prstGeom prst="roundRect">
            <a:avLst/>
          </a:prstGeom>
          <a:solidFill>
            <a:schemeClr val="bg1"/>
          </a:solidFill>
          <a:ln w="28575" cmpd="dbl">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4800" b="1" dirty="0" smtClean="0">
                <a:solidFill>
                  <a:srgbClr val="492303"/>
                </a:solidFill>
                <a:latin typeface="Tw Cen MT" pitchFamily="34" charset="0"/>
              </a:rPr>
              <a:t>Strategies for </a:t>
            </a:r>
            <a:br>
              <a:rPr lang="en-US" sz="4800" b="1" dirty="0" smtClean="0">
                <a:solidFill>
                  <a:srgbClr val="492303"/>
                </a:solidFill>
                <a:latin typeface="Tw Cen MT" pitchFamily="34" charset="0"/>
              </a:rPr>
            </a:br>
            <a:r>
              <a:rPr lang="en-US" sz="4800" b="1" dirty="0" smtClean="0">
                <a:solidFill>
                  <a:srgbClr val="492303"/>
                </a:solidFill>
                <a:latin typeface="Tw Cen MT" pitchFamily="34" charset="0"/>
              </a:rPr>
              <a:t>Learner Engagement:</a:t>
            </a:r>
          </a:p>
          <a:p>
            <a:pPr lvl="0" algn="ctr">
              <a:spcBef>
                <a:spcPct val="0"/>
              </a:spcBef>
              <a:defRPr/>
            </a:pPr>
            <a:r>
              <a:rPr lang="en-US" sz="4800" b="1" dirty="0" smtClean="0">
                <a:solidFill>
                  <a:srgbClr val="492303"/>
                </a:solidFill>
                <a:latin typeface="Tw Cen MT" pitchFamily="34" charset="0"/>
              </a:rPr>
              <a:t>Live Online</a:t>
            </a:r>
            <a:endParaRPr lang="en-US" sz="4800" dirty="0">
              <a:solidFill>
                <a:srgbClr val="492303"/>
              </a:solidFill>
              <a:latin typeface="Tw Cen MT"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30000"/>
            <a:lum/>
          </a:blip>
          <a:srcRect/>
          <a:stretch>
            <a:fillRect l="-10000" r="-10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z="4400" dirty="0" smtClean="0">
                <a:latin typeface="Tw Cen MT" pitchFamily="34" charset="0"/>
              </a:rPr>
              <a:t>3 </a:t>
            </a:r>
            <a:r>
              <a:rPr lang="en-US" sz="4400" b="1" dirty="0" smtClean="0">
                <a:solidFill>
                  <a:srgbClr val="002060"/>
                </a:solidFill>
                <a:latin typeface="Tw Cen MT" pitchFamily="34" charset="0"/>
              </a:rPr>
              <a:t>P</a:t>
            </a:r>
            <a:r>
              <a:rPr lang="en-US" sz="4400" dirty="0" smtClean="0">
                <a:latin typeface="Tw Cen MT" pitchFamily="34" charset="0"/>
              </a:rPr>
              <a:t>’s of webinar preparation</a:t>
            </a:r>
            <a:endParaRPr lang="en-US" sz="4400" dirty="0">
              <a:latin typeface="Tw Cen MT" pitchFamily="34" charset="0"/>
            </a:endParaRPr>
          </a:p>
        </p:txBody>
      </p:sp>
      <p:sp>
        <p:nvSpPr>
          <p:cNvPr id="4" name="Title 1"/>
          <p:cNvSpPr txBox="1">
            <a:spLocks/>
          </p:cNvSpPr>
          <p:nvPr/>
        </p:nvSpPr>
        <p:spPr>
          <a:xfrm>
            <a:off x="914400" y="1600200"/>
            <a:ext cx="7467600" cy="4572000"/>
          </a:xfrm>
          <a:prstGeom prst="rect">
            <a:avLst/>
          </a:prstGeom>
        </p:spPr>
        <p:txBody>
          <a:bodyPr vert="horz" lIns="91440" tIns="45720" rIns="91440" bIns="45720" rtlCol="0" anchor="t">
            <a:normAutofit/>
          </a:bodyPr>
          <a:lstStyle/>
          <a:p>
            <a:pPr marL="628650" marR="0" lvl="0" indent="-628650" algn="l" defTabSz="914400" rtl="0" eaLnBrk="1" fontAlgn="auto" latinLnBrk="0" hangingPunct="1">
              <a:lnSpc>
                <a:spcPct val="150000"/>
              </a:lnSpc>
              <a:spcBef>
                <a:spcPct val="0"/>
              </a:spcBef>
              <a:spcAft>
                <a:spcPts val="0"/>
              </a:spcAft>
              <a:buClrTx/>
              <a:buSzTx/>
              <a:tabLst/>
              <a:defRPr/>
            </a:pPr>
            <a:r>
              <a:rPr lang="en-US" sz="4800" b="1" noProof="0" dirty="0" smtClean="0">
                <a:solidFill>
                  <a:srgbClr val="002060"/>
                </a:solidFill>
                <a:latin typeface="Tw Cen MT" pitchFamily="34" charset="0"/>
                <a:ea typeface="+mj-ea"/>
                <a:cs typeface="+mj-cs"/>
              </a:rPr>
              <a:t>1</a:t>
            </a:r>
            <a:r>
              <a:rPr lang="en-US" sz="3600" noProof="0" dirty="0" smtClean="0">
                <a:latin typeface="Tw Cen MT" pitchFamily="34" charset="0"/>
                <a:ea typeface="+mj-ea"/>
                <a:cs typeface="+mj-cs"/>
              </a:rPr>
              <a:t> Producers</a:t>
            </a:r>
          </a:p>
          <a:p>
            <a:pPr marL="628650" lvl="0" indent="-628650">
              <a:lnSpc>
                <a:spcPct val="150000"/>
              </a:lnSpc>
              <a:spcBef>
                <a:spcPct val="0"/>
              </a:spcBef>
              <a:defRPr/>
            </a:pPr>
            <a:r>
              <a:rPr lang="en-US" sz="4800" b="1" dirty="0" smtClean="0">
                <a:solidFill>
                  <a:srgbClr val="002060"/>
                </a:solidFill>
                <a:latin typeface="Tw Cen MT" pitchFamily="34" charset="0"/>
                <a:ea typeface="+mj-ea"/>
                <a:cs typeface="+mj-cs"/>
              </a:rPr>
              <a:t>2</a:t>
            </a:r>
            <a:r>
              <a:rPr lang="en-US" sz="3600" noProof="0" dirty="0" smtClean="0">
                <a:latin typeface="Tw Cen MT" pitchFamily="34" charset="0"/>
                <a:ea typeface="+mj-ea"/>
                <a:cs typeface="+mj-cs"/>
              </a:rPr>
              <a:t> Presenters</a:t>
            </a:r>
          </a:p>
          <a:p>
            <a:pPr marL="628650" lvl="0" indent="-628650">
              <a:lnSpc>
                <a:spcPct val="150000"/>
              </a:lnSpc>
              <a:spcBef>
                <a:spcPct val="0"/>
              </a:spcBef>
              <a:defRPr/>
            </a:pPr>
            <a:r>
              <a:rPr lang="en-US" sz="4800" b="1" dirty="0" smtClean="0">
                <a:solidFill>
                  <a:srgbClr val="002060"/>
                </a:solidFill>
                <a:latin typeface="Tw Cen MT" pitchFamily="34" charset="0"/>
                <a:ea typeface="+mj-ea"/>
                <a:cs typeface="+mj-cs"/>
              </a:rPr>
              <a:t>3</a:t>
            </a:r>
            <a:r>
              <a:rPr kumimoji="0" lang="en-US" sz="3600" b="0" i="0" u="none" strike="noStrike" kern="1200" cap="none" spc="0" normalizeH="0" baseline="0" dirty="0" smtClean="0">
                <a:ln>
                  <a:noFill/>
                </a:ln>
                <a:solidFill>
                  <a:schemeClr val="tx1"/>
                </a:solidFill>
                <a:effectLst/>
                <a:uLnTx/>
                <a:uFillTx/>
                <a:latin typeface="Tw Cen MT" pitchFamily="34" charset="0"/>
                <a:ea typeface="+mj-ea"/>
                <a:cs typeface="+mj-cs"/>
              </a:rPr>
              <a:t> Participants</a:t>
            </a:r>
            <a:endParaRPr kumimoji="0" lang="en-US" sz="3600" b="0" i="0" u="none" strike="noStrike" kern="1200" cap="none" spc="0" normalizeH="0" baseline="0" noProof="0" dirty="0" smtClean="0">
              <a:ln>
                <a:noFill/>
              </a:ln>
              <a:solidFill>
                <a:schemeClr val="tx1"/>
              </a:solidFill>
              <a:effectLst/>
              <a:uLnTx/>
              <a:uFillTx/>
              <a:latin typeface="Tw Cen MT" pitchFamily="34" charset="0"/>
              <a:ea typeface="+mj-ea"/>
              <a:cs typeface="+mj-cs"/>
            </a:endParaRPr>
          </a:p>
        </p:txBody>
      </p:sp>
      <p:sp>
        <p:nvSpPr>
          <p:cNvPr id="5" name="Rounded Rectangle 4"/>
          <p:cNvSpPr/>
          <p:nvPr/>
        </p:nvSpPr>
        <p:spPr>
          <a:xfrm>
            <a:off x="1409700" y="2057400"/>
            <a:ext cx="2514600" cy="533400"/>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hlinkClick r:id="rId4" action="ppaction://hlinksldjump"/>
          </p:cNvPr>
          <p:cNvSpPr/>
          <p:nvPr/>
        </p:nvSpPr>
        <p:spPr>
          <a:xfrm>
            <a:off x="1409700" y="4267200"/>
            <a:ext cx="2514600" cy="533400"/>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409700" y="3200400"/>
            <a:ext cx="2514600" cy="533400"/>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txBox="1">
            <a:spLocks/>
          </p:cNvSpPr>
          <p:nvPr/>
        </p:nvSpPr>
        <p:spPr>
          <a:xfrm>
            <a:off x="914400" y="5181600"/>
            <a:ext cx="7467600" cy="563562"/>
          </a:xfrm>
          <a:prstGeom prst="rect">
            <a:avLst/>
          </a:prstGeom>
        </p:spPr>
        <p:txBody>
          <a:bodyPr vert="horz" lIns="0" tIns="0" rIns="0" bIns="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dirty="0" smtClean="0">
                <a:solidFill>
                  <a:srgbClr val="492303"/>
                </a:solidFill>
                <a:latin typeface="Tw Cen MT" pitchFamily="34" charset="0"/>
                <a:ea typeface="+mj-ea"/>
                <a:cs typeface="+mj-cs"/>
              </a:rPr>
              <a:t>Who are the key “</a:t>
            </a:r>
            <a:r>
              <a:rPr lang="en-US" sz="2400" b="1" dirty="0" smtClean="0">
                <a:solidFill>
                  <a:srgbClr val="492303"/>
                </a:solidFill>
                <a:latin typeface="Tw Cen MT" pitchFamily="34" charset="0"/>
                <a:ea typeface="+mj-ea"/>
                <a:cs typeface="+mj-cs"/>
              </a:rPr>
              <a:t>players</a:t>
            </a:r>
            <a:r>
              <a:rPr lang="en-US" sz="2400" dirty="0" smtClean="0">
                <a:solidFill>
                  <a:srgbClr val="492303"/>
                </a:solidFill>
                <a:latin typeface="Tw Cen MT" pitchFamily="34" charset="0"/>
                <a:ea typeface="+mj-ea"/>
                <a:cs typeface="+mj-cs"/>
              </a:rPr>
              <a:t>” involved in successful webinars?</a:t>
            </a:r>
            <a:endParaRPr kumimoji="0" lang="en-US" sz="2400" b="0" i="0" u="none" strike="noStrike" kern="1200" cap="none" spc="0" normalizeH="0" baseline="0" noProof="0" dirty="0">
              <a:ln>
                <a:noFill/>
              </a:ln>
              <a:solidFill>
                <a:srgbClr val="492303"/>
              </a:solidFill>
              <a:effectLst/>
              <a:uLnTx/>
              <a:uFillTx/>
              <a:latin typeface="Tw Cen MT" pitchFamily="34" charset="0"/>
              <a:ea typeface="+mj-ea"/>
              <a:cs typeface="+mj-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15_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8288C84E1DDE4EB5E7AD34197F94B1" ma:contentTypeVersion="52" ma:contentTypeDescription="Create a new document." ma:contentTypeScope="" ma:versionID="ef451b0b77a4a1c2cc1274bb95fc9700">
  <xsd:schema xmlns:xsd="http://www.w3.org/2001/XMLSchema" xmlns:xs="http://www.w3.org/2001/XMLSchema" xmlns:p="http://schemas.microsoft.com/office/2006/metadata/properties" xmlns:ns2="6b67d80f-331f-4b51-b18e-81b8c101c29d" targetNamespace="http://schemas.microsoft.com/office/2006/metadata/properties" ma:root="true" ma:fieldsID="f4a1b9e407b6037c8b21db071518a9fb" ns2:_="">
    <xsd:import namespace="6b67d80f-331f-4b51-b18e-81b8c101c29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CB9F83FB-641A-4862-A3D1-1D4F9769C9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9FA814-4572-414A-9D1B-9ADAD777F74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C130910-B4CC-46FA-B6AD-F9D92BDEC5AC}">
  <ds:schemaRefs>
    <ds:schemaRef ds:uri="http://schemas.microsoft.com/sharepoint/v3/contenttype/forms"/>
  </ds:schemaRefs>
</ds:datastoreItem>
</file>

<file path=customXml/itemProps4.xml><?xml version="1.0" encoding="utf-8"?>
<ds:datastoreItem xmlns:ds="http://schemas.openxmlformats.org/officeDocument/2006/customXml" ds:itemID="{6B03F1C4-0339-40DE-B51B-AE1195E76DC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1288</TotalTime>
  <Words>3071</Words>
  <Application>Microsoft Office PowerPoint</Application>
  <PresentationFormat>On-screen Show (4:3)</PresentationFormat>
  <Paragraphs>474</Paragraphs>
  <Slides>49</Slides>
  <Notes>44</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Designing &amp; Delivering  Online Training  Library CE Institute  Online Session 2</vt:lpstr>
      <vt:lpstr>Slide 2</vt:lpstr>
      <vt:lpstr>Facilitators</vt:lpstr>
      <vt:lpstr>Slide 4</vt:lpstr>
      <vt:lpstr>Agenda for today</vt:lpstr>
      <vt:lpstr>Slide 6</vt:lpstr>
      <vt:lpstr>Slide 7</vt:lpstr>
      <vt:lpstr>Slide 8</vt:lpstr>
      <vt:lpstr>3 P’s of webinar preparation</vt:lpstr>
      <vt:lpstr>3 P’s of webinar preparation</vt:lpstr>
      <vt:lpstr>Producer: live hosting</vt:lpstr>
      <vt:lpstr>Producer: tech support</vt:lpstr>
      <vt:lpstr>Presenter: know the medium</vt:lpstr>
      <vt:lpstr>Participants: get ready</vt:lpstr>
      <vt:lpstr>Online and lively</vt:lpstr>
      <vt:lpstr>Online and lively</vt:lpstr>
      <vt:lpstr>An open invitation</vt:lpstr>
      <vt:lpstr>An open invitation</vt:lpstr>
      <vt:lpstr>An open invitation</vt:lpstr>
      <vt:lpstr>An open invitation</vt:lpstr>
      <vt:lpstr>An open invitation</vt:lpstr>
      <vt:lpstr>An open invitation</vt:lpstr>
      <vt:lpstr>Slide 23</vt:lpstr>
      <vt:lpstr>Slide 24</vt:lpstr>
      <vt:lpstr>Feed it bite-size chunks</vt:lpstr>
      <vt:lpstr>Provide real goals</vt:lpstr>
      <vt:lpstr>Create challenges</vt:lpstr>
      <vt:lpstr>Learn together</vt:lpstr>
      <vt:lpstr>Learner at the center</vt:lpstr>
      <vt:lpstr>Slide 30</vt:lpstr>
      <vt:lpstr>Program Objectives</vt:lpstr>
      <vt:lpstr>Learner Challenges</vt:lpstr>
      <vt:lpstr>Administrator Challenges</vt:lpstr>
      <vt:lpstr>CE Provider Challenges</vt:lpstr>
      <vt:lpstr>Opportunities</vt:lpstr>
      <vt:lpstr>Slide 36</vt:lpstr>
      <vt:lpstr>What were some barriers to that collaboration?</vt:lpstr>
      <vt:lpstr>What were the benefits of that collaboration?</vt:lpstr>
      <vt:lpstr>Collaboration in practice!</vt:lpstr>
      <vt:lpstr>Collaboration in practice!</vt:lpstr>
      <vt:lpstr>A training topic that no one else has done?</vt:lpstr>
      <vt:lpstr>Slide 42</vt:lpstr>
      <vt:lpstr>Priority topics for your audience/organization?</vt:lpstr>
      <vt:lpstr>Priority topics &amp; possible groups</vt:lpstr>
      <vt:lpstr>Slide 45</vt:lpstr>
      <vt:lpstr>Working groups</vt:lpstr>
      <vt:lpstr>Storyline</vt:lpstr>
      <vt:lpstr>Intro to instructional design</vt:lpstr>
      <vt:lpstr>See you in Seattle in May!</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 Gutsche</dc:creator>
  <cp:lastModifiedBy>petersoj</cp:lastModifiedBy>
  <cp:revision>384</cp:revision>
  <dcterms:created xsi:type="dcterms:W3CDTF">2014-03-26T00:17:49Z</dcterms:created>
  <dcterms:modified xsi:type="dcterms:W3CDTF">2014-08-22T17:23:27Z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0x010100228288C84E1DDE4EB5E7AD34197F94B1</vt:lpwstr>
  </property>
</Properties>
</file>