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7" r:id="rId6"/>
  </p:sldMasterIdLst>
  <p:notesMasterIdLst>
    <p:notesMasterId r:id="rId32"/>
  </p:notesMasterIdLst>
  <p:sldIdLst>
    <p:sldId id="263" r:id="rId7"/>
    <p:sldId id="295" r:id="rId8"/>
    <p:sldId id="264" r:id="rId9"/>
    <p:sldId id="351" r:id="rId10"/>
    <p:sldId id="361" r:id="rId11"/>
    <p:sldId id="362" r:id="rId12"/>
    <p:sldId id="352" r:id="rId13"/>
    <p:sldId id="353" r:id="rId14"/>
    <p:sldId id="354" r:id="rId15"/>
    <p:sldId id="355" r:id="rId16"/>
    <p:sldId id="364" r:id="rId17"/>
    <p:sldId id="365" r:id="rId18"/>
    <p:sldId id="363" r:id="rId19"/>
    <p:sldId id="350" r:id="rId20"/>
    <p:sldId id="345" r:id="rId21"/>
    <p:sldId id="346" r:id="rId22"/>
    <p:sldId id="347" r:id="rId23"/>
    <p:sldId id="356" r:id="rId24"/>
    <p:sldId id="357" r:id="rId25"/>
    <p:sldId id="358" r:id="rId26"/>
    <p:sldId id="349" r:id="rId27"/>
    <p:sldId id="360" r:id="rId28"/>
    <p:sldId id="359" r:id="rId29"/>
    <p:sldId id="273" r:id="rId30"/>
    <p:sldId id="300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6666"/>
    <a:srgbClr val="739BCB"/>
    <a:srgbClr val="492303"/>
    <a:srgbClr val="FFFFFF"/>
    <a:srgbClr val="8CD8D4"/>
    <a:srgbClr val="6B8537"/>
    <a:srgbClr val="E4A288"/>
    <a:srgbClr val="F9D595"/>
    <a:srgbClr val="FF361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22" autoAdjust="0"/>
  </p:normalViewPr>
  <p:slideViewPr>
    <p:cSldViewPr>
      <p:cViewPr varScale="1">
        <p:scale>
          <a:sx n="79" d="100"/>
          <a:sy n="79" d="100"/>
        </p:scale>
        <p:origin x="-13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B038A-F2AD-46DF-83D4-9BD20E5F7A12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5952F-2643-4C50-8938-47FA2D976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Claim your ‘territory’ with arrow</a:t>
            </a:r>
            <a:r>
              <a:rPr lang="en-US" baseline="0" dirty="0" smtClean="0"/>
              <a:t> tool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Image: Seattle from Lower Queen Anne by </a:t>
            </a:r>
            <a:r>
              <a:rPr lang="en-US" dirty="0" err="1" smtClean="0"/>
              <a:t>amidfallenleaves</a:t>
            </a:r>
            <a:r>
              <a:rPr lang="en-US" dirty="0" smtClean="0"/>
              <a:t> on Flickr</a:t>
            </a:r>
          </a:p>
          <a:p>
            <a:r>
              <a:rPr lang="en-US" dirty="0" smtClean="0"/>
              <a:t>https://www.flickr.com/photos/amidfallenleaves/3401062322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https://www.flickr.com/photos/stacylynn/7899628332</a:t>
            </a:r>
          </a:p>
          <a:p>
            <a:r>
              <a:rPr lang="en-US" dirty="0" smtClean="0"/>
              <a:t>Great wheel &amp; Space Needle by </a:t>
            </a:r>
            <a:r>
              <a:rPr lang="en-US" dirty="0" err="1" smtClean="0"/>
              <a:t>Selbe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Partnership of WJ &amp; IP funded by a grant from IMLS</a:t>
            </a:r>
          </a:p>
          <a:p>
            <a:r>
              <a:rPr lang="en-US" dirty="0" smtClean="0"/>
              <a:t>As part of the SCEC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Image: Seattle from Lower Queen Anne by </a:t>
            </a:r>
            <a:r>
              <a:rPr lang="en-US" dirty="0" err="1" smtClean="0"/>
              <a:t>amidfallenleaves</a:t>
            </a:r>
            <a:r>
              <a:rPr lang="en-US" dirty="0" smtClean="0"/>
              <a:t> on Flickr</a:t>
            </a:r>
          </a:p>
          <a:p>
            <a:r>
              <a:rPr lang="en-US" dirty="0" smtClean="0"/>
              <a:t>https://www.flickr.com/photos/amidfallenleaves/3401062322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Image: Seattle from Lower Queen Anne by </a:t>
            </a:r>
            <a:r>
              <a:rPr lang="en-US" dirty="0" err="1" smtClean="0"/>
              <a:t>amidfallenleaves</a:t>
            </a:r>
            <a:r>
              <a:rPr lang="en-US" dirty="0" smtClean="0"/>
              <a:t> on Flickr</a:t>
            </a:r>
          </a:p>
          <a:p>
            <a:r>
              <a:rPr lang="en-US" dirty="0" smtClean="0"/>
              <a:t>https://www.flickr.com/photos/amidfallenleaves/3401062322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563D3-CD0B-4D61-8FE8-714C1F8BE7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563D3-CD0B-4D61-8FE8-714C1F8BE76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563D3-CD0B-4D61-8FE8-714C1F8BE7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563D3-CD0B-4D61-8FE8-714C1F8BE76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Partnership of WJ &amp; IP funded by a grant from IMLS</a:t>
            </a:r>
          </a:p>
          <a:p>
            <a:r>
              <a:rPr lang="en-US" dirty="0" smtClean="0"/>
              <a:t>As part of the SCEC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Partnership of WJ &amp; IP funded by a grant from IMLS</a:t>
            </a:r>
          </a:p>
          <a:p>
            <a:r>
              <a:rPr lang="en-US" dirty="0" smtClean="0"/>
              <a:t>As part of the SCEC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5952F-2643-4C50-8938-47FA2D9768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438400"/>
            <a:ext cx="7467600" cy="3200400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ounded Rectangle 3"/>
          <p:cNvSpPr>
            <a:spLocks/>
          </p:cNvSpPr>
          <p:nvPr userDrawn="1"/>
        </p:nvSpPr>
        <p:spPr>
          <a:xfrm>
            <a:off x="914400" y="0"/>
            <a:ext cx="8321040" cy="1447800"/>
          </a:xfrm>
          <a:prstGeom prst="roundRect">
            <a:avLst/>
          </a:prstGeom>
          <a:gradFill flip="none" rotWithShape="1">
            <a:gsLst>
              <a:gs pos="24000">
                <a:srgbClr val="00808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>
          <a:xfrm>
            <a:off x="-152400" y="0"/>
            <a:ext cx="990600" cy="14478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5438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latin typeface="Tw Cen MT" pitchFamily="34" charset="0"/>
              </a:defRPr>
            </a:lvl1pPr>
            <a:lvl2pPr>
              <a:buFont typeface="Wingdings" pitchFamily="2" charset="2"/>
              <a:buChar char="§"/>
              <a:defRPr>
                <a:latin typeface="Tw Cen MT" pitchFamily="34" charset="0"/>
              </a:defRPr>
            </a:lvl2pPr>
            <a:lvl3pPr>
              <a:buFont typeface="Wingdings" pitchFamily="2" charset="2"/>
              <a:buChar char="§"/>
              <a:defRPr>
                <a:latin typeface="Tw Cen MT" pitchFamily="34" charset="0"/>
              </a:defRPr>
            </a:lvl3pPr>
            <a:lvl4pPr>
              <a:buFont typeface="Wingdings" pitchFamily="2" charset="2"/>
              <a:buChar char="§"/>
              <a:defRPr>
                <a:latin typeface="Tw Cen MT" pitchFamily="34" charset="0"/>
              </a:defRPr>
            </a:lvl4pPr>
            <a:lvl5pPr>
              <a:buFont typeface="Wingdings" pitchFamily="2" charset="2"/>
              <a:buChar char="§"/>
              <a:defRPr>
                <a:latin typeface="Tw Cen M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ounded Rectangle 6"/>
          <p:cNvSpPr>
            <a:spLocks/>
          </p:cNvSpPr>
          <p:nvPr userDrawn="1"/>
        </p:nvSpPr>
        <p:spPr>
          <a:xfrm>
            <a:off x="914400" y="1219200"/>
            <a:ext cx="8321040" cy="22860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>
          <a:xfrm>
            <a:off x="-76200" y="1219200"/>
            <a:ext cx="914400" cy="2286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ounded Rectangle 2"/>
          <p:cNvSpPr>
            <a:spLocks/>
          </p:cNvSpPr>
          <p:nvPr userDrawn="1"/>
        </p:nvSpPr>
        <p:spPr>
          <a:xfrm>
            <a:off x="1066800" y="6096000"/>
            <a:ext cx="8229600" cy="640080"/>
          </a:xfrm>
          <a:prstGeom prst="roundRect">
            <a:avLst/>
          </a:prstGeom>
          <a:gradFill flip="none" rotWithShape="1">
            <a:gsLst>
              <a:gs pos="0">
                <a:srgbClr val="8CD8D4"/>
              </a:gs>
              <a:gs pos="50000">
                <a:srgbClr val="002060"/>
              </a:gs>
            </a:gsLst>
            <a:lin ang="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4" name="Rounded Rectangle 3"/>
          <p:cNvSpPr>
            <a:spLocks noChangeAspect="1"/>
          </p:cNvSpPr>
          <p:nvPr userDrawn="1"/>
        </p:nvSpPr>
        <p:spPr>
          <a:xfrm>
            <a:off x="-76201" y="6096000"/>
            <a:ext cx="1073427" cy="64008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>
          <a:xfrm>
            <a:off x="914400" y="1219200"/>
            <a:ext cx="8321040" cy="22860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6" name="Rounded Rectangle 5"/>
          <p:cNvSpPr>
            <a:spLocks/>
          </p:cNvSpPr>
          <p:nvPr userDrawn="1"/>
        </p:nvSpPr>
        <p:spPr>
          <a:xfrm>
            <a:off x="-76200" y="1219200"/>
            <a:ext cx="914400" cy="228600"/>
          </a:xfrm>
          <a:prstGeom prst="round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438400"/>
            <a:ext cx="7467600" cy="3200400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ounded Rectangle 3"/>
          <p:cNvSpPr>
            <a:spLocks/>
          </p:cNvSpPr>
          <p:nvPr userDrawn="1"/>
        </p:nvSpPr>
        <p:spPr>
          <a:xfrm>
            <a:off x="914400" y="0"/>
            <a:ext cx="8321040" cy="1447800"/>
          </a:xfrm>
          <a:prstGeom prst="roundRect">
            <a:avLst/>
          </a:prstGeom>
          <a:gradFill flip="none" rotWithShape="1">
            <a:gsLst>
              <a:gs pos="24000">
                <a:srgbClr val="00808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>
          <a:xfrm>
            <a:off x="-152400" y="0"/>
            <a:ext cx="990600" cy="14478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5438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latin typeface="Tw Cen MT" pitchFamily="34" charset="0"/>
              </a:defRPr>
            </a:lvl1pPr>
            <a:lvl2pPr>
              <a:buFont typeface="Wingdings" pitchFamily="2" charset="2"/>
              <a:buChar char="§"/>
              <a:defRPr>
                <a:latin typeface="Tw Cen MT" pitchFamily="34" charset="0"/>
              </a:defRPr>
            </a:lvl2pPr>
            <a:lvl3pPr>
              <a:buFont typeface="Wingdings" pitchFamily="2" charset="2"/>
              <a:buChar char="§"/>
              <a:defRPr>
                <a:latin typeface="Tw Cen MT" pitchFamily="34" charset="0"/>
              </a:defRPr>
            </a:lvl3pPr>
            <a:lvl4pPr>
              <a:buFont typeface="Wingdings" pitchFamily="2" charset="2"/>
              <a:buChar char="§"/>
              <a:defRPr>
                <a:latin typeface="Tw Cen MT" pitchFamily="34" charset="0"/>
              </a:defRPr>
            </a:lvl4pPr>
            <a:lvl5pPr>
              <a:buFont typeface="Wingdings" pitchFamily="2" charset="2"/>
              <a:buChar char="§"/>
              <a:defRPr>
                <a:latin typeface="Tw Cen M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ounded Rectangle 6"/>
          <p:cNvSpPr>
            <a:spLocks/>
          </p:cNvSpPr>
          <p:nvPr userDrawn="1"/>
        </p:nvSpPr>
        <p:spPr>
          <a:xfrm>
            <a:off x="914400" y="1219200"/>
            <a:ext cx="8321040" cy="22860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>
          <a:xfrm>
            <a:off x="-76200" y="1219200"/>
            <a:ext cx="914400" cy="2286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ounded Rectangle 2"/>
          <p:cNvSpPr>
            <a:spLocks/>
          </p:cNvSpPr>
          <p:nvPr userDrawn="1"/>
        </p:nvSpPr>
        <p:spPr>
          <a:xfrm>
            <a:off x="1066800" y="6096000"/>
            <a:ext cx="8229600" cy="640080"/>
          </a:xfrm>
          <a:prstGeom prst="roundRect">
            <a:avLst/>
          </a:prstGeom>
          <a:gradFill flip="none" rotWithShape="1">
            <a:gsLst>
              <a:gs pos="0">
                <a:srgbClr val="8CD8D4"/>
              </a:gs>
              <a:gs pos="50000">
                <a:srgbClr val="002060"/>
              </a:gs>
            </a:gsLst>
            <a:lin ang="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4" name="Rounded Rectangle 3"/>
          <p:cNvSpPr>
            <a:spLocks noChangeAspect="1"/>
          </p:cNvSpPr>
          <p:nvPr userDrawn="1"/>
        </p:nvSpPr>
        <p:spPr>
          <a:xfrm>
            <a:off x="-76201" y="6096000"/>
            <a:ext cx="1073427" cy="64008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>
          <a:xfrm>
            <a:off x="914400" y="1219200"/>
            <a:ext cx="8321040" cy="22860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6" name="Rounded Rectangle 5"/>
          <p:cNvSpPr>
            <a:spLocks/>
          </p:cNvSpPr>
          <p:nvPr userDrawn="1"/>
        </p:nvSpPr>
        <p:spPr>
          <a:xfrm>
            <a:off x="-76200" y="1219200"/>
            <a:ext cx="914400" cy="228600"/>
          </a:xfrm>
          <a:prstGeom prst="round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 algn="l">
              <a:defRPr>
                <a:solidFill>
                  <a:srgbClr val="492303"/>
                </a:solidFill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2D957-3B8B-4C6F-A312-79EBAD129479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0657-EA7D-494A-9326-63FB3CA080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2D957-3B8B-4C6F-A312-79EBAD129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0657-EA7D-494A-9326-63FB3CA08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hyperlink" Target="https://infopeople.org/" TargetMode="Externa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-banner_compo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52305"/>
            <a:ext cx="9144000" cy="25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33400"/>
            <a:ext cx="8686800" cy="2438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Designing &amp; Delivering </a:t>
            </a:r>
            <a:br>
              <a:rPr lang="en-US" dirty="0" smtClean="0"/>
            </a:br>
            <a:r>
              <a:rPr lang="en-US" dirty="0" smtClean="0"/>
              <a:t>Online Training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Library CE Institute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Online Session 3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60198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WebJunction – Infopeople – IMLS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4400" kern="1200" dirty="0" smtClean="0">
                <a:solidFill>
                  <a:srgbClr val="492303"/>
                </a:solidFill>
                <a:latin typeface="Tw Cen MT" pitchFamily="34" charset="0"/>
              </a:rPr>
              <a:t>Group: technology</a:t>
            </a:r>
            <a:endParaRPr lang="en-US" sz="4400" kern="1200" dirty="0">
              <a:solidFill>
                <a:srgbClr val="492303"/>
              </a:solidFill>
              <a:latin typeface="Tw Cen MT" pitchFamily="34" charset="0"/>
            </a:endParaRPr>
          </a:p>
        </p:txBody>
      </p:sp>
      <p:sp>
        <p:nvSpPr>
          <p:cNvPr id="5" name="Rectangle 3"/>
          <p:cNvSpPr>
            <a:spLocks noGrp="1"/>
          </p:cNvSpPr>
          <p:nvPr>
            <p:ph sz="half" idx="4294967295"/>
          </p:nvPr>
        </p:nvSpPr>
        <p:spPr>
          <a:xfrm>
            <a:off x="4495800" y="1600200"/>
            <a:ext cx="4114800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i="1" dirty="0" smtClean="0">
                <a:latin typeface="Tw Cen MT" pitchFamily="34" charset="0"/>
                <a:cs typeface="Calibri" pitchFamily="34" charset="0"/>
              </a:rPr>
              <a:t>Topic: social media etiquette</a:t>
            </a:r>
            <a:endParaRPr lang="en-US" sz="3200" dirty="0" smtClean="0">
              <a:latin typeface="Tw Cen MT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4400" y="220980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Members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</a:rPr>
              <a:t>Amy Calhoun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Jamie Matczak</a:t>
            </a:r>
          </a:p>
        </p:txBody>
      </p:sp>
      <p:pic>
        <p:nvPicPr>
          <p:cNvPr id="7" name="Picture 6" descr="group_technolog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00400"/>
            <a:ext cx="4395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838200" y="457200"/>
            <a:ext cx="7162800" cy="5334000"/>
          </a:xfrm>
        </p:spPr>
        <p:txBody>
          <a:bodyPr/>
          <a:lstStyle/>
          <a:p>
            <a:pPr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492303"/>
                </a:solidFill>
              </a:rPr>
              <a:t>Resource sharing rocks!</a:t>
            </a:r>
          </a:p>
          <a:p>
            <a:pPr marL="568325" indent="-225425">
              <a:lnSpc>
                <a:spcPts val="2100"/>
              </a:lnSpc>
              <a:spcBef>
                <a:spcPts val="1800"/>
              </a:spcBef>
            </a:pPr>
            <a:r>
              <a:rPr lang="en-US" sz="2400" dirty="0" smtClean="0">
                <a:solidFill>
                  <a:srgbClr val="492303"/>
                </a:solidFill>
              </a:rPr>
              <a:t>Nuts and Bolts: Do Your Learning Objectives Match Strategies and Outcomes? (Christine)</a:t>
            </a:r>
          </a:p>
          <a:p>
            <a:pPr marL="568325" indent="-225425">
              <a:lnSpc>
                <a:spcPts val="2100"/>
              </a:lnSpc>
              <a:spcBef>
                <a:spcPts val="1800"/>
              </a:spcBef>
            </a:pPr>
            <a:r>
              <a:rPr lang="en-US" sz="2400" dirty="0" err="1" smtClean="0">
                <a:solidFill>
                  <a:srgbClr val="492303"/>
                </a:solidFill>
              </a:rPr>
              <a:t>NextWeb</a:t>
            </a:r>
            <a:r>
              <a:rPr lang="en-US" sz="2400" dirty="0" smtClean="0">
                <a:solidFill>
                  <a:srgbClr val="492303"/>
                </a:solidFill>
              </a:rPr>
              <a:t> image source (Stephanie)</a:t>
            </a:r>
          </a:p>
          <a:p>
            <a:pPr marL="568325" indent="-225425">
              <a:lnSpc>
                <a:spcPts val="2100"/>
              </a:lnSpc>
              <a:spcBef>
                <a:spcPts val="1800"/>
              </a:spcBef>
            </a:pPr>
            <a:r>
              <a:rPr lang="en-US" sz="2400" dirty="0" smtClean="0">
                <a:solidFill>
                  <a:srgbClr val="492303"/>
                </a:solidFill>
              </a:rPr>
              <a:t>Blending Learning Toolkit (Enid)</a:t>
            </a:r>
          </a:p>
          <a:p>
            <a:pPr marL="568325" indent="-225425">
              <a:lnSpc>
                <a:spcPts val="2100"/>
              </a:lnSpc>
              <a:spcBef>
                <a:spcPts val="1800"/>
              </a:spcBef>
            </a:pPr>
            <a:r>
              <a:rPr lang="en-US" sz="2400" dirty="0" smtClean="0">
                <a:solidFill>
                  <a:srgbClr val="492303"/>
                </a:solidFill>
              </a:rPr>
              <a:t>.story file of Storyline layer construction (Kathleen)</a:t>
            </a:r>
          </a:p>
          <a:p>
            <a:pPr marL="568325" indent="-225425">
              <a:lnSpc>
                <a:spcPts val="2100"/>
              </a:lnSpc>
              <a:spcBef>
                <a:spcPts val="1800"/>
              </a:spcBef>
            </a:pPr>
            <a:r>
              <a:rPr lang="en-US" sz="2400" dirty="0" smtClean="0">
                <a:solidFill>
                  <a:srgbClr val="492303"/>
                </a:solidFill>
              </a:rPr>
              <a:t>Twitter </a:t>
            </a:r>
            <a:r>
              <a:rPr lang="en-US" sz="2400" dirty="0" err="1" smtClean="0">
                <a:solidFill>
                  <a:srgbClr val="492303"/>
                </a:solidFill>
              </a:rPr>
              <a:t>hashtag</a:t>
            </a:r>
            <a:r>
              <a:rPr lang="en-US" sz="2400" dirty="0" smtClean="0">
                <a:solidFill>
                  <a:srgbClr val="492303"/>
                </a:solidFill>
              </a:rPr>
              <a:t> #elearning140</a:t>
            </a:r>
            <a:br>
              <a:rPr lang="en-US" sz="2400" dirty="0" smtClean="0">
                <a:solidFill>
                  <a:srgbClr val="492303"/>
                </a:solidFill>
              </a:rPr>
            </a:br>
            <a:r>
              <a:rPr lang="en-US" sz="2400" dirty="0" smtClean="0">
                <a:solidFill>
                  <a:srgbClr val="492303"/>
                </a:solidFill>
              </a:rPr>
              <a:t>for best e-learning tips in 140 characters (Stephanie)</a:t>
            </a:r>
          </a:p>
          <a:p>
            <a:pPr marL="568325" indent="-225425">
              <a:lnSpc>
                <a:spcPts val="2100"/>
              </a:lnSpc>
              <a:spcBef>
                <a:spcPts val="600"/>
              </a:spcBef>
            </a:pPr>
            <a:endParaRPr lang="en-US" sz="2400" dirty="0" smtClean="0">
              <a:solidFill>
                <a:srgbClr val="492303"/>
              </a:solidFill>
            </a:endParaRPr>
          </a:p>
          <a:p>
            <a:pPr indent="0">
              <a:spcBef>
                <a:spcPts val="600"/>
              </a:spcBef>
              <a:buNone/>
            </a:pPr>
            <a:endParaRPr lang="en-US" dirty="0" smtClean="0">
              <a:solidFill>
                <a:srgbClr val="4923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762000" y="152400"/>
            <a:ext cx="7162800" cy="609600"/>
          </a:xfrm>
        </p:spPr>
        <p:txBody>
          <a:bodyPr/>
          <a:lstStyle/>
          <a:p>
            <a:pPr indent="0" algn="ctr">
              <a:spcBef>
                <a:spcPts val="600"/>
              </a:spcBef>
              <a:buNone/>
            </a:pPr>
            <a:r>
              <a:rPr lang="en-US" dirty="0" smtClean="0">
                <a:solidFill>
                  <a:srgbClr val="492303"/>
                </a:solidFill>
              </a:rPr>
              <a:t>#elearning140 </a:t>
            </a:r>
          </a:p>
          <a:p>
            <a:pPr marL="568325" indent="-225425" algn="ctr">
              <a:lnSpc>
                <a:spcPts val="2100"/>
              </a:lnSpc>
              <a:spcBef>
                <a:spcPts val="600"/>
              </a:spcBef>
              <a:buNone/>
            </a:pPr>
            <a:endParaRPr lang="en-US" sz="2400" dirty="0" smtClean="0">
              <a:solidFill>
                <a:srgbClr val="492303"/>
              </a:solidFill>
            </a:endParaRPr>
          </a:p>
          <a:p>
            <a:pPr indent="0" algn="ctr">
              <a:spcBef>
                <a:spcPts val="600"/>
              </a:spcBef>
              <a:buNone/>
            </a:pPr>
            <a:endParaRPr lang="en-US" dirty="0" smtClean="0">
              <a:solidFill>
                <a:srgbClr val="49230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878431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I_All-jazz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727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You all are doing</a:t>
            </a:r>
            <a:br>
              <a:rPr lang="en-US" dirty="0" smtClean="0"/>
            </a:b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awesome </a:t>
            </a:r>
            <a:r>
              <a:rPr lang="en-US" sz="6000" dirty="0" smtClean="0"/>
              <a:t> work!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/>
          </p:cNvSpPr>
          <p:nvPr/>
        </p:nvSpPr>
        <p:spPr bwMode="auto">
          <a:xfrm>
            <a:off x="1066800" y="2438400"/>
            <a:ext cx="5715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 short tour </a:t>
            </a:r>
            <a:b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of </a:t>
            </a:r>
            <a:r>
              <a:rPr lang="en-US" sz="6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Moodle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Rail -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524000"/>
            <a:ext cx="4724400" cy="4525963"/>
          </a:xfrm>
        </p:spPr>
        <p:txBody>
          <a:bodyPr/>
          <a:lstStyle/>
          <a:p>
            <a:r>
              <a:rPr lang="en-US" dirty="0" smtClean="0"/>
              <a:t>Expand or collapse, as needed</a:t>
            </a:r>
          </a:p>
          <a:p>
            <a:r>
              <a:rPr lang="en-US" dirty="0" smtClean="0"/>
              <a:t>Will continue to add modules for sessions, collections of resources, etc.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371600"/>
            <a:ext cx="2971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Left Rail – Activities &amp; Quick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524000"/>
            <a:ext cx="4114800" cy="4525963"/>
          </a:xfrm>
        </p:spPr>
        <p:txBody>
          <a:bodyPr/>
          <a:lstStyle/>
          <a:p>
            <a:r>
              <a:rPr lang="en-US" dirty="0" smtClean="0"/>
              <a:t>Quick way to get to list of forums, and all resources (documents, links, etc.) </a:t>
            </a:r>
          </a:p>
          <a:p>
            <a:r>
              <a:rPr lang="en-US" dirty="0" smtClean="0"/>
              <a:t>Quick links will have session recordings, login info, and links to Working Groups.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0" y="1554866"/>
            <a:ext cx="4095750" cy="476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7857" b="57534"/>
          <a:stretch>
            <a:fillRect/>
          </a:stretch>
        </p:blipFill>
        <p:spPr bwMode="auto">
          <a:xfrm>
            <a:off x="838200" y="15240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r="5556" b="29474"/>
          <a:stretch>
            <a:fillRect/>
          </a:stretch>
        </p:blipFill>
        <p:spPr bwMode="auto">
          <a:xfrm>
            <a:off x="914400" y="1981200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19600" y="1981200"/>
            <a:ext cx="4495800" cy="3810000"/>
          </a:xfrm>
          <a:prstGeom prst="rect">
            <a:avLst/>
          </a:prstGeom>
          <a:solidFill>
            <a:srgbClr val="739BCB">
              <a:alpha val="58824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3200" dirty="0" smtClean="0">
                <a:latin typeface="Tw Cen MT" pitchFamily="34" charset="0"/>
              </a:rPr>
              <a:t>For a complete list of resources, handouts, links.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Associated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with each of the ‘topics’ or ‘modules’ we’ve created as we’ve moved through course.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Handouts &amp; Resources from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63" y="1458912"/>
            <a:ext cx="7970837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Links from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13354"/>
          <a:stretch>
            <a:fillRect/>
          </a:stretch>
        </p:blipFill>
        <p:spPr bwMode="auto">
          <a:xfrm>
            <a:off x="0" y="92075"/>
            <a:ext cx="9296400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876800"/>
            <a:ext cx="1981200" cy="1981200"/>
          </a:xfrm>
          <a:prstGeom prst="rect">
            <a:avLst/>
          </a:prstGeom>
          <a:noFill/>
        </p:spPr>
      </p:pic>
      <p:pic>
        <p:nvPicPr>
          <p:cNvPr id="44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1981200" cy="1981200"/>
          </a:xfrm>
          <a:prstGeom prst="rect">
            <a:avLst/>
          </a:prstGeom>
          <a:noFill/>
        </p:spPr>
      </p:pic>
      <p:pic>
        <p:nvPicPr>
          <p:cNvPr id="41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0"/>
            <a:ext cx="1981200" cy="1981200"/>
          </a:xfrm>
          <a:prstGeom prst="rect">
            <a:avLst/>
          </a:prstGeom>
          <a:noFill/>
        </p:spPr>
      </p:pic>
      <p:pic>
        <p:nvPicPr>
          <p:cNvPr id="43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876800"/>
            <a:ext cx="1981200" cy="1981200"/>
          </a:xfrm>
          <a:prstGeom prst="rect">
            <a:avLst/>
          </a:prstGeom>
          <a:noFill/>
        </p:spPr>
      </p:pic>
      <p:pic>
        <p:nvPicPr>
          <p:cNvPr id="42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90800"/>
            <a:ext cx="1981200" cy="1981200"/>
          </a:xfrm>
          <a:prstGeom prst="rect">
            <a:avLst/>
          </a:prstGeom>
          <a:noFill/>
        </p:spPr>
      </p:pic>
      <p:pic>
        <p:nvPicPr>
          <p:cNvPr id="45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590800"/>
            <a:ext cx="1981200" cy="1981200"/>
          </a:xfrm>
          <a:prstGeom prst="rect">
            <a:avLst/>
          </a:prstGeom>
          <a:noFill/>
        </p:spPr>
      </p:pic>
      <p:pic>
        <p:nvPicPr>
          <p:cNvPr id="47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0" y="2286000"/>
            <a:ext cx="9235440" cy="9144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6" name="Rounded Rectangle 5"/>
          <p:cNvSpPr>
            <a:spLocks/>
          </p:cNvSpPr>
          <p:nvPr/>
        </p:nvSpPr>
        <p:spPr>
          <a:xfrm>
            <a:off x="0" y="4572000"/>
            <a:ext cx="9235440" cy="91440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21" name="Rounded Rectangle 20"/>
          <p:cNvSpPr>
            <a:spLocks/>
          </p:cNvSpPr>
          <p:nvPr/>
        </p:nvSpPr>
        <p:spPr>
          <a:xfrm rot="5400000" flipV="1">
            <a:off x="1080996" y="3404524"/>
            <a:ext cx="6875327" cy="4571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22" name="Rounded Rectangle 21"/>
          <p:cNvSpPr>
            <a:spLocks/>
          </p:cNvSpPr>
          <p:nvPr/>
        </p:nvSpPr>
        <p:spPr>
          <a:xfrm rot="5400000" flipV="1">
            <a:off x="3397476" y="3414804"/>
            <a:ext cx="6875327" cy="4571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 rot="5400000" flipV="1">
            <a:off x="-1205004" y="3414804"/>
            <a:ext cx="6875327" cy="45719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CD8D4"/>
              </a:solidFill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04800" y="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Amy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2476500" y="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Maurice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4800600" y="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Enid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7048500" y="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Colleen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6" name="Title 2"/>
          <p:cNvSpPr txBox="1">
            <a:spLocks/>
          </p:cNvSpPr>
          <p:nvPr/>
        </p:nvSpPr>
        <p:spPr>
          <a:xfrm>
            <a:off x="7048500" y="2362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Christine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7" name="Title 2"/>
          <p:cNvSpPr txBox="1">
            <a:spLocks/>
          </p:cNvSpPr>
          <p:nvPr/>
        </p:nvSpPr>
        <p:spPr>
          <a:xfrm>
            <a:off x="4800600" y="2362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Katherine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8" name="Title 2"/>
          <p:cNvSpPr txBox="1">
            <a:spLocks/>
          </p:cNvSpPr>
          <p:nvPr/>
        </p:nvSpPr>
        <p:spPr>
          <a:xfrm>
            <a:off x="2476500" y="2362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Tiffany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304800" y="2362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Katie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30" name="Title 2"/>
          <p:cNvSpPr txBox="1">
            <a:spLocks/>
          </p:cNvSpPr>
          <p:nvPr/>
        </p:nvSpPr>
        <p:spPr>
          <a:xfrm>
            <a:off x="304800" y="4648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Meredith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2476500" y="4648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Jamie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32" name="Title 2"/>
          <p:cNvSpPr txBox="1">
            <a:spLocks/>
          </p:cNvSpPr>
          <p:nvPr/>
        </p:nvSpPr>
        <p:spPr>
          <a:xfrm>
            <a:off x="4800600" y="4648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Kelly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33" name="Title 2"/>
          <p:cNvSpPr txBox="1">
            <a:spLocks/>
          </p:cNvSpPr>
          <p:nvPr/>
        </p:nvSpPr>
        <p:spPr>
          <a:xfrm>
            <a:off x="7048500" y="4648200"/>
            <a:ext cx="1676400" cy="563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2303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rPr>
              <a:t>Stephanie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92303"/>
              </a:solidFill>
              <a:effectLst/>
              <a:uLnTx/>
              <a:uFillTx/>
              <a:latin typeface="Tw Cen MT" pitchFamily="34" charset="0"/>
              <a:ea typeface="+mj-ea"/>
              <a:cs typeface="+mj-cs"/>
            </a:endParaRPr>
          </a:p>
        </p:txBody>
      </p:sp>
      <p:pic>
        <p:nvPicPr>
          <p:cNvPr id="36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1981200" cy="1981200"/>
          </a:xfrm>
          <a:prstGeom prst="rect">
            <a:avLst/>
          </a:prstGeom>
          <a:noFill/>
        </p:spPr>
      </p:pic>
      <p:pic>
        <p:nvPicPr>
          <p:cNvPr id="37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81000"/>
            <a:ext cx="1981200" cy="1981200"/>
          </a:xfrm>
          <a:prstGeom prst="rect">
            <a:avLst/>
          </a:prstGeom>
          <a:noFill/>
        </p:spPr>
      </p:pic>
      <p:pic>
        <p:nvPicPr>
          <p:cNvPr id="38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"/>
            <a:ext cx="1981200" cy="1981200"/>
          </a:xfrm>
          <a:prstGeom prst="rect">
            <a:avLst/>
          </a:prstGeom>
          <a:noFill/>
        </p:spPr>
      </p:pic>
      <p:pic>
        <p:nvPicPr>
          <p:cNvPr id="39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04800"/>
            <a:ext cx="1981200" cy="1981200"/>
          </a:xfrm>
          <a:prstGeom prst="rect">
            <a:avLst/>
          </a:prstGeom>
          <a:noFill/>
        </p:spPr>
      </p:pic>
      <p:pic>
        <p:nvPicPr>
          <p:cNvPr id="46" name="Picture 3" descr="C:\Users\gutscheb\AppData\Local\Microsoft\Windows\Temporary Internet Files\Content.IE5\VS4IIJYY\MC9004338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876800"/>
            <a:ext cx="19812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524000"/>
            <a:ext cx="4419600" cy="4525963"/>
          </a:xfrm>
        </p:spPr>
        <p:txBody>
          <a:bodyPr/>
          <a:lstStyle/>
          <a:p>
            <a:r>
              <a:rPr lang="en-US" dirty="0" smtClean="0"/>
              <a:t>Best way to get to all forums is left rail, in Activities block</a:t>
            </a:r>
          </a:p>
          <a:p>
            <a:r>
              <a:rPr lang="en-US" dirty="0" smtClean="0"/>
              <a:t>All can view, post, and start new threads in any forum</a:t>
            </a:r>
          </a:p>
          <a:p>
            <a:r>
              <a:rPr lang="en-US" dirty="0" smtClean="0"/>
              <a:t>Welcome to visit other group forums to share ideas on their topic!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3776957" cy="528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areas still ‘muddy’ for you?</a:t>
            </a:r>
          </a:p>
          <a:p>
            <a:r>
              <a:rPr lang="en-US" dirty="0" smtClean="0"/>
              <a:t>Ways you’d like to be able to use our </a:t>
            </a:r>
            <a:r>
              <a:rPr lang="en-US" dirty="0" err="1" smtClean="0"/>
              <a:t>Moodle</a:t>
            </a:r>
            <a:r>
              <a:rPr lang="en-US" dirty="0" smtClean="0"/>
              <a:t> site?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/>
          </p:cNvSpPr>
          <p:nvPr/>
        </p:nvSpPr>
        <p:spPr bwMode="auto">
          <a:xfrm>
            <a:off x="990600" y="2362200"/>
            <a:ext cx="5715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Next?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351"/>
          <a:stretch>
            <a:fillRect/>
          </a:stretch>
        </p:blipFill>
        <p:spPr bwMode="auto">
          <a:xfrm>
            <a:off x="-152400" y="1524000"/>
            <a:ext cx="88011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Check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52400" y="6705600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71600" y="1066800"/>
            <a:ext cx="6629400" cy="5562600"/>
          </a:xfrm>
          <a:prstGeom prst="roundRect">
            <a:avLst/>
          </a:prstGeom>
          <a:blipFill>
            <a:blip r:embed="rId3" cstate="print">
              <a:lum bright="12000"/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1066800"/>
            <a:ext cx="6629400" cy="5562600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Online Session #4</a:t>
            </a:r>
            <a:endParaRPr lang="en-US" dirty="0"/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1676400" y="5791200"/>
            <a:ext cx="62484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Great wheel &amp; Space Needle by </a:t>
            </a:r>
            <a:r>
              <a:rPr lang="en-US" sz="2400" dirty="0" err="1" smtClean="0">
                <a:solidFill>
                  <a:schemeClr val="bg1"/>
                </a:solidFill>
              </a:rPr>
              <a:t>Selbe</a:t>
            </a:r>
            <a:r>
              <a:rPr lang="en-US" sz="2400" dirty="0" smtClean="0">
                <a:solidFill>
                  <a:schemeClr val="bg1"/>
                </a:solidFill>
              </a:rPr>
              <a:t> B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1524000" y="1066800"/>
            <a:ext cx="63246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itchFamily="34" charset="0"/>
                <a:ea typeface="+mn-ea"/>
                <a:cs typeface="Calibri" pitchFamily="34" charset="0"/>
              </a:rPr>
              <a:t>Date: Friday, June 20</a:t>
            </a:r>
          </a:p>
          <a:p>
            <a:pPr algn="ctr"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Tw Cen MT" pitchFamily="34" charset="0"/>
                <a:cs typeface="Calibri" pitchFamily="34" charset="0"/>
              </a:rPr>
              <a:t>Time: </a:t>
            </a:r>
            <a:r>
              <a:rPr lang="fr-FR" sz="3600" b="1" dirty="0" smtClean="0">
                <a:solidFill>
                  <a:schemeClr val="bg1"/>
                </a:solidFill>
                <a:latin typeface="Tw Cen MT" pitchFamily="34" charset="0"/>
                <a:cs typeface="Calibri" pitchFamily="34" charset="0"/>
              </a:rPr>
              <a:t>1:30 PM ET/10:30 AM PT</a:t>
            </a:r>
          </a:p>
          <a:p>
            <a:pPr algn="ctr">
              <a:spcBef>
                <a:spcPts val="600"/>
              </a:spcBef>
            </a:pPr>
            <a:r>
              <a:rPr lang="fr-FR" sz="3600" b="1" dirty="0" smtClean="0">
                <a:solidFill>
                  <a:schemeClr val="bg1"/>
                </a:solidFill>
                <a:latin typeface="Tw Cen MT" pitchFamily="34" charset="0"/>
                <a:cs typeface="Calibri" pitchFamily="34" charset="0"/>
              </a:rPr>
              <a:t>	90-minute session</a:t>
            </a:r>
            <a:endParaRPr kumimoji="0" lang="en-US" sz="36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143000" y="1676400"/>
            <a:ext cx="7162800" cy="3810000"/>
          </a:xfrm>
        </p:spPr>
        <p:txBody>
          <a:bodyPr/>
          <a:lstStyle/>
          <a:p>
            <a:pPr indent="0" algn="ctr">
              <a:buNone/>
            </a:pPr>
            <a:r>
              <a:rPr lang="en-US" dirty="0" smtClean="0">
                <a:solidFill>
                  <a:srgbClr val="492303"/>
                </a:solidFill>
              </a:rPr>
              <a:t>The Library CE Institute </a:t>
            </a:r>
            <a:br>
              <a:rPr lang="en-US" dirty="0" smtClean="0">
                <a:solidFill>
                  <a:srgbClr val="492303"/>
                </a:solidFill>
              </a:rPr>
            </a:br>
            <a:r>
              <a:rPr lang="en-US" dirty="0" smtClean="0">
                <a:solidFill>
                  <a:srgbClr val="492303"/>
                </a:solidFill>
              </a:rPr>
              <a:t>is a partnership of </a:t>
            </a:r>
            <a:br>
              <a:rPr lang="en-US" dirty="0" smtClean="0">
                <a:solidFill>
                  <a:srgbClr val="492303"/>
                </a:solidFill>
              </a:rPr>
            </a:br>
            <a:r>
              <a:rPr lang="en-US" dirty="0" smtClean="0">
                <a:solidFill>
                  <a:srgbClr val="492303"/>
                </a:solidFill>
              </a:rPr>
              <a:t>WebJunction and Infopeople</a:t>
            </a:r>
            <a:br>
              <a:rPr lang="en-US" dirty="0" smtClean="0">
                <a:solidFill>
                  <a:srgbClr val="492303"/>
                </a:solidFill>
              </a:rPr>
            </a:br>
            <a:r>
              <a:rPr lang="en-US" dirty="0" smtClean="0">
                <a:solidFill>
                  <a:srgbClr val="492303"/>
                </a:solidFill>
              </a:rPr>
              <a:t/>
            </a:r>
            <a:br>
              <a:rPr lang="en-US" dirty="0" smtClean="0">
                <a:solidFill>
                  <a:srgbClr val="492303"/>
                </a:solidFill>
              </a:rPr>
            </a:br>
            <a:r>
              <a:rPr lang="en-US" dirty="0" smtClean="0">
                <a:solidFill>
                  <a:srgbClr val="492303"/>
                </a:solidFill>
              </a:rPr>
              <a:t>It is generously supported by a </a:t>
            </a:r>
            <a:br>
              <a:rPr lang="en-US" dirty="0" smtClean="0">
                <a:solidFill>
                  <a:srgbClr val="492303"/>
                </a:solidFill>
              </a:rPr>
            </a:br>
            <a:r>
              <a:rPr lang="en-US" dirty="0" smtClean="0">
                <a:solidFill>
                  <a:srgbClr val="492303"/>
                </a:solidFill>
              </a:rPr>
              <a:t>grant from the Institute of </a:t>
            </a:r>
            <a:br>
              <a:rPr lang="en-US" dirty="0" smtClean="0">
                <a:solidFill>
                  <a:srgbClr val="492303"/>
                </a:solidFill>
              </a:rPr>
            </a:br>
            <a:r>
              <a:rPr lang="en-US" dirty="0" smtClean="0">
                <a:solidFill>
                  <a:srgbClr val="492303"/>
                </a:solidFill>
              </a:rPr>
              <a:t>Museum &amp; Library Services (IMLS)</a:t>
            </a:r>
            <a:endParaRPr lang="en-US" dirty="0">
              <a:solidFill>
                <a:srgbClr val="492303"/>
              </a:solidFill>
            </a:endParaRPr>
          </a:p>
        </p:txBody>
      </p:sp>
      <p:pic>
        <p:nvPicPr>
          <p:cNvPr id="6" name="Picture 5" descr="http://www.oclc.org/content/dam/oclc/common/images/logos/new/WebJunction/WebJunction_Logo_H_Color.png"/>
          <p:cNvPicPr>
            <a:picLocks noChangeAspect="1"/>
          </p:cNvPicPr>
          <p:nvPr/>
        </p:nvPicPr>
        <p:blipFill>
          <a:blip r:embed="rId3" cstate="print"/>
          <a:srcRect l="3571" t="9524"/>
          <a:stretch>
            <a:fillRect/>
          </a:stretch>
        </p:blipFill>
        <p:spPr bwMode="auto">
          <a:xfrm>
            <a:off x="1219200" y="641804"/>
            <a:ext cx="2156670" cy="75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imls.gov/assets/1/AssetManager/IMLS_Logo_2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131" y="457200"/>
            <a:ext cx="2325111" cy="105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ome">
            <a:hlinkClick r:id="rId5" tooltip="Home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846364"/>
            <a:ext cx="1981201" cy="60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Agenda for today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7467600" cy="3810000"/>
          </a:xfrm>
        </p:spPr>
        <p:txBody>
          <a:bodyPr>
            <a:noAutofit/>
          </a:bodyPr>
          <a:lstStyle/>
          <a:p>
            <a:pPr marL="341313" indent="-27432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Project Check-ins</a:t>
            </a:r>
          </a:p>
          <a:p>
            <a:pPr marL="798513" lvl="1" indent="-27432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Leadership</a:t>
            </a:r>
          </a:p>
          <a:p>
            <a:pPr marL="798513" lvl="1" indent="-27432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Change</a:t>
            </a:r>
          </a:p>
          <a:p>
            <a:pPr marL="798513" lvl="1" indent="-27432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Youth</a:t>
            </a:r>
          </a:p>
          <a:p>
            <a:pPr marL="798513" lvl="1" indent="-27432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Technology</a:t>
            </a:r>
          </a:p>
          <a:p>
            <a:pPr marL="341313" indent="-274320" algn="l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Moodle</a:t>
            </a:r>
            <a:r>
              <a:rPr lang="en-US" dirty="0" smtClean="0">
                <a:solidFill>
                  <a:schemeClr val="tx1"/>
                </a:solidFill>
              </a:rPr>
              <a:t> Tour</a:t>
            </a:r>
          </a:p>
          <a:p>
            <a:pPr marL="341313" indent="-27432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Timeline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/>
          </p:cNvSpPr>
          <p:nvPr/>
        </p:nvSpPr>
        <p:spPr bwMode="auto">
          <a:xfrm>
            <a:off x="1066800" y="2133600"/>
            <a:ext cx="655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Project check-ins:</a:t>
            </a:r>
            <a:endParaRPr lang="en-US" sz="66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challenges, successes discoveries, tips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66800" y="1447800"/>
            <a:ext cx="6934200" cy="48768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76200" dist="63500" dir="2700000" sx="101000" sy="101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May in Seattle— </a:t>
            </a:r>
            <a:br>
              <a:rPr lang="en-US" dirty="0" smtClean="0"/>
            </a:br>
            <a:r>
              <a:rPr lang="en-US" dirty="0" smtClean="0"/>
              <a:t>a training room in the sky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>
                <a:alpha val="59000"/>
              </a:srgbClr>
            </a:gs>
            <a:gs pos="5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st-it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7651">
            <a:off x="3961335" y="1158363"/>
            <a:ext cx="5169408" cy="5486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Instructional design by post-it</a:t>
            </a:r>
            <a:endParaRPr lang="en-US" dirty="0"/>
          </a:p>
        </p:txBody>
      </p:sp>
      <p:pic>
        <p:nvPicPr>
          <p:cNvPr id="4" name="Picture 3" descr="post-it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19775">
            <a:off x="156000" y="1600200"/>
            <a:ext cx="4210715" cy="4724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post-it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89142">
            <a:off x="4755917" y="3171760"/>
            <a:ext cx="4301197" cy="31892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post-it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3600" y="3733801"/>
            <a:ext cx="3735455" cy="31241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4400" kern="1200" dirty="0" smtClean="0">
                <a:solidFill>
                  <a:srgbClr val="492303"/>
                </a:solidFill>
                <a:latin typeface="Tw Cen MT" pitchFamily="34" charset="0"/>
              </a:rPr>
              <a:t>Group: leadership</a:t>
            </a:r>
            <a:endParaRPr lang="en-US" sz="4400" kern="1200" dirty="0">
              <a:solidFill>
                <a:srgbClr val="492303"/>
              </a:solidFill>
              <a:latin typeface="Tw Cen MT" pitchFamily="34" charset="0"/>
            </a:endParaRPr>
          </a:p>
        </p:txBody>
      </p:sp>
      <p:sp>
        <p:nvSpPr>
          <p:cNvPr id="5" name="Rectangle 3"/>
          <p:cNvSpPr>
            <a:spLocks noGrp="1"/>
          </p:cNvSpPr>
          <p:nvPr>
            <p:ph sz="half" idx="4294967295"/>
          </p:nvPr>
        </p:nvSpPr>
        <p:spPr>
          <a:xfrm>
            <a:off x="4495800" y="1447800"/>
            <a:ext cx="4114800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i="1" dirty="0" smtClean="0">
                <a:latin typeface="Tw Cen MT" pitchFamily="34" charset="0"/>
                <a:cs typeface="Calibri" pitchFamily="34" charset="0"/>
              </a:rPr>
              <a:t>Topic: Giving constructive feedback</a:t>
            </a:r>
            <a:endParaRPr lang="en-US" sz="3200" dirty="0" smtClean="0">
              <a:latin typeface="Tw Cen MT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4724400"/>
            <a:ext cx="2209800" cy="213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Members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Tiffany Hayes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</a:rPr>
              <a:t>Christine Kreger</a:t>
            </a:r>
            <a:endParaRPr lang="en-US" dirty="0" smtClean="0">
              <a:latin typeface="Tw Cen MT" pitchFamily="34" charset="0"/>
              <a:ea typeface="+mj-ea"/>
              <a:cs typeface="+mj-cs"/>
            </a:endParaRP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Meredith Lowe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Kelly Jo Woodside</a:t>
            </a:r>
          </a:p>
        </p:txBody>
      </p:sp>
      <p:pic>
        <p:nvPicPr>
          <p:cNvPr id="6" name="Picture 5" descr="group_leadersh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4400" kern="1200" dirty="0" smtClean="0">
                <a:solidFill>
                  <a:srgbClr val="492303"/>
                </a:solidFill>
                <a:latin typeface="Tw Cen MT" pitchFamily="34" charset="0"/>
              </a:rPr>
              <a:t>Group: change</a:t>
            </a:r>
            <a:endParaRPr lang="en-US" sz="4400" kern="1200" dirty="0">
              <a:solidFill>
                <a:srgbClr val="492303"/>
              </a:solidFill>
              <a:latin typeface="Tw Cen MT" pitchFamily="34" charset="0"/>
            </a:endParaRPr>
          </a:p>
        </p:txBody>
      </p:sp>
      <p:sp>
        <p:nvSpPr>
          <p:cNvPr id="5" name="Rectangle 3"/>
          <p:cNvSpPr>
            <a:spLocks noGrp="1"/>
          </p:cNvSpPr>
          <p:nvPr>
            <p:ph sz="half" idx="4294967295"/>
          </p:nvPr>
        </p:nvSpPr>
        <p:spPr>
          <a:xfrm>
            <a:off x="838200" y="1600200"/>
            <a:ext cx="4114800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i="1" dirty="0" smtClean="0">
                <a:latin typeface="Tw Cen MT" pitchFamily="34" charset="0"/>
                <a:cs typeface="Calibri" pitchFamily="34" charset="0"/>
              </a:rPr>
              <a:t>Topic: mitigating change</a:t>
            </a:r>
            <a:endParaRPr lang="en-US" sz="3200" dirty="0" smtClean="0">
              <a:latin typeface="Tw Cen MT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53200" y="1905000"/>
            <a:ext cx="25908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Members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</a:rPr>
              <a:t>Katherine Adelberg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</a:rPr>
              <a:t>Maurice Coleman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Katie Fearer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Stephanie Zimmerman</a:t>
            </a:r>
          </a:p>
        </p:txBody>
      </p:sp>
      <p:pic>
        <p:nvPicPr>
          <p:cNvPr id="7" name="Picture 6" descr="group_cha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1259" y="3429000"/>
            <a:ext cx="490274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sz="4400" kern="1200" dirty="0" smtClean="0">
                <a:solidFill>
                  <a:srgbClr val="492303"/>
                </a:solidFill>
                <a:latin typeface="Tw Cen MT" pitchFamily="34" charset="0"/>
              </a:rPr>
              <a:t>Group: youth</a:t>
            </a:r>
            <a:endParaRPr lang="en-US" sz="4400" kern="1200" dirty="0">
              <a:solidFill>
                <a:srgbClr val="492303"/>
              </a:solidFill>
              <a:latin typeface="Tw Cen MT" pitchFamily="34" charset="0"/>
            </a:endParaRPr>
          </a:p>
        </p:txBody>
      </p:sp>
      <p:sp>
        <p:nvSpPr>
          <p:cNvPr id="5" name="Rectangle 3"/>
          <p:cNvSpPr>
            <a:spLocks noGrp="1"/>
          </p:cNvSpPr>
          <p:nvPr>
            <p:ph sz="half" idx="4294967295"/>
          </p:nvPr>
        </p:nvSpPr>
        <p:spPr>
          <a:xfrm>
            <a:off x="838200" y="1600200"/>
            <a:ext cx="4114800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i="1" dirty="0" smtClean="0">
                <a:latin typeface="Tw Cen MT" pitchFamily="34" charset="0"/>
                <a:cs typeface="Calibri" pitchFamily="34" charset="0"/>
              </a:rPr>
              <a:t>Topic: using puppets &amp; props in </a:t>
            </a:r>
            <a:r>
              <a:rPr lang="en-US" i="1" dirty="0" err="1" smtClean="0">
                <a:latin typeface="Tw Cen MT" pitchFamily="34" charset="0"/>
                <a:cs typeface="Calibri" pitchFamily="34" charset="0"/>
              </a:rPr>
              <a:t>storytimes</a:t>
            </a:r>
            <a:endParaRPr lang="en-US" sz="3200" dirty="0" smtClean="0">
              <a:latin typeface="Tw Cen MT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53200" y="5257800"/>
            <a:ext cx="25908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Members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</a:rPr>
              <a:t>Enid Costley</a:t>
            </a:r>
          </a:p>
          <a:p>
            <a:pPr marL="176213" indent="-176213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 smtClean="0">
                <a:latin typeface="Tw Cen MT" pitchFamily="34" charset="0"/>
                <a:ea typeface="+mj-ea"/>
                <a:cs typeface="+mj-cs"/>
              </a:rPr>
              <a:t>Colleen Eggett</a:t>
            </a:r>
          </a:p>
        </p:txBody>
      </p:sp>
      <p:pic>
        <p:nvPicPr>
          <p:cNvPr id="6" name="Picture 5" descr="group_you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6874" y="1447800"/>
            <a:ext cx="3667125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8288C84E1DDE4EB5E7AD34197F94B1" ma:contentTypeVersion="52" ma:contentTypeDescription="Create a new document." ma:contentTypeScope="" ma:versionID="ef451b0b77a4a1c2cc1274bb95fc9700">
  <xsd:schema xmlns:xsd="http://www.w3.org/2001/XMLSchema" xmlns:xs="http://www.w3.org/2001/XMLSchema" xmlns:p="http://schemas.microsoft.com/office/2006/metadata/properties" xmlns:ns2="6b67d80f-331f-4b51-b18e-81b8c101c29d" targetNamespace="http://schemas.microsoft.com/office/2006/metadata/properties" ma:root="true" ma:fieldsID="f4a1b9e407b6037c8b21db071518a9fb" ns2:_="">
    <xsd:import namespace="6b67d80f-331f-4b51-b18e-81b8c101c29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e1e867eb-0ccf-46b3-a8be-678a344b5681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C74B32-C596-4082-B0C7-E6B06732E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A76941-5B16-4E98-B923-6E902486DB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E69B3B-28B2-44B7-A149-D2021A283574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0945E322-73C7-4D07-871E-1B0253D07A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499</Words>
  <Application>Microsoft Office PowerPoint</Application>
  <PresentationFormat>On-screen Show (4:3)</PresentationFormat>
  <Paragraphs>112</Paragraphs>
  <Slides>25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Designing &amp; Delivering  Online Training  Library CE Institute  Online Session 3</vt:lpstr>
      <vt:lpstr>Slide 2</vt:lpstr>
      <vt:lpstr>Agenda for today</vt:lpstr>
      <vt:lpstr>Slide 4</vt:lpstr>
      <vt:lpstr>May in Seattle—  a training room in the sky</vt:lpstr>
      <vt:lpstr>Instructional design by post-it</vt:lpstr>
      <vt:lpstr>Group: leadership</vt:lpstr>
      <vt:lpstr>Group: change</vt:lpstr>
      <vt:lpstr>Group: youth</vt:lpstr>
      <vt:lpstr>Group: technology</vt:lpstr>
      <vt:lpstr>Slide 11</vt:lpstr>
      <vt:lpstr>Slide 12</vt:lpstr>
      <vt:lpstr>You all are doing awesome  work!</vt:lpstr>
      <vt:lpstr>Slide 14</vt:lpstr>
      <vt:lpstr>Left Rail - Navigation</vt:lpstr>
      <vt:lpstr>Left Rail – Activities &amp; Quick Links</vt:lpstr>
      <vt:lpstr>Resources</vt:lpstr>
      <vt:lpstr>Handouts &amp; Resources from Workshop</vt:lpstr>
      <vt:lpstr>List of Links from Workshop</vt:lpstr>
      <vt:lpstr>Forums</vt:lpstr>
      <vt:lpstr>Questions and Suggestions</vt:lpstr>
      <vt:lpstr>Slide 22</vt:lpstr>
      <vt:lpstr>Timeline Check</vt:lpstr>
      <vt:lpstr>Online Session #4</vt:lpstr>
      <vt:lpstr>Slide 25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 Gutsche</dc:creator>
  <cp:lastModifiedBy>petersoj</cp:lastModifiedBy>
  <cp:revision>470</cp:revision>
  <dcterms:created xsi:type="dcterms:W3CDTF">2014-03-26T00:17:49Z</dcterms:created>
  <dcterms:modified xsi:type="dcterms:W3CDTF">2014-08-22T17:25:11Z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0x010100228288C84E1DDE4EB5E7AD34197F94B1</vt:lpwstr>
  </property>
</Properties>
</file>