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Override1.xml" ContentType="application/vnd.openxmlformats-officedocument.themeOverride+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2.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 id="2147483678" r:id="rId6"/>
  </p:sldMasterIdLst>
  <p:notesMasterIdLst>
    <p:notesMasterId r:id="rId28"/>
  </p:notesMasterIdLst>
  <p:sldIdLst>
    <p:sldId id="256" r:id="rId7"/>
    <p:sldId id="279" r:id="rId8"/>
    <p:sldId id="294" r:id="rId9"/>
    <p:sldId id="418" r:id="rId10"/>
    <p:sldId id="304" r:id="rId11"/>
    <p:sldId id="343" r:id="rId12"/>
    <p:sldId id="424" r:id="rId13"/>
    <p:sldId id="299" r:id="rId14"/>
    <p:sldId id="301" r:id="rId15"/>
    <p:sldId id="335" r:id="rId16"/>
    <p:sldId id="338" r:id="rId17"/>
    <p:sldId id="333" r:id="rId18"/>
    <p:sldId id="334" r:id="rId19"/>
    <p:sldId id="322" r:id="rId20"/>
    <p:sldId id="420" r:id="rId21"/>
    <p:sldId id="328" r:id="rId22"/>
    <p:sldId id="339" r:id="rId23"/>
    <p:sldId id="323" r:id="rId24"/>
    <p:sldId id="422" r:id="rId25"/>
    <p:sldId id="329" r:id="rId26"/>
    <p:sldId id="275" r:id="rId27"/>
  </p:sldIdLst>
  <p:sldSz cx="9144000" cy="6858000" type="screen4x3"/>
  <p:notesSz cx="6858000" cy="93138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2880">
          <p15:clr>
            <a:srgbClr val="A4A3A4"/>
          </p15:clr>
        </p15:guide>
      </p15:sldGuideLst>
    </p:ext>
    <p:ext uri="{2D200454-40CA-4A62-9FC3-DE9A4176ACB9}">
      <p15:notesGuideLst xmlns:p15="http://schemas.microsoft.com/office/powerpoint/2012/main">
        <p15:guide id="1" orient="horz" pos="2933">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96F"/>
    <a:srgbClr val="9900CC"/>
    <a:srgbClr val="E85E4F"/>
    <a:srgbClr val="FFF4D1"/>
    <a:srgbClr val="F8B43A"/>
    <a:srgbClr val="FFEDAB"/>
    <a:srgbClr val="FFDC7A"/>
    <a:srgbClr val="FFE089"/>
    <a:srgbClr val="FFF9E5"/>
    <a:srgbClr val="F4B1A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78" autoAdjust="0"/>
    <p:restoredTop sz="61325" autoAdjust="0"/>
  </p:normalViewPr>
  <p:slideViewPr>
    <p:cSldViewPr snapToGrid="0" snapToObjects="1">
      <p:cViewPr varScale="1">
        <p:scale>
          <a:sx n="67" d="100"/>
          <a:sy n="67" d="100"/>
        </p:scale>
        <p:origin x="2172" y="72"/>
      </p:cViewPr>
      <p:guideLst>
        <p:guide orient="horz" pos="2112"/>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snapToObjects="1">
      <p:cViewPr varScale="1">
        <p:scale>
          <a:sx n="60" d="100"/>
          <a:sy n="60" d="100"/>
        </p:scale>
        <p:origin x="2500" y="64"/>
      </p:cViewPr>
      <p:guideLst>
        <p:guide orient="horz" pos="2933"/>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7311"/>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7311"/>
          </a:xfrm>
          <a:prstGeom prst="rect">
            <a:avLst/>
          </a:prstGeom>
        </p:spPr>
        <p:txBody>
          <a:bodyPr vert="horz" lIns="91440" tIns="45720" rIns="91440" bIns="45720" rtlCol="0"/>
          <a:lstStyle>
            <a:lvl1pPr algn="r">
              <a:defRPr sz="1200"/>
            </a:lvl1pPr>
          </a:lstStyle>
          <a:p>
            <a:fld id="{15B9BEDB-31FA-F443-A2A0-978EBD736A53}" type="datetimeFigureOut">
              <a:rPr lang="en-US" smtClean="0"/>
              <a:pPr/>
              <a:t>8/1/2019</a:t>
            </a:fld>
            <a:endParaRPr lang="en-US" dirty="0"/>
          </a:p>
        </p:txBody>
      </p:sp>
      <p:sp>
        <p:nvSpPr>
          <p:cNvPr id="4" name="Slide Image Placeholder 3"/>
          <p:cNvSpPr>
            <a:spLocks noGrp="1" noRot="1" noChangeAspect="1"/>
          </p:cNvSpPr>
          <p:nvPr>
            <p:ph type="sldImg" idx="2"/>
          </p:nvPr>
        </p:nvSpPr>
        <p:spPr>
          <a:xfrm>
            <a:off x="1333500" y="1163638"/>
            <a:ext cx="4191000" cy="31432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82296"/>
            <a:ext cx="5486400" cy="366733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6554"/>
            <a:ext cx="2971800" cy="46731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46554"/>
            <a:ext cx="2971800" cy="467310"/>
          </a:xfrm>
          <a:prstGeom prst="rect">
            <a:avLst/>
          </a:prstGeom>
        </p:spPr>
        <p:txBody>
          <a:bodyPr vert="horz" lIns="91440" tIns="45720" rIns="91440" bIns="45720" rtlCol="0" anchor="b"/>
          <a:lstStyle>
            <a:lvl1pPr algn="r">
              <a:defRPr sz="1200"/>
            </a:lvl1pPr>
          </a:lstStyle>
          <a:p>
            <a:fld id="{BB42DD89-FC2F-AF4A-B0F9-824DE30488C6}" type="slidenum">
              <a:rPr lang="en-US" smtClean="0"/>
              <a:pPr/>
              <a:t>‹#›</a:t>
            </a:fld>
            <a:endParaRPr lang="en-US" dirty="0"/>
          </a:p>
        </p:txBody>
      </p:sp>
    </p:spTree>
    <p:extLst>
      <p:ext uri="{BB962C8B-B14F-4D97-AF65-F5344CB8AC3E}">
        <p14:creationId xmlns:p14="http://schemas.microsoft.com/office/powerpoint/2010/main" val="1328818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lickr.com/photos/cmrlsphoto/"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creativecommons.org/licenses/by-nc-nd/2.0/" TargetMode="External"/><Relationship Id="rId4" Type="http://schemas.openxmlformats.org/officeDocument/2006/relationships/hyperlink" Target="https://www.flickr.com/photos/cmrlsphoto/7487974940/in/photostream/"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lickr.com/photos/jsyk/"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creativecommons.org/licenses/by-nc-nd/2.0/" TargetMode="External"/><Relationship Id="rId4" Type="http://schemas.openxmlformats.org/officeDocument/2006/relationships/hyperlink" Target="https://www.flickr.com/photos/jsyk/5079334908/"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alt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This presentation is on engaging</a:t>
            </a:r>
            <a:r>
              <a:rPr kumimoji="0" lang="en-US" altLang="en-US" sz="1200" b="1" i="0" u="none" strike="noStrike" kern="1200" cap="none" spc="0" normalizeH="0" noProof="0" dirty="0">
                <a:ln>
                  <a:noFill/>
                </a:ln>
                <a:solidFill>
                  <a:prstClr val="black"/>
                </a:solidFill>
                <a:effectLst/>
                <a:uLnTx/>
                <a:uFillTx/>
                <a:latin typeface="Arial Narrow" panose="020B0606020202030204" pitchFamily="34" charset="0"/>
                <a:ea typeface="+mn-ea"/>
                <a:cs typeface="+mn-cs"/>
              </a:rPr>
              <a:t> with parents and caregivers through early literacy tips at storytime. </a:t>
            </a:r>
            <a:endParaRPr kumimoji="0" lang="en-US" alt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r>
              <a:rPr kumimoji="0" lang="en-US" alt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Children are with their parents/caregivers every day. We can help them support their</a:t>
            </a:r>
            <a:r>
              <a:rPr kumimoji="0" lang="en-US" altLang="en-US" sz="1200" b="1" i="0" u="none" strike="noStrike" kern="1200" cap="none" spc="0" normalizeH="0" noProof="0" dirty="0">
                <a:ln>
                  <a:noFill/>
                </a:ln>
                <a:solidFill>
                  <a:prstClr val="black"/>
                </a:solidFill>
                <a:effectLst/>
                <a:uLnTx/>
                <a:uFillTx/>
                <a:latin typeface="Arial Narrow" panose="020B0606020202030204" pitchFamily="34" charset="0"/>
                <a:ea typeface="+mn-ea"/>
                <a:cs typeface="+mn-cs"/>
              </a:rPr>
              <a:t> children’s language and literacy development. </a:t>
            </a:r>
          </a:p>
          <a:p>
            <a:endParaRPr kumimoji="0" lang="en-US" alt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endParaRPr kumimoji="0" lang="en-US" alt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4" name="Slide Number Placeholder 3"/>
          <p:cNvSpPr>
            <a:spLocks noGrp="1"/>
          </p:cNvSpPr>
          <p:nvPr>
            <p:ph type="sldNum" sz="quarter" idx="10"/>
          </p:nvPr>
        </p:nvSpPr>
        <p:spPr/>
        <p:txBody>
          <a:bodyPr/>
          <a:lstStyle/>
          <a:p>
            <a:fld id="{BB42DD89-FC2F-AF4A-B0F9-824DE30488C6}" type="slidenum">
              <a:rPr lang="en-US" smtClean="0"/>
              <a:pPr/>
              <a:t>1</a:t>
            </a:fld>
            <a:endParaRPr lang="en-US" dirty="0"/>
          </a:p>
        </p:txBody>
      </p:sp>
    </p:spTree>
    <p:extLst>
      <p:ext uri="{BB962C8B-B14F-4D97-AF65-F5344CB8AC3E}">
        <p14:creationId xmlns:p14="http://schemas.microsoft.com/office/powerpoint/2010/main" val="5861738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89125" y="258763"/>
            <a:ext cx="4191000" cy="3143250"/>
          </a:xfrm>
        </p:spPr>
      </p:sp>
      <p:sp>
        <p:nvSpPr>
          <p:cNvPr id="3" name="Notes Placeholder 2"/>
          <p:cNvSpPr>
            <a:spLocks noGrp="1"/>
          </p:cNvSpPr>
          <p:nvPr>
            <p:ph type="body" idx="1"/>
          </p:nvPr>
        </p:nvSpPr>
        <p:spPr>
          <a:xfrm>
            <a:off x="593203" y="3545312"/>
            <a:ext cx="5486400" cy="5301242"/>
          </a:xfrm>
        </p:spPr>
        <p:txBody>
          <a:bodyPr/>
          <a:lstStyle/>
          <a:p>
            <a:pPr lvl="0">
              <a:defRPr/>
            </a:pPr>
            <a:r>
              <a:rPr lang="en-US" b="1" dirty="0">
                <a:solidFill>
                  <a:prstClr val="black"/>
                </a:solidFill>
                <a:latin typeface="Arial Narrow" panose="020B0606020202030204" pitchFamily="34" charset="0"/>
              </a:rPr>
              <a:t>You can deliver tips at different points in your storytime.</a:t>
            </a:r>
          </a:p>
          <a:p>
            <a:pPr lvl="0">
              <a:defRPr/>
            </a:pPr>
            <a:endParaRPr lang="en-US" sz="800" b="1" dirty="0">
              <a:solidFill>
                <a:prstClr val="black"/>
              </a:solidFill>
              <a:latin typeface="Arial Narrow" panose="020B0606020202030204" pitchFamily="34" charset="0"/>
            </a:endParaRPr>
          </a:p>
          <a:p>
            <a:pPr lvl="0">
              <a:defRPr/>
            </a:pPr>
            <a:r>
              <a:rPr lang="en-US" b="1" dirty="0">
                <a:solidFill>
                  <a:prstClr val="black"/>
                </a:solidFill>
                <a:latin typeface="Arial Narrow" panose="020B0606020202030204" pitchFamily="34" charset="0"/>
              </a:rPr>
              <a:t>At the beginning of the storytime, you may choose to briefly </a:t>
            </a:r>
            <a:r>
              <a:rPr lang="en-US" b="1" i="1" dirty="0">
                <a:solidFill>
                  <a:prstClr val="black"/>
                </a:solidFill>
                <a:latin typeface="Arial Narrow" panose="020B0606020202030204" pitchFamily="34" charset="0"/>
              </a:rPr>
              <a:t>explain</a:t>
            </a:r>
            <a:r>
              <a:rPr lang="en-US" b="1" dirty="0">
                <a:solidFill>
                  <a:prstClr val="black"/>
                </a:solidFill>
                <a:latin typeface="Arial Narrow" panose="020B0606020202030204" pitchFamily="34" charset="0"/>
              </a:rPr>
              <a:t> to the adults what early literacy component you will focus on and what to listen for.</a:t>
            </a:r>
          </a:p>
          <a:p>
            <a:pPr lvl="0">
              <a:defRPr/>
            </a:pPr>
            <a:endParaRPr lang="en-US" sz="800" b="1" dirty="0">
              <a:solidFill>
                <a:prstClr val="black"/>
              </a:solidFill>
              <a:latin typeface="Arial Narrow" panose="020B0606020202030204" pitchFamily="34" charset="0"/>
            </a:endParaRPr>
          </a:p>
          <a:p>
            <a:pPr lvl="0">
              <a:defRPr/>
            </a:pPr>
            <a:r>
              <a:rPr lang="en-US" b="1" dirty="0">
                <a:solidFill>
                  <a:prstClr val="black"/>
                </a:solidFill>
                <a:latin typeface="Arial Narrow" panose="020B0606020202030204" pitchFamily="34" charset="0"/>
              </a:rPr>
              <a:t>When you </a:t>
            </a:r>
            <a:r>
              <a:rPr lang="en-US" b="1" i="1" dirty="0">
                <a:solidFill>
                  <a:prstClr val="black"/>
                </a:solidFill>
                <a:latin typeface="Arial Narrow" panose="020B0606020202030204" pitchFamily="34" charset="0"/>
              </a:rPr>
              <a:t>demonstrate the example </a:t>
            </a:r>
            <a:r>
              <a:rPr lang="en-US" b="1" i="0" dirty="0">
                <a:solidFill>
                  <a:prstClr val="black"/>
                </a:solidFill>
                <a:latin typeface="Arial Narrow" panose="020B0606020202030204" pitchFamily="34" charset="0"/>
              </a:rPr>
              <a:t>during storytime</a:t>
            </a:r>
            <a:r>
              <a:rPr lang="en-US" b="1" dirty="0">
                <a:solidFill>
                  <a:prstClr val="black"/>
                </a:solidFill>
                <a:latin typeface="Arial Narrow" panose="020B0606020202030204" pitchFamily="34" charset="0"/>
              </a:rPr>
              <a:t>, talk directly to the adults about what you just did.</a:t>
            </a:r>
          </a:p>
          <a:p>
            <a:pPr lvl="0">
              <a:defRPr/>
            </a:pPr>
            <a:endParaRPr lang="en-US" sz="800" b="1" dirty="0">
              <a:solidFill>
                <a:prstClr val="black"/>
              </a:solidFill>
              <a:latin typeface="Arial Narrow" panose="020B0606020202030204" pitchFamily="34" charset="0"/>
            </a:endParaRPr>
          </a:p>
          <a:p>
            <a:pPr lvl="0">
              <a:defRPr/>
            </a:pPr>
            <a:r>
              <a:rPr lang="en-US" b="1" dirty="0">
                <a:solidFill>
                  <a:prstClr val="black"/>
                </a:solidFill>
                <a:latin typeface="Arial Narrow" panose="020B0606020202030204" pitchFamily="34" charset="0"/>
              </a:rPr>
              <a:t>At the end of the storytime, you may offer ideas for parents and caregivers to </a:t>
            </a:r>
            <a:r>
              <a:rPr lang="en-US" b="1" i="1" dirty="0">
                <a:solidFill>
                  <a:prstClr val="black"/>
                </a:solidFill>
                <a:latin typeface="Arial Narrow" panose="020B0606020202030204" pitchFamily="34" charset="0"/>
              </a:rPr>
              <a:t>empower</a:t>
            </a:r>
            <a:r>
              <a:rPr lang="en-US" b="1" dirty="0">
                <a:solidFill>
                  <a:prstClr val="black"/>
                </a:solidFill>
                <a:latin typeface="Arial Narrow" panose="020B0606020202030204" pitchFamily="34" charset="0"/>
              </a:rPr>
              <a:t> them to keep early literacy going after leaving storytime.</a:t>
            </a:r>
          </a:p>
          <a:p>
            <a:pPr lvl="0"/>
            <a:endParaRPr lang="en-US" b="1" dirty="0">
              <a:solidFill>
                <a:prstClr val="black"/>
              </a:solidFill>
              <a:latin typeface="Arial Narrow" panose="020B0606020202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 don’t want to overwhelm the adults with early literacy information. </a:t>
            </a:r>
            <a:endParaRPr lang="en-US" sz="800" b="1" dirty="0">
              <a:solidFill>
                <a:prstClr val="black"/>
              </a:solidFill>
              <a:latin typeface="Arial Narrow" panose="020B0606020202030204" pitchFamily="34" charset="0"/>
            </a:endParaRPr>
          </a:p>
          <a:p>
            <a:pPr lvl="0"/>
            <a:r>
              <a:rPr lang="en-US" b="1" dirty="0">
                <a:solidFill>
                  <a:prstClr val="black"/>
                </a:solidFill>
                <a:latin typeface="Arial Narrow" panose="020B0606020202030204" pitchFamily="34" charset="0"/>
              </a:rPr>
              <a:t>If you are giving more than one tip in a storytime, I suggest it be around the same early literacy component. The adults come away with a stronger understanding.</a:t>
            </a:r>
          </a:p>
          <a:p>
            <a:pPr lvl="0"/>
            <a:r>
              <a:rPr lang="en-US" b="1" dirty="0">
                <a:solidFill>
                  <a:prstClr val="black"/>
                </a:solidFill>
                <a:latin typeface="Arial Narrow" panose="020B0606020202030204" pitchFamily="34" charset="0"/>
              </a:rPr>
              <a:t>So, if you gave an example tip around vocabulary, and then gave an empower tip at the end of your storytime, then the empower tip would also be about vocabulary. </a:t>
            </a:r>
          </a:p>
          <a:p>
            <a:pPr lvl="0"/>
            <a:endParaRPr lang="en-US" sz="800" b="1" dirty="0">
              <a:solidFill>
                <a:prstClr val="black"/>
              </a:solidFill>
              <a:latin typeface="Arial Narrow" panose="020B0606020202030204" pitchFamily="34" charset="0"/>
            </a:endParaRPr>
          </a:p>
          <a:p>
            <a:pPr lvl="0"/>
            <a:r>
              <a:rPr lang="en-US" b="1" dirty="0">
                <a:solidFill>
                  <a:prstClr val="black"/>
                </a:solidFill>
                <a:latin typeface="Arial Narrow" panose="020B0606020202030204" pitchFamily="34" charset="0"/>
              </a:rPr>
              <a:t>In supercharged storytime, there is no “dosage” so to speak. Start with one tip and see where it takes you. </a:t>
            </a:r>
          </a:p>
          <a:p>
            <a:endParaRPr lang="en-US" dirty="0"/>
          </a:p>
        </p:txBody>
      </p:sp>
      <p:sp>
        <p:nvSpPr>
          <p:cNvPr id="4" name="Slide Number Placeholder 3"/>
          <p:cNvSpPr>
            <a:spLocks noGrp="1"/>
          </p:cNvSpPr>
          <p:nvPr>
            <p:ph type="sldNum" sz="quarter" idx="10"/>
          </p:nvPr>
        </p:nvSpPr>
        <p:spPr/>
        <p:txBody>
          <a:bodyPr/>
          <a:lstStyle/>
          <a:p>
            <a:fld id="{BB42DD89-FC2F-AF4A-B0F9-824DE30488C6}"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30136069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b="1" dirty="0">
                <a:latin typeface="Arial Narrow" panose="020B0606020202030204" pitchFamily="34" charset="0"/>
              </a:rPr>
              <a:t>I’ll say some tips now to help you get the feel.</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b="0" dirty="0">
              <a:latin typeface="Arial Narrow" panose="020B060602020203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b="1" dirty="0">
                <a:latin typeface="Arial Narrow" panose="020B0606020202030204" pitchFamily="34" charset="0"/>
              </a:rPr>
              <a:t>Adults, our next book is Mouse Shapes. I’ll take time to talk about the shapes in the pictures. Talking about shapes helps children recognize letters because when they learn to read, children identify letters by their shapes! </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b="1" dirty="0">
              <a:latin typeface="Arial Narrow" panose="020B0606020202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B0F0"/>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i="0" u="none" strike="noStrike" kern="1200" cap="none" spc="0" normalizeH="0" baseline="0" noProof="0" dirty="0">
                <a:ln>
                  <a:noFill/>
                </a:ln>
                <a:solidFill>
                  <a:srgbClr val="000000"/>
                </a:solidFill>
                <a:effectLst/>
                <a:uLnTx/>
                <a:uFillTx/>
                <a:latin typeface="Arial Narrow" panose="020B0606020202030204" pitchFamily="34" charset="0"/>
                <a:ea typeface="Arial" panose="020B0604020202020204" pitchFamily="34" charset="0"/>
                <a:cs typeface="Times New Roman" panose="02020603050405020304" pitchFamily="18" charset="0"/>
              </a:rPr>
              <a:t>Mouse Shapes by Ellen Walsh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F0"/>
                </a:solidFill>
                <a:effectLst/>
                <a:uLnTx/>
                <a:uFillTx/>
                <a:latin typeface="Arial Narrow" panose="020B0606020202030204" pitchFamily="34" charset="0"/>
                <a:ea typeface="+mn-ea"/>
                <a:cs typeface="+mn-cs"/>
              </a:rPr>
              <a:t> </a:t>
            </a:r>
            <a:endParaRPr lang="en-US" b="1" dirty="0">
              <a:solidFill>
                <a:srgbClr val="00B0F0"/>
              </a:solidFill>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pPr>
              <a:defRPr/>
            </a:pPr>
            <a:fld id="{BB42DD89-FC2F-AF4A-B0F9-824DE30488C6}" type="slidenum">
              <a:rPr lang="en-US" smtClean="0">
                <a:solidFill>
                  <a:prstClr val="black"/>
                </a:solidFill>
              </a:rPr>
              <a:pPr>
                <a:defRPr/>
              </a:pPr>
              <a:t>11</a:t>
            </a:fld>
            <a:endParaRPr lang="en-US" dirty="0">
              <a:solidFill>
                <a:prstClr val="black"/>
              </a:solidFill>
            </a:endParaRPr>
          </a:p>
        </p:txBody>
      </p:sp>
    </p:spTree>
    <p:extLst>
      <p:ext uri="{BB962C8B-B14F-4D97-AF65-F5344CB8AC3E}">
        <p14:creationId xmlns:p14="http://schemas.microsoft.com/office/powerpoint/2010/main" val="574880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effectLst/>
                <a:uLnTx/>
                <a:uFillTx/>
                <a:latin typeface="Arial Narrow" panose="020B0606020202030204" pitchFamily="34" charset="0"/>
              </a:rPr>
              <a:t>Here is an empower tip, something they can do at home around retelling stories.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effectLst/>
                <a:uLnTx/>
                <a:uFillTx/>
                <a:latin typeface="Arial Narrow" panose="020B0606020202030204" pitchFamily="34" charset="0"/>
              </a:rPr>
              <a:t>Read the tip.</a:t>
            </a:r>
          </a:p>
          <a:p>
            <a:pPr lvl="0" fontAlgn="base">
              <a:spcBef>
                <a:spcPct val="0"/>
              </a:spcBef>
              <a:spcAft>
                <a:spcPct val="0"/>
              </a:spcAft>
              <a:defRPr/>
            </a:pPr>
            <a:r>
              <a:rPr lang="en-US" b="1" dirty="0">
                <a:latin typeface="Arial Narrow" panose="020B0606020202030204" pitchFamily="34" charset="0"/>
              </a:rPr>
              <a:t>You can find the pattern for the handout in the Additional Resources – Module 2 document</a:t>
            </a:r>
            <a:endParaRPr kumimoji="0" lang="en-US" altLang="en-US" sz="1200" b="1" i="0" u="none" strike="noStrike" kern="1200" cap="none" spc="0" normalizeH="0" baseline="0" noProof="0" dirty="0">
              <a:ln>
                <a:noFill/>
              </a:ln>
              <a:effectLst/>
              <a:uLnTx/>
              <a:uFillTx/>
              <a:latin typeface="Arial Narrow" panose="020B0606020202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panose="020B0604020202020204" pitchFamily="34" charset="0"/>
                <a:ea typeface="+mn-ea"/>
                <a:cs typeface="+mn-cs"/>
              </a:rPr>
              <a:t>Book: Blue Sea by Robert Kalan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BB42DD89-FC2F-AF4A-B0F9-824DE30488C6}" type="slidenum">
              <a:rPr lang="en-US" smtClean="0">
                <a:solidFill>
                  <a:prstClr val="black"/>
                </a:solidFill>
              </a:rPr>
              <a:pPr>
                <a:defRPr/>
              </a:pPr>
              <a:t>12</a:t>
            </a:fld>
            <a:endParaRPr lang="en-US" dirty="0">
              <a:solidFill>
                <a:prstClr val="black"/>
              </a:solidFill>
            </a:endParaRPr>
          </a:p>
        </p:txBody>
      </p:sp>
    </p:spTree>
    <p:extLst>
      <p:ext uri="{BB962C8B-B14F-4D97-AF65-F5344CB8AC3E}">
        <p14:creationId xmlns:p14="http://schemas.microsoft.com/office/powerpoint/2010/main" val="37658860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Narrow" panose="020B0606020202030204" pitchFamily="34" charset="0"/>
              </a:rPr>
              <a:t>Here is a tip with a flannel board activity. </a:t>
            </a:r>
          </a:p>
          <a:p>
            <a:r>
              <a:rPr lang="en-US" b="1" dirty="0">
                <a:latin typeface="Arial Narrow" panose="020B0606020202030204" pitchFamily="34" charset="0"/>
              </a:rPr>
              <a:t>I</a:t>
            </a:r>
            <a:r>
              <a:rPr lang="en-US" b="1" i="0" baseline="0" dirty="0">
                <a:latin typeface="Arial Narrow" panose="020B0606020202030204" pitchFamily="34" charset="0"/>
              </a:rPr>
              <a:t> put up 2 triangles on the flannel board. Each child gets a circle and puts it up. As they put it up, I</a:t>
            </a:r>
            <a:r>
              <a:rPr lang="en-US" b="1" i="0" dirty="0">
                <a:latin typeface="Arial Narrow" panose="020B0606020202030204" pitchFamily="34" charset="0"/>
              </a:rPr>
              <a:t> </a:t>
            </a:r>
            <a:r>
              <a:rPr lang="en-US" b="1" i="0" baseline="0" dirty="0">
                <a:latin typeface="Arial Narrow" panose="020B0606020202030204" pitchFamily="34" charset="0"/>
              </a:rPr>
              <a:t>describe where it is.</a:t>
            </a:r>
          </a:p>
          <a:p>
            <a:r>
              <a:rPr lang="en-US" b="1" i="0" baseline="0" dirty="0">
                <a:latin typeface="Arial Narrow" panose="020B0606020202030204" pitchFamily="34" charset="0"/>
              </a:rPr>
              <a:t>Oh, Maya, you put your yellow circle BETWEEN the two triangles. Nathan, you put your gray circle BELOW the red triangle. </a:t>
            </a:r>
          </a:p>
          <a:p>
            <a:endParaRPr lang="en-US" b="1" i="0" baseline="0" dirty="0">
              <a:latin typeface="Arial Narrow" panose="020B0606020202030204" pitchFamily="34" charset="0"/>
            </a:endParaRPr>
          </a:p>
          <a:p>
            <a:r>
              <a:rPr lang="en-US" b="1" dirty="0">
                <a:latin typeface="Arial Narrow" panose="020B0606020202030204" pitchFamily="34" charset="0"/>
              </a:rPr>
              <a:t>You could say this tip as a child is coming up to put the circle on the flannel board.</a:t>
            </a:r>
          </a:p>
          <a:p>
            <a:r>
              <a:rPr lang="en-US" b="1" i="0" baseline="0" dirty="0">
                <a:latin typeface="Arial Narrow" panose="020B0606020202030204" pitchFamily="34" charset="0"/>
              </a:rPr>
              <a:t>Read tip.</a:t>
            </a:r>
          </a:p>
          <a:p>
            <a:endParaRPr lang="en-US" b="1" dirty="0">
              <a:latin typeface="Arial Narrow" panose="020B0606020202030204" pitchFamily="34" charset="0"/>
            </a:endParaRPr>
          </a:p>
          <a:p>
            <a:r>
              <a:rPr lang="en-US" b="1" i="0" baseline="0" dirty="0">
                <a:latin typeface="Arial Narrow" panose="020B0606020202030204" pitchFamily="34" charset="0"/>
              </a:rPr>
              <a:t>Many of you</a:t>
            </a:r>
            <a:r>
              <a:rPr lang="en-US" b="1" i="0" dirty="0">
                <a:latin typeface="Arial Narrow" panose="020B0606020202030204" pitchFamily="34" charset="0"/>
              </a:rPr>
              <a:t> do matching activities on flannel boards. They have to notice visual similarities and differences—leading to letter knowledge! </a:t>
            </a:r>
            <a:endParaRPr lang="en-US" b="1" i="0" baseline="0" dirty="0">
              <a:latin typeface="Arial Narrow" panose="020B0606020202030204" pitchFamily="34" charset="0"/>
            </a:endParaRPr>
          </a:p>
          <a:p>
            <a:endParaRPr lang="en-US" b="1" i="0" baseline="0" dirty="0">
              <a:latin typeface="Arial Narrow" panose="020B0606020202030204" pitchFamily="34" charset="0"/>
            </a:endParaRPr>
          </a:p>
          <a:p>
            <a:endParaRPr lang="en-US" b="1" i="0" baseline="0" dirty="0">
              <a:latin typeface="Arial Narrow" panose="020B0606020202030204" pitchFamily="34"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BB42DD89-FC2F-AF4A-B0F9-824DE30488C6}" type="slidenum">
              <a:rPr lang="en-US" smtClean="0">
                <a:solidFill>
                  <a:prstClr val="black"/>
                </a:solidFill>
              </a:rPr>
              <a:pPr>
                <a:defRPr/>
              </a:pPr>
              <a:t>13</a:t>
            </a:fld>
            <a:endParaRPr lang="en-US" dirty="0">
              <a:solidFill>
                <a:prstClr val="black"/>
              </a:solidFill>
            </a:endParaRPr>
          </a:p>
        </p:txBody>
      </p:sp>
    </p:spTree>
    <p:extLst>
      <p:ext uri="{BB962C8B-B14F-4D97-AF65-F5344CB8AC3E}">
        <p14:creationId xmlns:p14="http://schemas.microsoft.com/office/powerpoint/2010/main" val="25107672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Narrow" panose="020B0606020202030204" pitchFamily="34" charset="0"/>
              </a:rPr>
              <a:t>Whether you are a new or seasoned storytime provider, you may be hesitant around sharing early literacy tips with adults. Think about how you feel about doing this.</a:t>
            </a:r>
          </a:p>
          <a:p>
            <a:endParaRPr lang="en-US" b="1" dirty="0">
              <a:latin typeface="Arial Narrow" panose="020B0606020202030204" pitchFamily="34" charset="0"/>
            </a:endParaRPr>
          </a:p>
          <a:p>
            <a:r>
              <a:rPr lang="en-US" b="1" dirty="0">
                <a:latin typeface="Arial Narrow" panose="020B0606020202030204" pitchFamily="34" charset="0"/>
              </a:rPr>
              <a:t>Find this checklist in the Learner Guide (adapt as needed) for this topic, pause the recording, and check all the boxes that apply. If you have other feelings not shown here, make a note of them.</a:t>
            </a:r>
          </a:p>
          <a:p>
            <a:r>
              <a:rPr lang="en-US" b="1" dirty="0">
                <a:latin typeface="Arial Narrow" panose="020B0606020202030204" pitchFamily="34" charset="0"/>
              </a:rPr>
              <a:t>When you are done, resume the recording.</a:t>
            </a:r>
          </a:p>
          <a:p>
            <a:pPr marL="0" indent="0">
              <a:buFont typeface="Wingdings" panose="05000000000000000000" pitchFamily="2" charset="2"/>
              <a:buNone/>
            </a:pPr>
            <a:endParaRPr lang="en-US" i="1" dirty="0"/>
          </a:p>
          <a:p>
            <a:pPr marL="0" indent="0">
              <a:buFont typeface="Wingdings" panose="05000000000000000000" pitchFamily="2" charset="2"/>
              <a:buNone/>
            </a:pPr>
            <a:endParaRPr lang="en-US" dirty="0">
              <a:solidFill>
                <a:srgbClr val="00B0F0"/>
              </a:solidFill>
            </a:endParaRPr>
          </a:p>
        </p:txBody>
      </p:sp>
      <p:sp>
        <p:nvSpPr>
          <p:cNvPr id="4" name="Slide Number Placeholder 3"/>
          <p:cNvSpPr>
            <a:spLocks noGrp="1"/>
          </p:cNvSpPr>
          <p:nvPr>
            <p:ph type="sldNum" sz="quarter" idx="10"/>
          </p:nvPr>
        </p:nvSpPr>
        <p:spPr/>
        <p:txBody>
          <a:bodyPr/>
          <a:lstStyle/>
          <a:p>
            <a:fld id="{BB42DD89-FC2F-AF4A-B0F9-824DE30488C6}"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13259035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Narrow" panose="020B0606020202030204" pitchFamily="34" charset="0"/>
              </a:rPr>
              <a:t>You are not alone! Here’s what some storytime providers checked off.  (adapt as needed)</a:t>
            </a:r>
          </a:p>
          <a:p>
            <a:r>
              <a:rPr lang="en-US" b="1" dirty="0">
                <a:latin typeface="Arial Narrow" panose="020B0606020202030204" pitchFamily="34" charset="0"/>
              </a:rPr>
              <a:t>Notice that is quite a range--quite a few are already sharing tips and getting increasingly confident with how to make it work well and others are wondering what it might be like to say tips. </a:t>
            </a:r>
          </a:p>
        </p:txBody>
      </p:sp>
      <p:sp>
        <p:nvSpPr>
          <p:cNvPr id="4" name="Slide Number Placeholder 3"/>
          <p:cNvSpPr>
            <a:spLocks noGrp="1"/>
          </p:cNvSpPr>
          <p:nvPr>
            <p:ph type="sldNum" sz="quarter" idx="10"/>
          </p:nvPr>
        </p:nvSpPr>
        <p:spPr/>
        <p:txBody>
          <a:bodyPr/>
          <a:lstStyle/>
          <a:p>
            <a:fld id="{BB42DD89-FC2F-AF4A-B0F9-824DE30488C6}" type="slidenum">
              <a:rPr lang="en-US" smtClean="0"/>
              <a:pPr/>
              <a:t>15</a:t>
            </a:fld>
            <a:endParaRPr lang="en-US" dirty="0"/>
          </a:p>
        </p:txBody>
      </p:sp>
    </p:spTree>
    <p:extLst>
      <p:ext uri="{BB962C8B-B14F-4D97-AF65-F5344CB8AC3E}">
        <p14:creationId xmlns:p14="http://schemas.microsoft.com/office/powerpoint/2010/main" val="20836968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8050" y="225425"/>
            <a:ext cx="4191000" cy="3143250"/>
          </a:xfrm>
        </p:spPr>
      </p:sp>
      <p:sp>
        <p:nvSpPr>
          <p:cNvPr id="3" name="Notes Placeholder 2"/>
          <p:cNvSpPr>
            <a:spLocks noGrp="1"/>
          </p:cNvSpPr>
          <p:nvPr>
            <p:ph type="body" idx="1"/>
          </p:nvPr>
        </p:nvSpPr>
        <p:spPr>
          <a:xfrm>
            <a:off x="685800" y="3591341"/>
            <a:ext cx="5486400" cy="4954781"/>
          </a:xfrm>
        </p:spPr>
        <p:txBody>
          <a:bodyPr/>
          <a:lstStyle/>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lvl="0"/>
            <a:r>
              <a:rPr lang="en-US" altLang="en-US" b="1" dirty="0">
                <a:solidFill>
                  <a:prstClr val="black"/>
                </a:solidFill>
                <a:latin typeface="Arial Narrow" panose="020B0606020202030204" pitchFamily="34" charset="0"/>
              </a:rPr>
              <a:t>Planning the tip: Write it, say what you write, put it in conversational wording, then write what you said.  Remember we all say things in different ways. Just connect the dots. </a:t>
            </a:r>
          </a:p>
          <a:p>
            <a:pPr lvl="0"/>
            <a:endParaRPr lang="en-US" altLang="en-US" b="1" dirty="0">
              <a:solidFill>
                <a:prstClr val="black"/>
              </a:solidFill>
              <a:latin typeface="Arial Narrow" panose="020B0606020202030204" pitchFamily="34" charset="0"/>
            </a:endParaRPr>
          </a:p>
          <a:p>
            <a:pPr lvl="0"/>
            <a:r>
              <a:rPr lang="en-US" altLang="en-US" b="1" dirty="0">
                <a:solidFill>
                  <a:prstClr val="black"/>
                </a:solidFill>
                <a:latin typeface="Arial Narrow" panose="020B0606020202030204" pitchFamily="34" charset="0"/>
              </a:rPr>
              <a:t>Have a routine</a:t>
            </a:r>
          </a:p>
          <a:p>
            <a:pPr lvl="0"/>
            <a:r>
              <a:rPr lang="en-US" altLang="en-US" b="1" dirty="0">
                <a:solidFill>
                  <a:prstClr val="black"/>
                </a:solidFill>
                <a:latin typeface="Arial Narrow" panose="020B0606020202030204" pitchFamily="34" charset="0"/>
              </a:rPr>
              <a:t>Signal—song (skip to my lou tune)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solidFill>
                  <a:prstClr val="black"/>
                </a:solidFill>
                <a:latin typeface="Arial Narrow" panose="020B0606020202030204" pitchFamily="34" charset="0"/>
              </a:rPr>
              <a:t>Sandwich it—between two repetitions of a song, for example</a:t>
            </a:r>
          </a:p>
          <a:p>
            <a:pPr lvl="0"/>
            <a:endParaRPr lang="en-US" altLang="en-US" b="1" dirty="0">
              <a:solidFill>
                <a:prstClr val="black"/>
              </a:solidFill>
              <a:latin typeface="Arial Narrow" panose="020B0606020202030204" pitchFamily="34" charset="0"/>
            </a:endParaRPr>
          </a:p>
          <a:p>
            <a:pPr lvl="0"/>
            <a:r>
              <a:rPr lang="en-US" altLang="en-US" b="1" dirty="0">
                <a:solidFill>
                  <a:prstClr val="black"/>
                </a:solidFill>
                <a:latin typeface="Arial Narrow" panose="020B0606020202030204" pitchFamily="34" charset="0"/>
              </a:rPr>
              <a:t>   Sing, talk, read, write, play</a:t>
            </a:r>
          </a:p>
          <a:p>
            <a:pPr lvl="0"/>
            <a:r>
              <a:rPr lang="en-US" altLang="en-US" b="1" dirty="0">
                <a:solidFill>
                  <a:prstClr val="black"/>
                </a:solidFill>
                <a:latin typeface="Arial Narrow" panose="020B0606020202030204" pitchFamily="34" charset="0"/>
              </a:rPr>
              <a:t>   Sing, talk, read, write, play</a:t>
            </a:r>
          </a:p>
          <a:p>
            <a:pPr lvl="0"/>
            <a:r>
              <a:rPr lang="en-US" altLang="en-US" b="1" dirty="0">
                <a:solidFill>
                  <a:prstClr val="black"/>
                </a:solidFill>
                <a:latin typeface="Arial Narrow" panose="020B0606020202030204" pitchFamily="34" charset="0"/>
              </a:rPr>
              <a:t>   Sing, talk, read, write, play</a:t>
            </a:r>
          </a:p>
          <a:p>
            <a:pPr lvl="0"/>
            <a:r>
              <a:rPr lang="en-US" altLang="en-US" b="1" dirty="0">
                <a:solidFill>
                  <a:prstClr val="black"/>
                </a:solidFill>
                <a:latin typeface="Arial Narrow" panose="020B0606020202030204" pitchFamily="34" charset="0"/>
              </a:rPr>
              <a:t>   Growing readers day by day. </a:t>
            </a:r>
          </a:p>
          <a:p>
            <a:pPr lvl="0"/>
            <a:endParaRPr lang="en-US" altLang="en-US" b="1" dirty="0">
              <a:solidFill>
                <a:prstClr val="black"/>
              </a:solidFill>
              <a:latin typeface="Arial Narrow" panose="020B0606020202030204" pitchFamily="34" charset="0"/>
            </a:endParaRPr>
          </a:p>
          <a:p>
            <a:pPr lvl="0"/>
            <a:r>
              <a:rPr lang="en-US" altLang="en-US" b="1" dirty="0">
                <a:solidFill>
                  <a:prstClr val="black"/>
                </a:solidFill>
                <a:latin typeface="Arial Narrow" panose="020B0606020202030204" pitchFamily="34" charset="0"/>
              </a:rPr>
              <a:t>Believe it or not, what we did will one day help your child learn to read. . . . </a:t>
            </a:r>
          </a:p>
          <a:p>
            <a:pPr lvl="0"/>
            <a:r>
              <a:rPr lang="en-US" altLang="en-US" b="1" dirty="0">
                <a:solidFill>
                  <a:prstClr val="black"/>
                </a:solidFill>
                <a:latin typeface="Arial Narrow" panose="020B0606020202030204" pitchFamily="34" charset="0"/>
              </a:rPr>
              <a:t>Here’s a fun fact . . . </a:t>
            </a:r>
          </a:p>
          <a:p>
            <a:pPr lvl="0"/>
            <a:endParaRPr lang="en-US" altLang="en-US" b="1" dirty="0">
              <a:solidFill>
                <a:prstClr val="black"/>
              </a:solidFill>
              <a:latin typeface="Arial Narrow" panose="020B0606020202030204" pitchFamily="34" charset="0"/>
            </a:endParaRPr>
          </a:p>
          <a:p>
            <a:pPr lvl="0"/>
            <a:r>
              <a:rPr lang="en-US" altLang="en-US" b="1" dirty="0">
                <a:solidFill>
                  <a:prstClr val="black"/>
                </a:solidFill>
                <a:latin typeface="Arial Narrow" panose="020B0606020202030204" pitchFamily="34" charset="0"/>
              </a:rPr>
              <a:t>Use something you already do to include a tip, like a host puppet</a:t>
            </a:r>
          </a:p>
          <a:p>
            <a:pPr lvl="0"/>
            <a:r>
              <a:rPr lang="en-US" altLang="en-US" b="1" dirty="0">
                <a:solidFill>
                  <a:prstClr val="black"/>
                </a:solidFill>
                <a:latin typeface="Arial Narrow" panose="020B0606020202030204" pitchFamily="34" charset="0"/>
              </a:rPr>
              <a:t>In your Learner Guide for this topic, there is a link to a video that demonstrates how one storytime provider uses a puppet to talk to the adults.</a:t>
            </a:r>
          </a:p>
          <a:p>
            <a:pPr lvl="0"/>
            <a:endParaRPr lang="en-US" altLang="en-US" b="1" dirty="0">
              <a:solidFill>
                <a:prstClr val="black"/>
              </a:solidFill>
              <a:latin typeface="Arial Narrow" panose="020B0606020202030204" pitchFamily="34" charset="0"/>
            </a:endParaRPr>
          </a:p>
          <a:p>
            <a:pPr lvl="0"/>
            <a:r>
              <a:rPr lang="en-US" altLang="en-US" b="1" dirty="0">
                <a:solidFill>
                  <a:prstClr val="black"/>
                </a:solidFill>
                <a:latin typeface="Arial Narrow" panose="020B0606020202030204" pitchFamily="34" charset="0"/>
              </a:rPr>
              <a:t>Connect it to an action, as the children are practicing the action</a:t>
            </a:r>
          </a:p>
          <a:p>
            <a:pPr lvl="0"/>
            <a:r>
              <a:rPr lang="en-US" altLang="en-US" b="1" dirty="0">
                <a:solidFill>
                  <a:prstClr val="black"/>
                </a:solidFill>
                <a:latin typeface="Arial Narrow" panose="020B0606020202030204" pitchFamily="34" charset="0"/>
              </a:rPr>
              <a:t>As you are turning to get your next book, or putting your book away</a:t>
            </a:r>
          </a:p>
          <a:p>
            <a:pPr lvl="0"/>
            <a:r>
              <a:rPr lang="en-US" altLang="en-US" b="1" dirty="0">
                <a:solidFill>
                  <a:prstClr val="black"/>
                </a:solidFill>
                <a:latin typeface="Arial Narrow" panose="020B0606020202030204" pitchFamily="34" charset="0"/>
              </a:rPr>
              <a:t>Post-it on the book or item</a:t>
            </a:r>
          </a:p>
          <a:p>
            <a:pPr lvl="0"/>
            <a:r>
              <a:rPr lang="en-US" altLang="en-US" b="1" dirty="0">
                <a:solidFill>
                  <a:prstClr val="black"/>
                </a:solidFill>
                <a:latin typeface="Arial Narrow" panose="020B0606020202030204" pitchFamily="34" charset="0"/>
              </a:rPr>
              <a:t>Flipchart—say it also</a:t>
            </a:r>
          </a:p>
          <a:p>
            <a:pPr lvl="0"/>
            <a:r>
              <a:rPr lang="en-US" altLang="en-US" b="1" dirty="0">
                <a:solidFill>
                  <a:prstClr val="black"/>
                </a:solidFill>
                <a:latin typeface="Arial Narrow" panose="020B0606020202030204" pitchFamily="34" charset="0"/>
              </a:rPr>
              <a:t>Handout—something to do/make and add the tip to the handout as well as say the tip</a:t>
            </a:r>
          </a:p>
          <a:p>
            <a:pPr lvl="0"/>
            <a:r>
              <a:rPr lang="en-US" altLang="en-US" b="1" dirty="0">
                <a:solidFill>
                  <a:prstClr val="black"/>
                </a:solidFill>
                <a:latin typeface="Arial Narrow" panose="020B0606020202030204" pitchFamily="34" charset="0"/>
              </a:rPr>
              <a:t>     Handout becomes a support to you</a:t>
            </a:r>
          </a:p>
          <a:p>
            <a:endParaRPr lang="en-US" altLang="en-US" b="1" dirty="0">
              <a:latin typeface="Arial Narrow" panose="020B0606020202030204" pitchFamily="34" charset="0"/>
            </a:endParaRPr>
          </a:p>
          <a:p>
            <a:endParaRPr lang="en-US" dirty="0"/>
          </a:p>
        </p:txBody>
      </p:sp>
      <p:sp>
        <p:nvSpPr>
          <p:cNvPr id="4" name="Slide Number Placeholder 3"/>
          <p:cNvSpPr>
            <a:spLocks noGrp="1"/>
          </p:cNvSpPr>
          <p:nvPr>
            <p:ph type="sldNum" sz="quarter" idx="10"/>
          </p:nvPr>
        </p:nvSpPr>
        <p:spPr/>
        <p:txBody>
          <a:bodyPr/>
          <a:lstStyle/>
          <a:p>
            <a:fld id="{BB42DD89-FC2F-AF4A-B0F9-824DE30488C6}"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30819615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You are able to print out a poster with the early literacy components and the five practices, </a:t>
            </a:r>
            <a:r>
              <a:rPr kumimoji="0" lang="en-US" altLang="en-US" sz="1200" b="1" i="0" u="none" strike="noStrike" kern="1200" cap="none" spc="0" normalizeH="0" baseline="0" noProof="0" dirty="0">
                <a:ln>
                  <a:noFill/>
                </a:ln>
                <a:effectLst/>
                <a:uLnTx/>
                <a:uFillTx/>
                <a:latin typeface="Arial Narrow" panose="020B0606020202030204" pitchFamily="34" charset="0"/>
              </a:rPr>
              <a:t>in </a:t>
            </a:r>
            <a:r>
              <a:rPr lang="en-US" altLang="en-US" b="1" dirty="0">
                <a:latin typeface="Arial Narrow" panose="020B0606020202030204" pitchFamily="34" charset="0"/>
              </a:rPr>
              <a:t>the Additional Resources – Module 2 document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Sometimes it is helpful to have a visual like this </a:t>
            </a:r>
            <a:r>
              <a:rPr kumimoji="0" lang="en-US" altLang="en-US" sz="12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to use as an aid </a:t>
            </a:r>
            <a:r>
              <a:rPr kumimoji="0" lang="en-US" altLang="en-US" sz="1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when you say your early literacy </a:t>
            </a:r>
            <a:r>
              <a:rPr lang="en-US" altLang="en-US" b="1" dirty="0">
                <a:solidFill>
                  <a:srgbClr val="000000"/>
                </a:solidFill>
                <a:latin typeface="Arial Narrow" panose="020B0606020202030204" pitchFamily="34" charset="0"/>
              </a:rPr>
              <a:t>tip</a:t>
            </a:r>
            <a:r>
              <a:rPr kumimoji="0" lang="en-US" altLang="en-US" sz="1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s.</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b="1" dirty="0">
                <a:solidFill>
                  <a:srgbClr val="000000"/>
                </a:solidFill>
                <a:latin typeface="Arial Narrow" panose="020B0606020202030204" pitchFamily="34" charset="0"/>
              </a:rPr>
              <a:t>I printed out and laminated an apple blossom and put tape on the back. I stick the apple blossom beside whichever early literacy component I am highlighting that day. </a:t>
            </a:r>
            <a:endParaRPr kumimoji="0" lang="en-US" altLang="en-US" sz="1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4" name="Slide Number Placeholder 3"/>
          <p:cNvSpPr>
            <a:spLocks noGrp="1"/>
          </p:cNvSpPr>
          <p:nvPr>
            <p:ph type="sldNum" sz="quarter" idx="10"/>
          </p:nvPr>
        </p:nvSpPr>
        <p:spPr/>
        <p:txBody>
          <a:bodyPr/>
          <a:lstStyle/>
          <a:p>
            <a:fld id="{BB42DD89-FC2F-AF4A-B0F9-824DE30488C6}"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28534227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0500" y="220663"/>
            <a:ext cx="4191000" cy="3143250"/>
          </a:xfrm>
        </p:spPr>
      </p:sp>
      <p:sp>
        <p:nvSpPr>
          <p:cNvPr id="3" name="Notes Placeholder 2"/>
          <p:cNvSpPr>
            <a:spLocks noGrp="1"/>
          </p:cNvSpPr>
          <p:nvPr>
            <p:ph type="body" idx="1"/>
          </p:nvPr>
        </p:nvSpPr>
        <p:spPr>
          <a:xfrm>
            <a:off x="672445" y="3750536"/>
            <a:ext cx="5400109" cy="436425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Narrow" panose="020B0606020202030204" pitchFamily="34" charset="0"/>
              </a:rPr>
              <a:t>It may take a while to feel comfortable sharing early literacy tips with adults.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Narrow" panose="020B0606020202030204" pitchFamily="34" charset="0"/>
              </a:rPr>
              <a:t>You will be listening to a presentation by Mari Nowitz, one of the VIEWS2 study participants, on getting used to sharing early literacy information with adults.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Arial Narrow" panose="020B0606020202030204" pitchFamily="34" charset="0"/>
            </a:endParaRPr>
          </a:p>
          <a:p>
            <a:pPr lvl="0"/>
            <a:r>
              <a:rPr lang="en-US" b="1" dirty="0">
                <a:latin typeface="Arial Narrow" panose="020B0606020202030204" pitchFamily="34" charset="0"/>
              </a:rPr>
              <a:t>It is fine to start with one tip. As you become more intentional, it is easier to articulate the connections for the adults.</a:t>
            </a:r>
          </a:p>
          <a:p>
            <a:pPr lvl="0">
              <a:defRPr/>
            </a:pPr>
            <a:endParaRPr lang="en-US" altLang="en-US" b="1" dirty="0">
              <a:latin typeface="Arial Narrow" panose="020B0606020202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Narrow" panose="020B0606020202030204" pitchFamily="34" charset="0"/>
              </a:rPr>
              <a:t>You may feel that parents who come to storytime already know the information you are sharing. Some do, some don’t. Some may know some tips and not others. Remember, those who already knew a particular tip are getting a pat on the back, which is a good thing! And everyone is realizing that the library is a good place to come to get information on early literacy.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1" baseline="0" dirty="0">
              <a:latin typeface="Arial Narrow" panose="020B0606020202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baseline="0" dirty="0">
                <a:latin typeface="Arial Narrow" panose="020B0606020202030204" pitchFamily="34" charset="0"/>
              </a:rPr>
              <a:t>I have noticed</a:t>
            </a:r>
            <a:r>
              <a:rPr lang="en-US" altLang="en-US" b="1" dirty="0">
                <a:latin typeface="Arial Narrow" panose="020B0606020202030204" pitchFamily="34" charset="0"/>
              </a:rPr>
              <a:t> that with supercharged storytimes, as we become more interactive and as we share information with parents and caregivers, our role shifts </a:t>
            </a:r>
            <a:r>
              <a:rPr lang="en-US" altLang="en-US" b="1" baseline="0" dirty="0">
                <a:latin typeface="Arial Narrow" panose="020B0606020202030204" pitchFamily="34" charset="0"/>
              </a:rPr>
              <a:t>from being an entertainer/presenter to being more of a facilitator. That doesn’t mean we can’t be entertaining though!</a:t>
            </a:r>
          </a:p>
          <a:p>
            <a:endParaRPr lang="en-US" altLang="en-US" b="1" baseline="0"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fld id="{BB42DD89-FC2F-AF4A-B0F9-824DE30488C6}"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8464995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B050"/>
                </a:solidFill>
                <a:latin typeface="Arial Narrow" panose="020B0606020202030204" pitchFamily="34" charset="0"/>
              </a:rPr>
              <a:t>You will be looking back at the Early Literacy Planning Tool Worksheets. By filling in early literacy tips, you will see how you are building on what you already enjoy doing in your own storytimes.</a:t>
            </a:r>
          </a:p>
          <a:p>
            <a:endParaRPr lang="en-US" b="1" baseline="0" dirty="0">
              <a:latin typeface="Arial Narrow" panose="020B0606020202030204" pitchFamily="34" charset="0"/>
            </a:endParaRPr>
          </a:p>
          <a:p>
            <a:r>
              <a:rPr lang="en-US" b="1" baseline="0" dirty="0">
                <a:latin typeface="Arial Narrow" panose="020B0606020202030204" pitchFamily="34" charset="0"/>
              </a:rPr>
              <a:t>This approach keeps your storytimes fun and invigorating as you supercharge them. </a:t>
            </a:r>
            <a:endParaRPr lang="en-US" baseline="0" dirty="0">
              <a:solidFill>
                <a:schemeClr val="accent2">
                  <a:lumMod val="75000"/>
                </a:schemeClr>
              </a:solidFill>
              <a:latin typeface="Arial Narrow" panose="020B0606020202030204" pitchFamily="34" charset="0"/>
            </a:endParaRPr>
          </a:p>
          <a:p>
            <a:endParaRPr lang="en-US" b="1"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fld id="{BB42DD89-FC2F-AF4A-B0F9-824DE30488C6}"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3110873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Narrow" panose="020B0606020202030204" pitchFamily="34" charset="0"/>
              </a:rPr>
              <a:t>Early literacy development starts at birth </a:t>
            </a:r>
          </a:p>
          <a:p>
            <a:r>
              <a:rPr lang="en-US" b="1" dirty="0">
                <a:latin typeface="Arial Narrow" panose="020B0606020202030204" pitchFamily="34" charset="0"/>
              </a:rPr>
              <a:t>Small interactions throughout the day add up to make a big difference</a:t>
            </a:r>
          </a:p>
          <a:p>
            <a:r>
              <a:rPr lang="en-US" b="1" dirty="0">
                <a:latin typeface="Arial Narrow" panose="020B0606020202030204" pitchFamily="34" charset="0"/>
              </a:rPr>
              <a:t>Parents are their children’s first teacher. Children imitate adults and learn from them.</a:t>
            </a:r>
          </a:p>
          <a:p>
            <a:endParaRPr lang="en-US" b="1" i="1" dirty="0"/>
          </a:p>
          <a:p>
            <a:r>
              <a:rPr lang="en-US" dirty="0"/>
              <a:t>Photo: Father reading book to son by Rene </a:t>
            </a:r>
            <a:r>
              <a:rPr lang="en-US" dirty="0" err="1"/>
              <a:t>Asmussen</a:t>
            </a:r>
            <a:r>
              <a:rPr lang="en-US" dirty="0"/>
              <a:t> on </a:t>
            </a:r>
            <a:r>
              <a:rPr lang="en-US" dirty="0" err="1"/>
              <a:t>Pexels</a:t>
            </a:r>
            <a:r>
              <a:rPr lang="en-US" dirty="0"/>
              <a:t>: https://www.pexels.com/photo/adult-baby-book-boy-626631/</a:t>
            </a:r>
            <a:endParaRPr lang="en-US" altLang="en-US" b="1" dirty="0">
              <a:latin typeface="Arial Narrow" panose="020B0606020202030204" pitchFamily="34" charset="0"/>
            </a:endParaRPr>
          </a:p>
          <a:p>
            <a:endParaRPr lang="en-US" dirty="0"/>
          </a:p>
        </p:txBody>
      </p:sp>
      <p:sp>
        <p:nvSpPr>
          <p:cNvPr id="4" name="Slide Number Placeholder 3"/>
          <p:cNvSpPr>
            <a:spLocks noGrp="1"/>
          </p:cNvSpPr>
          <p:nvPr>
            <p:ph type="sldNum" sz="quarter" idx="10"/>
          </p:nvPr>
        </p:nvSpPr>
        <p:spPr/>
        <p:txBody>
          <a:bodyPr/>
          <a:lstStyle/>
          <a:p>
            <a:fld id="{BB42DD89-FC2F-AF4A-B0F9-824DE30488C6}" type="slidenum">
              <a:rPr lang="en-US" smtClean="0"/>
              <a:pPr/>
              <a:t>2</a:t>
            </a:fld>
            <a:endParaRPr lang="en-US" dirty="0"/>
          </a:p>
        </p:txBody>
      </p:sp>
    </p:spTree>
    <p:extLst>
      <p:ext uri="{BB962C8B-B14F-4D97-AF65-F5344CB8AC3E}">
        <p14:creationId xmlns:p14="http://schemas.microsoft.com/office/powerpoint/2010/main" val="8487502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b="1" dirty="0">
                <a:latin typeface="Arial Narrow" panose="020B0606020202030204" pitchFamily="34" charset="0"/>
              </a:rPr>
              <a:t>We emphasize the joy of books, reading and language play.</a:t>
            </a:r>
          </a:p>
          <a:p>
            <a:pPr>
              <a:spcBef>
                <a:spcPct val="0"/>
              </a:spcBef>
            </a:pPr>
            <a:endParaRPr lang="en-US" altLang="en-US" b="1" dirty="0">
              <a:latin typeface="Arial Narrow" panose="020B0606020202030204" pitchFamily="34" charset="0"/>
            </a:endParaRPr>
          </a:p>
          <a:p>
            <a:pPr>
              <a:spcBef>
                <a:spcPct val="0"/>
              </a:spcBef>
            </a:pPr>
            <a:r>
              <a:rPr lang="en-US" altLang="en-US" b="1" dirty="0">
                <a:latin typeface="Arial Narrow" panose="020B0606020202030204" pitchFamily="34" charset="0"/>
              </a:rPr>
              <a:t>Even though we are making connections between what we do in storytimes and early literacy skills that are taught and evaluated in formal education settings, we do not become formal learning environments. </a:t>
            </a:r>
          </a:p>
          <a:p>
            <a:pPr>
              <a:spcBef>
                <a:spcPct val="0"/>
              </a:spcBef>
            </a:pPr>
            <a:r>
              <a:rPr lang="en-US" altLang="en-US" b="1" dirty="0">
                <a:latin typeface="Arial Narrow" panose="020B0606020202030204" pitchFamily="34" charset="0"/>
              </a:rPr>
              <a:t>Rather, we show how storytimes can support children’s early</a:t>
            </a:r>
            <a:r>
              <a:rPr lang="en-US" altLang="en-US" b="1" baseline="0" dirty="0">
                <a:latin typeface="Arial Narrow" panose="020B0606020202030204" pitchFamily="34" charset="0"/>
              </a:rPr>
              <a:t> literacy development</a:t>
            </a:r>
            <a:r>
              <a:rPr lang="en-US" altLang="en-US" b="1" dirty="0">
                <a:latin typeface="Arial Narrow" panose="020B0606020202030204" pitchFamily="34" charset="0"/>
              </a:rPr>
              <a:t> through joyful activities and informal learning.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a:t>
            </a:r>
            <a:r>
              <a:rPr lang="en-US" sz="1200" kern="1200" dirty="0">
                <a:solidFill>
                  <a:schemeClr val="tx1"/>
                </a:solidFill>
                <a:effectLst/>
                <a:latin typeface="+mn-lt"/>
                <a:ea typeface="+mn-ea"/>
                <a:cs typeface="+mn-cs"/>
              </a:rPr>
              <a:t>Story Time FUN @ Mendenhall Library by </a:t>
            </a:r>
            <a:r>
              <a:rPr lang="en-US" sz="1200" u="sng" kern="1200" dirty="0">
                <a:solidFill>
                  <a:schemeClr val="tx1"/>
                </a:solidFill>
                <a:effectLst/>
                <a:latin typeface="+mn-lt"/>
                <a:ea typeface="+mn-ea"/>
                <a:cs typeface="+mn-cs"/>
                <a:hlinkClick r:id="rId3"/>
              </a:rPr>
              <a:t>CMRLS Photos</a:t>
            </a:r>
            <a:r>
              <a:rPr lang="en-US" sz="1200" kern="1200" dirty="0">
                <a:solidFill>
                  <a:schemeClr val="tx1"/>
                </a:solidFill>
                <a:effectLst/>
                <a:latin typeface="+mn-lt"/>
                <a:ea typeface="+mn-ea"/>
                <a:cs typeface="+mn-cs"/>
              </a:rPr>
              <a:t> on Flickr: </a:t>
            </a:r>
            <a:r>
              <a:rPr lang="en-US" sz="1200" u="sng" kern="1200" dirty="0">
                <a:solidFill>
                  <a:schemeClr val="tx1"/>
                </a:solidFill>
                <a:effectLst/>
                <a:latin typeface="+mn-lt"/>
                <a:ea typeface="+mn-ea"/>
                <a:cs typeface="+mn-cs"/>
                <a:hlinkClick r:id="rId4"/>
              </a:rPr>
              <a:t>https://www.flickr.com/photos/cmrlsphoto/7487974940/in/photostream/</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5"/>
              </a:rPr>
              <a:t>CC BY-NC-ND 2.0</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B42DD89-FC2F-AF4A-B0F9-824DE30488C6}"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23114178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Narrow" panose="020B0606020202030204" pitchFamily="34" charset="0"/>
              </a:rPr>
              <a:t>This concludes the presentation on engaging with parents and caregivers in storytimes.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42DD89-FC2F-AF4A-B0F9-824DE30488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4083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33638" y="339725"/>
            <a:ext cx="4191000" cy="3143250"/>
          </a:xfrm>
        </p:spPr>
      </p:sp>
      <p:sp>
        <p:nvSpPr>
          <p:cNvPr id="3" name="Notes Placeholder 2"/>
          <p:cNvSpPr>
            <a:spLocks noGrp="1"/>
          </p:cNvSpPr>
          <p:nvPr>
            <p:ph type="body" idx="1"/>
          </p:nvPr>
        </p:nvSpPr>
        <p:spPr>
          <a:xfrm>
            <a:off x="685800" y="3824696"/>
            <a:ext cx="5398478" cy="4029766"/>
          </a:xfrm>
        </p:spPr>
        <p:txBody>
          <a:bodyPr/>
          <a:lstStyle/>
          <a:p>
            <a:pPr lvl="0"/>
            <a:r>
              <a:rPr lang="en-US" altLang="en-US" b="1" dirty="0">
                <a:solidFill>
                  <a:prstClr val="black"/>
                </a:solidFill>
                <a:latin typeface="Arial Narrow" panose="020B0606020202030204" pitchFamily="34" charset="0"/>
              </a:rPr>
              <a:t>It is important to engage parents and share early literacy information with them. If a child comes to storytime and then goes home to an environment that is not language rich, then the intervention of storytime is often not enough or intense enough to develop early literacy. </a:t>
            </a:r>
          </a:p>
          <a:p>
            <a:pPr lvl="0"/>
            <a:endParaRPr lang="en-US" altLang="en-US" b="1" dirty="0">
              <a:solidFill>
                <a:prstClr val="black"/>
              </a:solidFill>
              <a:latin typeface="Arial Narrow" panose="020B0606020202030204" pitchFamily="34" charset="0"/>
            </a:endParaRPr>
          </a:p>
          <a:p>
            <a:pPr lvl="0"/>
            <a:r>
              <a:rPr lang="en-US" altLang="en-US" b="1" dirty="0">
                <a:solidFill>
                  <a:prstClr val="black"/>
                </a:solidFill>
                <a:latin typeface="Arial Narrow" panose="020B0606020202030204" pitchFamily="34" charset="0"/>
              </a:rPr>
              <a:t>Storytimes are valuable in and of themselves. But to supercharge their value, we must help the adults continue to support early literacy at home. </a:t>
            </a:r>
            <a:endParaRPr lang="en-US" altLang="en-US" b="1" dirty="0">
              <a:latin typeface="Arial Narrow" panose="020B0606020202030204" pitchFamily="34" charset="0"/>
            </a:endParaRPr>
          </a:p>
          <a:p>
            <a:endParaRPr lang="en-US" altLang="en-US" b="1" dirty="0">
              <a:latin typeface="Arial Narrow" panose="020B0606020202030204" pitchFamily="34" charset="0"/>
            </a:endParaRPr>
          </a:p>
          <a:p>
            <a:pPr marL="0" marR="0" lvl="0" indent="0" algn="l" defTabSz="914400" rtl="0" eaLnBrk="1" fontAlgn="auto" latinLnBrk="0" hangingPunct="1">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Expectations when children enter school are quite different from a generation ago. </a:t>
            </a:r>
          </a:p>
          <a:p>
            <a:r>
              <a:rPr lang="en-US" altLang="en-US" b="1" dirty="0">
                <a:latin typeface="Arial Narrow" panose="020B0606020202030204" pitchFamily="34" charset="0"/>
              </a:rPr>
              <a:t>In addition, parents who did not go to school in the United States may not be familiar with school expectations. We can help prepare them.</a:t>
            </a:r>
          </a:p>
          <a:p>
            <a:r>
              <a:rPr lang="en-US" altLang="en-US" b="1" dirty="0">
                <a:latin typeface="Arial Narrow" panose="020B0606020202030204" pitchFamily="34" charset="0"/>
              </a:rPr>
              <a:t>One of the strengths of storytimes is that we support early literacy with enjoyable activities, and model this for the adults.</a:t>
            </a:r>
          </a:p>
          <a:p>
            <a:endParaRPr lang="en-US" b="1" i="1" dirty="0"/>
          </a:p>
          <a:p>
            <a:r>
              <a:rPr lang="en-US" dirty="0"/>
              <a:t>Photo: </a:t>
            </a:r>
            <a:r>
              <a:rPr lang="en-US" sz="1200" kern="1200" dirty="0">
                <a:solidFill>
                  <a:schemeClr val="tx1"/>
                </a:solidFill>
                <a:effectLst/>
                <a:latin typeface="+mn-lt"/>
                <a:ea typeface="+mn-ea"/>
                <a:cs typeface="+mn-cs"/>
              </a:rPr>
              <a:t>Rhythm Babies by </a:t>
            </a:r>
            <a:r>
              <a:rPr lang="en-US" sz="1200" u="sng" kern="1200" dirty="0">
                <a:solidFill>
                  <a:schemeClr val="tx1"/>
                </a:solidFill>
                <a:effectLst/>
                <a:latin typeface="+mn-lt"/>
                <a:ea typeface="+mn-ea"/>
                <a:cs typeface="+mn-cs"/>
                <a:hlinkClick r:id="rId3"/>
              </a:rPr>
              <a:t>Pioneer Library System</a:t>
            </a:r>
            <a:r>
              <a:rPr lang="en-US" sz="1200" kern="1200" dirty="0">
                <a:solidFill>
                  <a:schemeClr val="tx1"/>
                </a:solidFill>
                <a:effectLst/>
                <a:latin typeface="+mn-lt"/>
                <a:ea typeface="+mn-ea"/>
                <a:cs typeface="+mn-cs"/>
              </a:rPr>
              <a:t> on Flickr: </a:t>
            </a:r>
            <a:r>
              <a:rPr lang="en-US" sz="1200" u="sng" kern="1200" dirty="0">
                <a:solidFill>
                  <a:schemeClr val="tx1"/>
                </a:solidFill>
                <a:effectLst/>
                <a:latin typeface="+mn-lt"/>
                <a:ea typeface="+mn-ea"/>
                <a:cs typeface="+mn-cs"/>
                <a:hlinkClick r:id="rId4"/>
              </a:rPr>
              <a:t>https://www.flickr.com/photos/jsyk/5079334908/</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5"/>
              </a:rPr>
              <a:t>CC BY-NC-ND 2.0</a:t>
            </a:r>
            <a:endParaRPr lang="en-US" altLang="en-US" b="1" dirty="0">
              <a:latin typeface="Arial Narrow" panose="020B0606020202030204" pitchFamily="34" charset="0"/>
            </a:endParaRPr>
          </a:p>
          <a:p>
            <a:endParaRPr lang="en-US" dirty="0"/>
          </a:p>
        </p:txBody>
      </p:sp>
      <p:sp>
        <p:nvSpPr>
          <p:cNvPr id="4" name="Slide Number Placeholder 3"/>
          <p:cNvSpPr>
            <a:spLocks noGrp="1"/>
          </p:cNvSpPr>
          <p:nvPr>
            <p:ph type="sldNum" sz="quarter" idx="10"/>
          </p:nvPr>
        </p:nvSpPr>
        <p:spPr/>
        <p:txBody>
          <a:bodyPr/>
          <a:lstStyle/>
          <a:p>
            <a:fld id="{BB42DD89-FC2F-AF4A-B0F9-824DE30488C6}" type="slidenum">
              <a:rPr lang="en-US" smtClean="0"/>
              <a:pPr/>
              <a:t>3</a:t>
            </a:fld>
            <a:endParaRPr lang="en-US" dirty="0"/>
          </a:p>
        </p:txBody>
      </p:sp>
    </p:spTree>
    <p:extLst>
      <p:ext uri="{BB962C8B-B14F-4D97-AF65-F5344CB8AC3E}">
        <p14:creationId xmlns:p14="http://schemas.microsoft.com/office/powerpoint/2010/main" val="1994147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Narrow" panose="020B0606020202030204" pitchFamily="34" charset="0"/>
              </a:rPr>
              <a:t>Just as with children, adults will be more engaged when we build relationships. This is an important and evolving process, to build rapport and trust.</a:t>
            </a:r>
          </a:p>
          <a:p>
            <a:r>
              <a:rPr lang="en-US" b="1" dirty="0">
                <a:latin typeface="Arial Narrow" panose="020B0606020202030204" pitchFamily="34" charset="0"/>
              </a:rPr>
              <a:t>When we listen to parents and caregivers, we learn their perspectives and find common ground for sharing experiences and knowledge. </a:t>
            </a:r>
          </a:p>
          <a:p>
            <a:r>
              <a:rPr lang="en-US" b="1" dirty="0">
                <a:latin typeface="Arial Narrow" panose="020B0606020202030204" pitchFamily="34" charset="0"/>
              </a:rPr>
              <a:t>Both we and the parents and caregivers can share ideas on ways to support early literacy at home. </a:t>
            </a:r>
          </a:p>
          <a:p>
            <a:endParaRPr lang="en-US" b="1"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fld id="{BB42DD89-FC2F-AF4A-B0F9-824DE30488C6}" type="slidenum">
              <a:rPr lang="en-US" smtClean="0"/>
              <a:pPr/>
              <a:t>4</a:t>
            </a:fld>
            <a:endParaRPr lang="en-US" dirty="0"/>
          </a:p>
        </p:txBody>
      </p:sp>
    </p:spTree>
    <p:extLst>
      <p:ext uri="{BB962C8B-B14F-4D97-AF65-F5344CB8AC3E}">
        <p14:creationId xmlns:p14="http://schemas.microsoft.com/office/powerpoint/2010/main" val="3721671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Narrow" panose="020B0606020202030204" pitchFamily="34" charset="0"/>
              </a:rPr>
              <a:t>In this recording, we will focus on </a:t>
            </a:r>
            <a:r>
              <a:rPr lang="en-US" b="1" baseline="0" dirty="0">
                <a:latin typeface="Arial Narrow" panose="020B0606020202030204" pitchFamily="34" charset="0"/>
              </a:rPr>
              <a:t>offering early literacy tips to show how what we are doing supports early literacy and later reading. </a:t>
            </a:r>
          </a:p>
          <a:p>
            <a:pPr marL="0" indent="0">
              <a:buFont typeface="Wingdings" panose="05000000000000000000" pitchFamily="2" charset="2"/>
              <a:buNone/>
            </a:pPr>
            <a:endParaRPr lang="en-US" b="1" dirty="0">
              <a:latin typeface="Arial Narrow" panose="020B0606020202030204" pitchFamily="34" charset="0"/>
            </a:endParaRPr>
          </a:p>
          <a:p>
            <a:r>
              <a:rPr lang="en-US" b="1" dirty="0">
                <a:latin typeface="Arial Narrow" panose="020B0606020202030204" pitchFamily="34" charset="0"/>
              </a:rPr>
              <a:t>You have now gotten a good sense of interactivity and intentionality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you are becoming intentional around each of the early literacy components using the Early Literacy Planning Tool Worksheets, you have been noticing connections between books you use in storytimes and each early literacy component</a:t>
            </a:r>
            <a:endParaRPr lang="en-US" b="1" dirty="0">
              <a:latin typeface="Arial Narrow" panose="020B0606020202030204" pitchFamily="34" charset="0"/>
            </a:endParaRPr>
          </a:p>
          <a:p>
            <a:r>
              <a:rPr lang="en-US" b="1" dirty="0">
                <a:latin typeface="Arial Narrow" panose="020B0606020202030204" pitchFamily="34" charset="0"/>
              </a:rPr>
              <a:t>One important benefit of becoming intentional, recognizing the connection between storytime activities, early literacy, and later reading, is that we can also share this information </a:t>
            </a:r>
            <a:r>
              <a:rPr lang="en-US" sz="1200" kern="1200" dirty="0">
                <a:solidFill>
                  <a:schemeClr val="tx1"/>
                </a:solidFill>
                <a:effectLst/>
                <a:latin typeface="+mn-lt"/>
                <a:ea typeface="+mn-ea"/>
                <a:cs typeface="+mn-cs"/>
              </a:rPr>
              <a:t>by adding an early literacy tip to </a:t>
            </a:r>
            <a:r>
              <a:rPr lang="en-US" b="1" dirty="0">
                <a:latin typeface="Arial Narrow" panose="020B0606020202030204" pitchFamily="34" charset="0"/>
              </a:rPr>
              <a:t>parents and caregivers. </a:t>
            </a:r>
          </a:p>
          <a:p>
            <a:endParaRPr lang="en-US" b="1" dirty="0">
              <a:latin typeface="Arial Narrow" panose="020B0606020202030204" pitchFamily="34" charset="0"/>
            </a:endParaRPr>
          </a:p>
          <a:p>
            <a:pPr lvl="0"/>
            <a:r>
              <a:rPr lang="en-US" altLang="en-US" b="1" dirty="0">
                <a:solidFill>
                  <a:prstClr val="black"/>
                </a:solidFill>
                <a:latin typeface="Arial Narrow" panose="020B0606020202030204" pitchFamily="34" charset="0"/>
              </a:rPr>
              <a:t>Parent evaluations of storytimes that included early literacy tips found that parents are more likely to continue early literacy activities at home for two reasons: </a:t>
            </a:r>
          </a:p>
          <a:p>
            <a:pPr marL="228600" lvl="0" indent="-228600">
              <a:buFontTx/>
              <a:buAutoNum type="arabicParenR"/>
            </a:pPr>
            <a:r>
              <a:rPr lang="en-US" altLang="en-US" b="1" dirty="0">
                <a:solidFill>
                  <a:prstClr val="black"/>
                </a:solidFill>
                <a:latin typeface="Arial Narrow" panose="020B0606020202030204" pitchFamily="34" charset="0"/>
              </a:rPr>
              <a:t>the storytime presenter made it look fun and doable</a:t>
            </a:r>
          </a:p>
          <a:p>
            <a:pPr marL="228600" lvl="0" indent="-228600">
              <a:buFontTx/>
              <a:buAutoNum type="arabicParenR"/>
            </a:pPr>
            <a:r>
              <a:rPr lang="en-US" altLang="en-US" b="1" dirty="0">
                <a:solidFill>
                  <a:prstClr val="black"/>
                </a:solidFill>
                <a:latin typeface="Arial Narrow" panose="020B0606020202030204" pitchFamily="34" charset="0"/>
              </a:rPr>
              <a:t>they now understood the connection between the activity and literacy which motivated them to keep it going</a:t>
            </a:r>
          </a:p>
          <a:p>
            <a:endParaRPr lang="en-US" dirty="0"/>
          </a:p>
        </p:txBody>
      </p:sp>
      <p:sp>
        <p:nvSpPr>
          <p:cNvPr id="4" name="Slide Number Placeholder 3"/>
          <p:cNvSpPr>
            <a:spLocks noGrp="1"/>
          </p:cNvSpPr>
          <p:nvPr>
            <p:ph type="sldNum" sz="quarter" idx="10"/>
          </p:nvPr>
        </p:nvSpPr>
        <p:spPr/>
        <p:txBody>
          <a:bodyPr/>
          <a:lstStyle/>
          <a:p>
            <a:fld id="{BB42DD89-FC2F-AF4A-B0F9-824DE30488C6}" type="slidenum">
              <a:rPr lang="en-US" smtClean="0"/>
              <a:pPr/>
              <a:t>5</a:t>
            </a:fld>
            <a:endParaRPr lang="en-US" dirty="0"/>
          </a:p>
        </p:txBody>
      </p:sp>
    </p:spTree>
    <p:extLst>
      <p:ext uri="{BB962C8B-B14F-4D97-AF65-F5344CB8AC3E}">
        <p14:creationId xmlns:p14="http://schemas.microsoft.com/office/powerpoint/2010/main" val="4129842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82296"/>
            <a:ext cx="5749724" cy="3667334"/>
          </a:xfrm>
        </p:spPr>
        <p:txBody>
          <a:bodyPr/>
          <a:lstStyle/>
          <a:p>
            <a:pPr lvl="0">
              <a:defRPr/>
            </a:pPr>
            <a:r>
              <a:rPr lang="en-US" b="1" dirty="0">
                <a:solidFill>
                  <a:prstClr val="black"/>
                </a:solidFill>
                <a:latin typeface="Arial Narrow" panose="020B0606020202030204" pitchFamily="34" charset="0"/>
              </a:rPr>
              <a:t>So what is an early literacy tip anyway?</a:t>
            </a:r>
          </a:p>
          <a:p>
            <a:pPr lvl="0">
              <a:defRPr/>
            </a:pPr>
            <a:endParaRPr lang="en-US" b="1" dirty="0">
              <a:solidFill>
                <a:prstClr val="black"/>
              </a:solidFill>
              <a:latin typeface="Arial Narrow" panose="020B0606020202030204" pitchFamily="34" charset="0"/>
            </a:endParaRPr>
          </a:p>
          <a:p>
            <a:pPr lvl="0">
              <a:defRPr/>
            </a:pPr>
            <a:r>
              <a:rPr lang="en-US" b="1" dirty="0">
                <a:solidFill>
                  <a:prstClr val="black"/>
                </a:solidFill>
                <a:latin typeface="Arial Narrow" panose="020B0606020202030204" pitchFamily="34" charset="0"/>
              </a:rPr>
              <a:t>A couple of sentences explaining the connections between what you are doing that supports early literacy which leads to later reading</a:t>
            </a:r>
          </a:p>
          <a:p>
            <a:pPr lvl="0">
              <a:defRPr/>
            </a:pPr>
            <a:endParaRPr lang="en-US" b="1" dirty="0">
              <a:solidFill>
                <a:prstClr val="black"/>
              </a:solidFill>
              <a:latin typeface="Arial Narrow" panose="020B0606020202030204" pitchFamily="34" charset="0"/>
            </a:endParaRPr>
          </a:p>
          <a:p>
            <a:pPr lvl="0">
              <a:defRPr/>
            </a:pPr>
            <a:r>
              <a:rPr lang="en-US" b="1" dirty="0">
                <a:solidFill>
                  <a:prstClr val="black"/>
                </a:solidFill>
                <a:latin typeface="Arial Narrow" panose="020B0606020202030204" pitchFamily="34" charset="0"/>
              </a:rPr>
              <a:t>15 – 20 seconds</a:t>
            </a:r>
          </a:p>
          <a:p>
            <a:pPr lvl="0">
              <a:defRPr/>
            </a:pPr>
            <a:endParaRPr lang="en-US" b="1" dirty="0">
              <a:solidFill>
                <a:prstClr val="black"/>
              </a:solidFill>
              <a:latin typeface="Arial Narrow" panose="020B0606020202030204" pitchFamily="34" charset="0"/>
            </a:endParaRPr>
          </a:p>
          <a:p>
            <a:pPr lvl="0">
              <a:defRPr/>
            </a:pPr>
            <a:r>
              <a:rPr lang="en-US" b="0" dirty="0">
                <a:solidFill>
                  <a:prstClr val="black"/>
                </a:solidFill>
                <a:latin typeface="Arial Narrow" panose="020B0606020202030204" pitchFamily="34" charset="0"/>
              </a:rPr>
              <a:t>Photo: Mother and son by Nicholas </a:t>
            </a:r>
            <a:r>
              <a:rPr lang="en-US" b="0" dirty="0" err="1">
                <a:solidFill>
                  <a:prstClr val="black"/>
                </a:solidFill>
                <a:latin typeface="Arial Narrow" panose="020B0606020202030204" pitchFamily="34" charset="0"/>
              </a:rPr>
              <a:t>Githiri</a:t>
            </a:r>
            <a:r>
              <a:rPr lang="en-US" b="0" dirty="0">
                <a:solidFill>
                  <a:prstClr val="black"/>
                </a:solidFill>
                <a:latin typeface="Arial Narrow" panose="020B0606020202030204" pitchFamily="34" charset="0"/>
              </a:rPr>
              <a:t> on </a:t>
            </a:r>
            <a:r>
              <a:rPr lang="en-US" b="0" dirty="0" err="1">
                <a:solidFill>
                  <a:prstClr val="black"/>
                </a:solidFill>
                <a:latin typeface="Arial Narrow" panose="020B0606020202030204" pitchFamily="34" charset="0"/>
              </a:rPr>
              <a:t>Pexels</a:t>
            </a:r>
            <a:r>
              <a:rPr lang="en-US" b="0" dirty="0">
                <a:solidFill>
                  <a:prstClr val="black"/>
                </a:solidFill>
                <a:latin typeface="Arial Narrow" panose="020B0606020202030204" pitchFamily="34" charset="0"/>
              </a:rPr>
              <a:t>: https://www.pexels.com/photo/tilt-shift-lens-photography-of-woman-wearing-red-sweater-and-white-skirt-while-holding-a-boy-wearing-white-and-black-crew-neck-shirt-and-blue-denim-short-1027931/</a:t>
            </a:r>
          </a:p>
        </p:txBody>
      </p:sp>
      <p:sp>
        <p:nvSpPr>
          <p:cNvPr id="4" name="Slide Number Placeholder 3"/>
          <p:cNvSpPr>
            <a:spLocks noGrp="1"/>
          </p:cNvSpPr>
          <p:nvPr>
            <p:ph type="sldNum" sz="quarter" idx="10"/>
          </p:nvPr>
        </p:nvSpPr>
        <p:spPr/>
        <p:txBody>
          <a:bodyPr/>
          <a:lstStyle/>
          <a:p>
            <a:fld id="{BB42DD89-FC2F-AF4A-B0F9-824DE30488C6}" type="slidenum">
              <a:rPr lang="en-US" smtClean="0"/>
              <a:pPr/>
              <a:t>6</a:t>
            </a:fld>
            <a:endParaRPr lang="en-US" dirty="0"/>
          </a:p>
        </p:txBody>
      </p:sp>
    </p:spTree>
    <p:extLst>
      <p:ext uri="{BB962C8B-B14F-4D97-AF65-F5344CB8AC3E}">
        <p14:creationId xmlns:p14="http://schemas.microsoft.com/office/powerpoint/2010/main" val="29591653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200" b="0" i="0" u="none" strike="noStrike" kern="1200" cap="none" spc="0" normalizeH="0" baseline="0" noProof="0" dirty="0">
                <a:ln>
                  <a:noFill/>
                </a:ln>
                <a:solidFill>
                  <a:srgbClr val="00B050"/>
                </a:solidFill>
                <a:effectLst/>
                <a:uLnTx/>
                <a:uFillTx/>
                <a:latin typeface="Arial Narrow" panose="020B0606020202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200" b="1" i="0" u="none" strike="noStrike" kern="1200" cap="none" spc="0" normalizeH="0" baseline="0" noProof="0" dirty="0">
                <a:ln>
                  <a:noFill/>
                </a:ln>
                <a:solidFill>
                  <a:srgbClr val="00B050"/>
                </a:solidFill>
                <a:effectLst/>
                <a:uLnTx/>
                <a:uFillTx/>
                <a:latin typeface="Arial Narrow" panose="020B0606020202030204" pitchFamily="34" charset="0"/>
                <a:ea typeface="+mn-ea"/>
                <a:cs typeface="+mn-cs"/>
              </a:rPr>
              <a:t>What might that look like?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200" b="1" i="0" u="none" strike="noStrike" kern="1200" cap="none" spc="0" normalizeH="0" baseline="0" noProof="0" dirty="0">
                <a:ln>
                  <a:noFill/>
                </a:ln>
                <a:solidFill>
                  <a:srgbClr val="00B050"/>
                </a:solidFill>
                <a:effectLst/>
                <a:uLnTx/>
                <a:uFillTx/>
                <a:latin typeface="Arial Narrow" panose="020B0606020202030204" pitchFamily="34" charset="0"/>
                <a:ea typeface="+mn-ea"/>
                <a:cs typeface="+mn-cs"/>
              </a:rPr>
              <a:t>Let’s say I was reading The Giant </a:t>
            </a:r>
            <a:r>
              <a:rPr kumimoji="0" lang="en-US" sz="1200" b="1" i="0" u="none" strike="noStrike" kern="1200" cap="none" spc="0" normalizeH="0" baseline="0" noProof="0" dirty="0" err="1">
                <a:ln>
                  <a:noFill/>
                </a:ln>
                <a:solidFill>
                  <a:srgbClr val="00B050"/>
                </a:solidFill>
                <a:effectLst/>
                <a:uLnTx/>
                <a:uFillTx/>
                <a:latin typeface="Arial Narrow" panose="020B0606020202030204" pitchFamily="34" charset="0"/>
                <a:ea typeface="+mn-ea"/>
                <a:cs typeface="+mn-cs"/>
              </a:rPr>
              <a:t>Jumperee</a:t>
            </a:r>
            <a:r>
              <a:rPr kumimoji="0" lang="en-US" sz="1200" b="1" i="0" u="none" strike="noStrike" kern="1200" cap="none" spc="0" normalizeH="0" baseline="0" noProof="0" dirty="0">
                <a:ln>
                  <a:noFill/>
                </a:ln>
                <a:solidFill>
                  <a:srgbClr val="00B050"/>
                </a:solidFill>
                <a:effectLst/>
                <a:uLnTx/>
                <a:uFillTx/>
                <a:latin typeface="Arial Narrow" panose="020B0606020202030204" pitchFamily="34" charset="0"/>
                <a:ea typeface="+mn-ea"/>
                <a:cs typeface="+mn-cs"/>
              </a:rPr>
              <a:t> by Julia Donaldson and Helen </a:t>
            </a:r>
            <a:r>
              <a:rPr kumimoji="0" lang="en-US" sz="1200" b="1" i="0" u="none" strike="noStrike" kern="1200" cap="none" spc="0" normalizeH="0" baseline="0" noProof="0" dirty="0" err="1">
                <a:ln>
                  <a:noFill/>
                </a:ln>
                <a:solidFill>
                  <a:srgbClr val="00B050"/>
                </a:solidFill>
                <a:effectLst/>
                <a:uLnTx/>
                <a:uFillTx/>
                <a:latin typeface="Arial Narrow" panose="020B0606020202030204" pitchFamily="34" charset="0"/>
                <a:ea typeface="+mn-ea"/>
                <a:cs typeface="+mn-cs"/>
              </a:rPr>
              <a:t>Oxenbury</a:t>
            </a:r>
            <a:r>
              <a:rPr kumimoji="0" lang="en-US" sz="1200" b="1" i="0" u="none" strike="noStrike" kern="1200" cap="none" spc="0" normalizeH="0" baseline="0" noProof="0" dirty="0">
                <a:ln>
                  <a:noFill/>
                </a:ln>
                <a:solidFill>
                  <a:srgbClr val="00B050"/>
                </a:solidFill>
                <a:effectLst/>
                <a:uLnTx/>
                <a:uFillTx/>
                <a:latin typeface="Arial Narrow" panose="020B0606020202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200" b="1" i="0" u="none" strike="noStrike" kern="1200" cap="none" spc="0" normalizeH="0" baseline="0" noProof="0" dirty="0">
                <a:ln>
                  <a:noFill/>
                </a:ln>
                <a:solidFill>
                  <a:srgbClr val="00B050"/>
                </a:solidFill>
                <a:effectLst/>
                <a:uLnTx/>
                <a:uFillTx/>
                <a:latin typeface="Arial Narrow" panose="020B0606020202030204" pitchFamily="34" charset="0"/>
                <a:ea typeface="+mn-ea"/>
                <a:cs typeface="+mn-cs"/>
              </a:rPr>
              <a:t>“So Cat slunk up to the burrow, the hole where rabbit lives. But just as she was about to slink inside, she heard a loud sound.”</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200" b="1" i="0" u="none" strike="noStrike" kern="1200" cap="none" spc="0" normalizeH="0" baseline="0" noProof="0" dirty="0">
                <a:ln>
                  <a:noFill/>
                </a:ln>
                <a:solidFill>
                  <a:srgbClr val="00B050"/>
                </a:solidFill>
                <a:effectLst/>
                <a:uLnTx/>
                <a:uFillTx/>
                <a:latin typeface="Arial Narrow" panose="020B0606020202030204" pitchFamily="34" charset="0"/>
                <a:ea typeface="+mn-ea"/>
                <a:cs typeface="+mn-cs"/>
              </a:rPr>
              <a:t>Slink </a:t>
            </a:r>
            <a:r>
              <a:rPr kumimoji="0" lang="en-US" sz="1200" b="0" i="0" u="none" strike="noStrike" kern="1200" cap="none" spc="0" normalizeH="0" baseline="0" noProof="0" dirty="0">
                <a:ln>
                  <a:noFill/>
                </a:ln>
                <a:solidFill>
                  <a:srgbClr val="00B050"/>
                </a:solidFill>
                <a:effectLst/>
                <a:uLnTx/>
                <a:uFillTx/>
                <a:latin typeface="Arial Narrow" panose="020B0606020202030204" pitchFamily="34" charset="0"/>
                <a:ea typeface="+mn-ea"/>
                <a:cs typeface="+mn-cs"/>
              </a:rPr>
              <a:t>(or slunk) </a:t>
            </a:r>
            <a:r>
              <a:rPr kumimoji="0" lang="en-US" sz="1200" b="1" i="0" u="none" strike="noStrike" kern="1200" cap="none" spc="0" normalizeH="0" baseline="0" noProof="0" dirty="0">
                <a:ln>
                  <a:noFill/>
                </a:ln>
                <a:solidFill>
                  <a:srgbClr val="00B050"/>
                </a:solidFill>
                <a:effectLst/>
                <a:uLnTx/>
                <a:uFillTx/>
                <a:latin typeface="Arial Narrow" panose="020B0606020202030204" pitchFamily="34" charset="0"/>
                <a:ea typeface="+mn-ea"/>
                <a:cs typeface="+mn-cs"/>
              </a:rPr>
              <a:t>means walking smoothly and quietly, maybe a little sneaky.</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200" b="1" i="0" u="none" strike="noStrike" kern="1200" cap="none" spc="0" normalizeH="0" baseline="0" noProof="0" dirty="0">
                <a:ln>
                  <a:noFill/>
                </a:ln>
                <a:solidFill>
                  <a:srgbClr val="00B050"/>
                </a:solidFill>
                <a:effectLst/>
                <a:uLnTx/>
                <a:uFillTx/>
                <a:latin typeface="Arial Narrow" panose="020B0606020202030204" pitchFamily="34" charset="0"/>
                <a:ea typeface="+mn-ea"/>
                <a:cs typeface="+mn-cs"/>
              </a:rPr>
              <a:t>So Cat slunk up to the burrow. He walked very quietly, a little sneakily.</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b="1" dirty="0">
              <a:solidFill>
                <a:srgbClr val="00B050"/>
              </a:solidFill>
              <a:latin typeface="Arial Narrow" panose="020B0606020202030204" pitchFamily="34" charset="0"/>
            </a:endParaRPr>
          </a:p>
          <a:p>
            <a:pPr lvl="0"/>
            <a:r>
              <a:rPr lang="en-US" b="1" dirty="0">
                <a:solidFill>
                  <a:srgbClr val="00B050"/>
                </a:solidFill>
                <a:latin typeface="Arial Narrow" panose="020B0606020202030204" pitchFamily="34" charset="0"/>
              </a:rPr>
              <a:t>My tip to the parents/caregivers would be something like this—read slide. </a:t>
            </a:r>
          </a:p>
          <a:p>
            <a:pPr marL="457200" marR="0" lvl="1"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en-US" sz="1200" b="0" i="0" u="none" strike="noStrike" kern="1200" cap="none" spc="0" normalizeH="0" baseline="0" noProof="0" dirty="0">
              <a:ln>
                <a:noFill/>
              </a:ln>
              <a:solidFill>
                <a:srgbClr val="00B050"/>
              </a:solidFill>
              <a:effectLst/>
              <a:uLnTx/>
              <a:uFillTx/>
              <a:latin typeface="Arial Narrow" panose="020B0606020202030204" pitchFamily="34" charset="0"/>
              <a:ea typeface="+mn-ea"/>
              <a:cs typeface="+mn-cs"/>
            </a:endParaRPr>
          </a:p>
          <a:p>
            <a:pPr marL="457200" marR="0" lvl="1"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en-US" sz="1200" b="0" i="0" u="none" strike="noStrike" kern="1200" cap="none" spc="0" normalizeH="0" baseline="0" noProof="0" dirty="0">
              <a:ln>
                <a:noFill/>
              </a:ln>
              <a:solidFill>
                <a:srgbClr val="00B050"/>
              </a:solidFill>
              <a:effectLst/>
              <a:uLnTx/>
              <a:uFillTx/>
              <a:latin typeface="Arial Narrow" panose="020B0606020202030204" pitchFamily="34" charset="0"/>
              <a:ea typeface="+mn-ea"/>
              <a:cs typeface="+mn-cs"/>
            </a:endParaRPr>
          </a:p>
          <a:p>
            <a:pPr marL="457200" marR="0" lvl="1"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en-US" sz="1200" b="0" i="0" u="none" strike="noStrike" kern="1200" cap="none" spc="0" normalizeH="0" baseline="0" noProof="0" dirty="0">
              <a:ln>
                <a:noFill/>
              </a:ln>
              <a:solidFill>
                <a:srgbClr val="00B050"/>
              </a:solidFill>
              <a:effectLst/>
              <a:uLnTx/>
              <a:uFillTx/>
              <a:latin typeface="Arial Narrow" panose="020B0606020202030204" pitchFamily="34" charset="0"/>
              <a:ea typeface="+mn-ea"/>
              <a:cs typeface="+mn-cs"/>
            </a:endParaRPr>
          </a:p>
        </p:txBody>
      </p:sp>
      <p:sp>
        <p:nvSpPr>
          <p:cNvPr id="4" name="Slide Number Placeholder 3"/>
          <p:cNvSpPr>
            <a:spLocks noGrp="1"/>
          </p:cNvSpPr>
          <p:nvPr>
            <p:ph type="sldNum" sz="quarter" idx="10"/>
          </p:nvPr>
        </p:nvSpPr>
        <p:spPr/>
        <p:txBody>
          <a:bodyPr/>
          <a:lstStyle/>
          <a:p>
            <a:fld id="{BB42DD89-FC2F-AF4A-B0F9-824DE30488C6}"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7474388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2588" y="203200"/>
            <a:ext cx="3249612" cy="2436813"/>
          </a:xfrm>
        </p:spPr>
      </p:sp>
      <p:sp>
        <p:nvSpPr>
          <p:cNvPr id="3" name="Notes Placeholder 2"/>
          <p:cNvSpPr>
            <a:spLocks noGrp="1"/>
          </p:cNvSpPr>
          <p:nvPr>
            <p:ph type="body" idx="1"/>
          </p:nvPr>
        </p:nvSpPr>
        <p:spPr>
          <a:xfrm>
            <a:off x="580292" y="2640134"/>
            <a:ext cx="5867400" cy="6445251"/>
          </a:xfrm>
        </p:spPr>
        <p:txBody>
          <a:bodyPr/>
          <a:lstStyle/>
          <a:p>
            <a:pPr eaLnBrk="1" hangingPunct="1"/>
            <a:r>
              <a:rPr lang="en-US" altLang="en-US" b="1" dirty="0">
                <a:solidFill>
                  <a:srgbClr val="000000"/>
                </a:solidFill>
                <a:latin typeface="Arial Narrow" panose="020B0606020202030204" pitchFamily="34" charset="0"/>
                <a:cs typeface="Arial" panose="020B0604020202020204" pitchFamily="34" charset="0"/>
              </a:rPr>
              <a:t>So, when we say an early literacy tip, we want to connect the dots</a:t>
            </a:r>
            <a:r>
              <a:rPr lang="en-US" altLang="en-US" b="1" dirty="0">
                <a:latin typeface="Arial Narrow" panose="020B0606020202030204" pitchFamily="34" charset="0"/>
                <a:cs typeface="Arial" panose="020B0604020202020204" pitchFamily="34" charset="0"/>
              </a:rPr>
              <a:t> for parents and caregivers just as we are being intentional about connecting the dots </a:t>
            </a:r>
            <a:r>
              <a:rPr lang="en-US" altLang="en-US" b="1" dirty="0">
                <a:solidFill>
                  <a:srgbClr val="00B050"/>
                </a:solidFill>
                <a:latin typeface="Arial Narrow" panose="020B0606020202030204" pitchFamily="34" charset="0"/>
                <a:cs typeface="Arial" panose="020B0604020202020204" pitchFamily="34" charset="0"/>
              </a:rPr>
              <a:t>when we are being intentional </a:t>
            </a:r>
            <a:r>
              <a:rPr lang="en-US" altLang="en-US" b="1" dirty="0">
                <a:latin typeface="Arial Narrow" panose="020B0606020202030204" pitchFamily="34" charset="0"/>
                <a:cs typeface="Arial" panose="020B0604020202020204" pitchFamily="34" charset="0"/>
              </a:rPr>
              <a:t>for the children. </a:t>
            </a:r>
          </a:p>
          <a:p>
            <a:pPr eaLnBrk="1" hangingPunct="1"/>
            <a:r>
              <a:rPr lang="en-US" altLang="en-US" b="1" dirty="0">
                <a:solidFill>
                  <a:srgbClr val="000000"/>
                </a:solidFill>
                <a:latin typeface="Arial Narrow" panose="020B0606020202030204" pitchFamily="34" charset="0"/>
                <a:cs typeface="Arial" panose="020B0604020202020204" pitchFamily="34" charset="0"/>
              </a:rPr>
              <a:t>Read box</a:t>
            </a:r>
          </a:p>
          <a:p>
            <a:pPr eaLnBrk="1" hangingPunct="1"/>
            <a:r>
              <a:rPr lang="en-US" altLang="en-US" b="1" dirty="0">
                <a:latin typeface="Arial Narrow" panose="020B0606020202030204" pitchFamily="34" charset="0"/>
                <a:cs typeface="Arial" panose="020B0604020202020204" pitchFamily="34" charset="0"/>
              </a:rPr>
              <a:t>Your tips don’t need to get this technical in your explanations to adults – just know that this is the backbone of how you are helping to prepare children to learn to read. </a:t>
            </a:r>
            <a:endParaRPr lang="en-US" altLang="en-US" dirty="0">
              <a:solidFill>
                <a:srgbClr val="00B050"/>
              </a:solidFill>
              <a:latin typeface="Arial Narrow" panose="020B0606020202030204" pitchFamily="34" charset="0"/>
              <a:cs typeface="Arial" panose="020B0604020202020204" pitchFamily="34" charset="0"/>
            </a:endParaRPr>
          </a:p>
          <a:p>
            <a:br>
              <a:rPr lang="en-US" altLang="en-US" dirty="0">
                <a:solidFill>
                  <a:srgbClr val="00B050"/>
                </a:solidFill>
                <a:latin typeface="Arial Narrow" panose="020B0606020202030204" pitchFamily="34" charset="0"/>
                <a:cs typeface="Arial" panose="020B0604020202020204" pitchFamily="34" charset="0"/>
              </a:rPr>
            </a:br>
            <a:r>
              <a:rPr lang="en-US" altLang="en-US" b="1" dirty="0">
                <a:solidFill>
                  <a:srgbClr val="00B050"/>
                </a:solidFill>
                <a:latin typeface="Arial Narrow" panose="020B0606020202030204" pitchFamily="34" charset="0"/>
                <a:cs typeface="Arial" panose="020B0604020202020204" pitchFamily="34" charset="0"/>
              </a:rPr>
              <a:t>So, you know that having children clap syllables supports phonological awareness which leads to helping them decode words. You could then adapt your knowledge to this tip:</a:t>
            </a:r>
          </a:p>
          <a:p>
            <a:pPr eaLnBrk="1" hangingPunct="1"/>
            <a:endParaRPr lang="en-US" altLang="en-US" b="1" dirty="0">
              <a:solidFill>
                <a:srgbClr val="000000"/>
              </a:solidFill>
              <a:latin typeface="Arial Narrow" panose="020B0606020202030204" pitchFamily="34" charset="0"/>
              <a:cs typeface="Arial" panose="020B0604020202020204" pitchFamily="34" charset="0"/>
            </a:endParaRPr>
          </a:p>
          <a:p>
            <a:pPr lvl="0"/>
            <a:r>
              <a:rPr lang="en-US" altLang="en-US" b="1" dirty="0">
                <a:solidFill>
                  <a:srgbClr val="000000"/>
                </a:solidFill>
                <a:latin typeface="Arial Narrow" panose="020B0606020202030204" pitchFamily="34" charset="0"/>
                <a:cs typeface="Arial" panose="020B0604020202020204" pitchFamily="34" charset="0"/>
              </a:rPr>
              <a:t>When we clap syllables</a:t>
            </a:r>
            <a:r>
              <a:rPr lang="en-US" altLang="en-US" b="1" dirty="0">
                <a:latin typeface="Arial Narrow" panose="020B0606020202030204" pitchFamily="34" charset="0"/>
                <a:cs typeface="Arial" panose="020B0604020202020204" pitchFamily="34" charset="0"/>
              </a:rPr>
              <a:t>, it </a:t>
            </a:r>
            <a:r>
              <a:rPr lang="en-US" altLang="en-US" b="1" dirty="0">
                <a:solidFill>
                  <a:srgbClr val="000000"/>
                </a:solidFill>
                <a:latin typeface="Arial Narrow" panose="020B0606020202030204" pitchFamily="34" charset="0"/>
                <a:cs typeface="Arial" panose="020B0604020202020204" pitchFamily="34" charset="0"/>
              </a:rPr>
              <a:t>helps children hear the smaller sounds in words, which later helps them sound out words when they learn to read.</a:t>
            </a:r>
          </a:p>
          <a:p>
            <a:pPr lvl="0"/>
            <a:endParaRPr lang="en-US" altLang="en-US" dirty="0">
              <a:solidFill>
                <a:srgbClr val="000000"/>
              </a:solidFill>
              <a:latin typeface="Arial Narrow" panose="020B0606020202030204" pitchFamily="34" charset="0"/>
              <a:cs typeface="Arial" panose="020B0604020202020204" pitchFamily="34" charset="0"/>
            </a:endParaRPr>
          </a:p>
          <a:p>
            <a:pPr lvl="0"/>
            <a:r>
              <a:rPr lang="en-US" altLang="en-US" b="1" dirty="0">
                <a:solidFill>
                  <a:srgbClr val="00B050"/>
                </a:solidFill>
                <a:latin typeface="Arial Narrow" panose="020B0606020202030204" pitchFamily="34" charset="0"/>
                <a:cs typeface="Arial" panose="020B0604020202020204" pitchFamily="34" charset="0"/>
              </a:rPr>
              <a:t>Here is another example: Let’s say you have read a factual book, or even a couple of pages of a factual book. You could say to the adults:</a:t>
            </a:r>
          </a:p>
          <a:p>
            <a:pPr eaLnBrk="1" hangingPunct="1"/>
            <a:r>
              <a:rPr lang="en-US" altLang="en-US" b="1" dirty="0">
                <a:solidFill>
                  <a:srgbClr val="00B050"/>
                </a:solidFill>
                <a:latin typeface="Arial Narrow" panose="020B0606020202030204" pitchFamily="34" charset="0"/>
                <a:cs typeface="Arial" panose="020B0604020202020204" pitchFamily="34" charset="0"/>
              </a:rPr>
              <a:t>When we share factual information with children they are learning about the world. This builds their background knowledge which will later help them understand what they will read. </a:t>
            </a:r>
          </a:p>
          <a:p>
            <a:pPr eaLnBrk="1" hangingPunct="1"/>
            <a:endParaRPr lang="en-US" altLang="en-US" b="1" dirty="0">
              <a:solidFill>
                <a:srgbClr val="000000"/>
              </a:solidFill>
              <a:latin typeface="Arial Narrow" panose="020B0606020202030204" pitchFamily="34" charset="0"/>
              <a:cs typeface="Arial" panose="020B0604020202020204" pitchFamily="34" charset="0"/>
            </a:endParaRPr>
          </a:p>
          <a:p>
            <a:pPr eaLnBrk="1" hangingPunct="1"/>
            <a:r>
              <a:rPr lang="en-US" altLang="en-US" b="1" dirty="0">
                <a:solidFill>
                  <a:srgbClr val="000000"/>
                </a:solidFill>
                <a:latin typeface="Arial Narrow" panose="020B0606020202030204" pitchFamily="34" charset="0"/>
                <a:cs typeface="Arial" panose="020B0604020202020204" pitchFamily="34" charset="0"/>
              </a:rPr>
              <a:t>Connect the dots!</a:t>
            </a:r>
          </a:p>
          <a:p>
            <a:pPr>
              <a:spcBef>
                <a:spcPts val="0"/>
              </a:spcBef>
              <a:spcAft>
                <a:spcPts val="0"/>
              </a:spcAft>
              <a:defRPr/>
            </a:pPr>
            <a:endParaRPr lang="en-US" b="1" baseline="0" dirty="0">
              <a:latin typeface="Arial Narrow" panose="020B0606020202030204" pitchFamily="34" charset="0"/>
            </a:endParaRPr>
          </a:p>
          <a:p>
            <a:pPr lvl="0">
              <a:defRPr/>
            </a:pPr>
            <a:r>
              <a:rPr lang="en-US" altLang="en-US" b="1" dirty="0">
                <a:latin typeface="Arial Narrow" panose="020B0606020202030204" pitchFamily="34" charset="0"/>
                <a:cs typeface="Arial" panose="020B0604020202020204" pitchFamily="34" charset="0"/>
              </a:rPr>
              <a:t>It may take some time before you feel comfortable sharing your early literacy knowledge with parents and caregivers. It’s okay to start with what feels natural and doable and then build to tips that are more detailed, making the connection for how adults can build their children’s early literacy behaviors and why it’s important for later reading. </a:t>
            </a:r>
          </a:p>
          <a:p>
            <a:pPr lvl="0">
              <a:defRPr/>
            </a:pPr>
            <a:endParaRPr lang="en-US" altLang="en-US" i="1" dirty="0">
              <a:solidFill>
                <a:srgbClr val="000000"/>
              </a:solidFill>
              <a:latin typeface="Arial Narrow" panose="020B0606020202030204" pitchFamily="34" charset="0"/>
              <a:cs typeface="Arial" panose="020B0604020202020204" pitchFamily="34" charset="0"/>
            </a:endParaRPr>
          </a:p>
          <a:p>
            <a:pPr lvl="0">
              <a:defRPr/>
            </a:pPr>
            <a:r>
              <a:rPr lang="en-US" altLang="en-US" b="1" dirty="0">
                <a:solidFill>
                  <a:prstClr val="black"/>
                </a:solidFill>
                <a:latin typeface="Arial Narrow" panose="020B0606020202030204" pitchFamily="34" charset="0"/>
              </a:rPr>
              <a:t>Adding early literacy tips does not take away from the enjoyment of sharing books and language activities. They enhance the storytime experience.</a:t>
            </a:r>
          </a:p>
          <a:p>
            <a:endParaRPr lang="en-US" dirty="0"/>
          </a:p>
        </p:txBody>
      </p:sp>
      <p:sp>
        <p:nvSpPr>
          <p:cNvPr id="4" name="Slide Number Placeholder 3"/>
          <p:cNvSpPr>
            <a:spLocks noGrp="1"/>
          </p:cNvSpPr>
          <p:nvPr>
            <p:ph type="sldNum" sz="quarter" idx="10"/>
          </p:nvPr>
        </p:nvSpPr>
        <p:spPr/>
        <p:txBody>
          <a:bodyPr/>
          <a:lstStyle/>
          <a:p>
            <a:fld id="{BB42DD89-FC2F-AF4A-B0F9-824DE30488C6}" type="slidenum">
              <a:rPr lang="en-US" smtClean="0"/>
              <a:pPr/>
              <a:t>8</a:t>
            </a:fld>
            <a:endParaRPr lang="en-US" dirty="0"/>
          </a:p>
        </p:txBody>
      </p:sp>
    </p:spTree>
    <p:extLst>
      <p:ext uri="{BB962C8B-B14F-4D97-AF65-F5344CB8AC3E}">
        <p14:creationId xmlns:p14="http://schemas.microsoft.com/office/powerpoint/2010/main" val="3737216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82296"/>
            <a:ext cx="5486400" cy="2446042"/>
          </a:xfrm>
        </p:spPr>
        <p:txBody>
          <a:bodyPr/>
          <a:lstStyle/>
          <a:p>
            <a:r>
              <a:rPr lang="en-US" altLang="en-US" b="1" dirty="0">
                <a:latin typeface="Arial Narrow" panose="020B0606020202030204" pitchFamily="34" charset="0"/>
              </a:rPr>
              <a:t>Some people are concerned</a:t>
            </a:r>
            <a:r>
              <a:rPr lang="en-US" altLang="en-US" b="1" baseline="0" dirty="0">
                <a:latin typeface="Arial Narrow" panose="020B0606020202030204" pitchFamily="34" charset="0"/>
              </a:rPr>
              <a:t> about sounding condescending.</a:t>
            </a:r>
          </a:p>
          <a:p>
            <a:r>
              <a:rPr lang="en-US" altLang="en-US" b="1" baseline="0" dirty="0">
                <a:latin typeface="Arial Narrow" panose="020B0606020202030204" pitchFamily="34" charset="0"/>
              </a:rPr>
              <a:t>Might try the When we format</a:t>
            </a:r>
          </a:p>
          <a:p>
            <a:r>
              <a:rPr lang="en-US" altLang="en-US" b="1" dirty="0">
                <a:latin typeface="Arial Narrow" panose="020B0606020202030204" pitchFamily="34" charset="0"/>
              </a:rPr>
              <a:t>Read tip, then point out formula</a:t>
            </a:r>
            <a:endParaRPr lang="en-US" altLang="en-US" b="1" baseline="0" dirty="0">
              <a:latin typeface="Arial Narrow" panose="020B0606020202030204" pitchFamily="34" charset="0"/>
            </a:endParaRPr>
          </a:p>
          <a:p>
            <a:endParaRPr lang="en-US" altLang="en-US" b="1" baseline="0" dirty="0">
              <a:latin typeface="Arial Narrow" panose="020B0606020202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rial Narrow" panose="020B0606020202030204" pitchFamily="34" charset="0"/>
                <a:cs typeface="Arial" panose="020B0604020202020204" pitchFamily="34" charset="0"/>
              </a:rPr>
              <a:t>If you want, you can add that focusing on the text develops print concepts.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b="1" i="1" baseline="0" dirty="0">
              <a:latin typeface="Arial Narrow" panose="020B0606020202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Arial Narrow" panose="020B0606020202030204" pitchFamily="34" charset="0"/>
              </a:rPr>
              <a:t>Start with one tip—the example tip where you are demonstrating something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Arial Narrow" panose="020B0606020202030204" pitchFamily="34" charset="0"/>
              </a:rPr>
              <a:t>As you become more intentional it is easier to articulate the connections for the adults.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effectLst/>
              <a:uLnTx/>
              <a:uFillTx/>
              <a:latin typeface="Arial Narrow" panose="020B0606020202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1" baseline="0" dirty="0">
              <a:latin typeface="Arial Narrow" panose="020B0606020202030204" pitchFamily="34" charset="0"/>
            </a:endParaRPr>
          </a:p>
          <a:p>
            <a:endParaRPr lang="en-US" altLang="en-US" b="1" baseline="0"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fld id="{BB42DD89-FC2F-AF4A-B0F9-824DE30488C6}" type="slidenum">
              <a:rPr lang="en-US" smtClean="0"/>
              <a:pPr/>
              <a:t>9</a:t>
            </a:fld>
            <a:endParaRPr lang="en-US" dirty="0"/>
          </a:p>
        </p:txBody>
      </p:sp>
    </p:spTree>
    <p:extLst>
      <p:ext uri="{BB962C8B-B14F-4D97-AF65-F5344CB8AC3E}">
        <p14:creationId xmlns:p14="http://schemas.microsoft.com/office/powerpoint/2010/main" val="11200915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18865" y="4479245"/>
            <a:ext cx="6625135" cy="627138"/>
          </a:xfrm>
          <a:prstGeom prst="rect">
            <a:avLst/>
          </a:prstGeom>
          <a:solidFill>
            <a:srgbClr val="E85E4F"/>
          </a:solidFill>
        </p:spPr>
        <p:txBody>
          <a:bodyPr wrap="none" lIns="91440" anchor="ctr">
            <a:noAutofit/>
          </a:bodyPr>
          <a:lstStyle>
            <a:lvl1pPr marL="0" indent="0" algn="l">
              <a:buNone/>
              <a:defRPr sz="28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7" name="Text Placeholder 3"/>
          <p:cNvSpPr>
            <a:spLocks noGrp="1"/>
          </p:cNvSpPr>
          <p:nvPr>
            <p:ph type="body" sz="half" idx="2" hasCustomPrompt="1"/>
          </p:nvPr>
        </p:nvSpPr>
        <p:spPr>
          <a:xfrm>
            <a:off x="2518865" y="5561079"/>
            <a:ext cx="2258860" cy="337819"/>
          </a:xfrm>
          <a:prstGeom prst="rect">
            <a:avLst/>
          </a:prstGeom>
        </p:spPr>
        <p:txBody>
          <a:bodyPr/>
          <a:lstStyle>
            <a:lvl1pPr marL="0" indent="0">
              <a:buNone/>
              <a:defRPr sz="1400">
                <a:solidFill>
                  <a:srgbClr val="3D4059"/>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 Title</a:t>
            </a:r>
          </a:p>
        </p:txBody>
      </p:sp>
      <p:sp>
        <p:nvSpPr>
          <p:cNvPr id="22" name="Text Placeholder 21"/>
          <p:cNvSpPr>
            <a:spLocks noGrp="1"/>
          </p:cNvSpPr>
          <p:nvPr>
            <p:ph type="body" sz="quarter" idx="10" hasCustomPrompt="1"/>
          </p:nvPr>
        </p:nvSpPr>
        <p:spPr>
          <a:xfrm>
            <a:off x="2519210" y="5106383"/>
            <a:ext cx="3297238" cy="419100"/>
          </a:xfrm>
          <a:prstGeom prst="rect">
            <a:avLst/>
          </a:prstGeom>
        </p:spPr>
        <p:txBody>
          <a:bodyPr vert="horz"/>
          <a:lstStyle>
            <a:lvl1pPr marL="0" indent="0">
              <a:buNone/>
              <a:defRPr sz="2800" baseline="0">
                <a:solidFill>
                  <a:srgbClr val="3D4059"/>
                </a:solidFill>
              </a:defRPr>
            </a:lvl1pPr>
          </a:lstStyle>
          <a:p>
            <a:pPr lvl="0"/>
            <a:r>
              <a:rPr lang="en-US" dirty="0"/>
              <a:t>Speaker Name</a:t>
            </a:r>
          </a:p>
        </p:txBody>
      </p:sp>
      <p:pic>
        <p:nvPicPr>
          <p:cNvPr id="7" name="Picture 6"/>
          <p:cNvPicPr>
            <a:picLocks noChangeAspect="1"/>
          </p:cNvPicPr>
          <p:nvPr userDrawn="1"/>
        </p:nvPicPr>
        <p:blipFill>
          <a:blip r:embed="rId2"/>
          <a:stretch>
            <a:fillRect/>
          </a:stretch>
        </p:blipFill>
        <p:spPr>
          <a:xfrm>
            <a:off x="220563" y="210984"/>
            <a:ext cx="4223394" cy="4035065"/>
          </a:xfrm>
          <a:prstGeom prst="rect">
            <a:avLst/>
          </a:prstGeom>
        </p:spPr>
      </p:pic>
      <p:sp>
        <p:nvSpPr>
          <p:cNvPr id="2" name="Title 1"/>
          <p:cNvSpPr>
            <a:spLocks noGrp="1"/>
          </p:cNvSpPr>
          <p:nvPr>
            <p:ph type="ctrTitle" hasCustomPrompt="1"/>
          </p:nvPr>
        </p:nvSpPr>
        <p:spPr>
          <a:xfrm>
            <a:off x="1572016" y="3475974"/>
            <a:ext cx="7382970" cy="802642"/>
          </a:xfrm>
          <a:prstGeom prst="rect">
            <a:avLst/>
          </a:prstGeom>
        </p:spPr>
        <p:txBody>
          <a:bodyPr>
            <a:noAutofit/>
          </a:bodyPr>
          <a:lstStyle>
            <a:lvl1pPr algn="l">
              <a:defRPr sz="4800" b="1" baseline="0">
                <a:solidFill>
                  <a:srgbClr val="3D4059"/>
                </a:solidFill>
              </a:defRPr>
            </a:lvl1pPr>
          </a:lstStyle>
          <a:p>
            <a:r>
              <a:rPr lang="en-US" dirty="0"/>
              <a:t>Title of Presentation </a:t>
            </a:r>
          </a:p>
        </p:txBody>
      </p:sp>
      <p:sp>
        <p:nvSpPr>
          <p:cNvPr id="8" name="TextBox 7">
            <a:extLst>
              <a:ext uri="{FF2B5EF4-FFF2-40B4-BE49-F238E27FC236}">
                <a16:creationId xmlns:a16="http://schemas.microsoft.com/office/drawing/2014/main" id="{91D99E88-308F-46D3-9D58-5A46FE0CF9C6}"/>
              </a:ext>
            </a:extLst>
          </p:cNvPr>
          <p:cNvSpPr txBox="1"/>
          <p:nvPr userDrawn="1"/>
        </p:nvSpPr>
        <p:spPr>
          <a:xfrm>
            <a:off x="1572016" y="6312877"/>
            <a:ext cx="3332285" cy="338554"/>
          </a:xfrm>
          <a:prstGeom prst="rect">
            <a:avLst/>
          </a:prstGeom>
          <a:noFill/>
        </p:spPr>
        <p:txBody>
          <a:bodyPr wrap="square" rtlCol="0">
            <a:spAutoFit/>
          </a:bodyPr>
          <a:lstStyle/>
          <a:p>
            <a:r>
              <a:rPr lang="en-US" sz="1600" dirty="0">
                <a:solidFill>
                  <a:schemeClr val="tx1">
                    <a:lumMod val="50000"/>
                    <a:lumOff val="50000"/>
                  </a:schemeClr>
                </a:solidFill>
                <a:latin typeface="+mj-lt"/>
              </a:rPr>
              <a:t>WebJunction		OCLC 2018</a:t>
            </a:r>
          </a:p>
        </p:txBody>
      </p:sp>
      <p:sp>
        <p:nvSpPr>
          <p:cNvPr id="9" name="Rectangle 8">
            <a:extLst>
              <a:ext uri="{FF2B5EF4-FFF2-40B4-BE49-F238E27FC236}">
                <a16:creationId xmlns:a16="http://schemas.microsoft.com/office/drawing/2014/main" id="{0A4BC99D-8013-427D-8AE3-A51F89B747EC}"/>
              </a:ext>
            </a:extLst>
          </p:cNvPr>
          <p:cNvSpPr/>
          <p:nvPr userDrawn="1"/>
        </p:nvSpPr>
        <p:spPr>
          <a:xfrm>
            <a:off x="0" y="6152773"/>
            <a:ext cx="9144000" cy="18288"/>
          </a:xfrm>
          <a:prstGeom prst="rect">
            <a:avLst/>
          </a:prstGeom>
          <a:solidFill>
            <a:srgbClr val="DBDCD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83549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0004" y="4043045"/>
            <a:ext cx="8686800" cy="440025"/>
          </a:xfrm>
          <a:prstGeom prst="rect">
            <a:avLst/>
          </a:prstGeom>
        </p:spPr>
        <p:txBody>
          <a:bodyPr anchor="b"/>
          <a:lstStyle>
            <a:lvl1pPr algn="l">
              <a:defRPr sz="2000" b="1">
                <a:solidFill>
                  <a:srgbClr val="E85E4F"/>
                </a:solidFill>
              </a:defRPr>
            </a:lvl1pPr>
          </a:lstStyle>
          <a:p>
            <a:r>
              <a:rPr lang="en-US" dirty="0"/>
              <a:t>Click to edit Master title style</a:t>
            </a:r>
          </a:p>
        </p:txBody>
      </p:sp>
      <p:sp>
        <p:nvSpPr>
          <p:cNvPr id="3" name="Picture Placeholder 2"/>
          <p:cNvSpPr>
            <a:spLocks noGrp="1"/>
          </p:cNvSpPr>
          <p:nvPr>
            <p:ph type="pic" idx="1"/>
          </p:nvPr>
        </p:nvSpPr>
        <p:spPr>
          <a:xfrm>
            <a:off x="260004" y="612775"/>
            <a:ext cx="4259739" cy="3194804"/>
          </a:xfrm>
          <a:prstGeom prst="rect">
            <a:avLst/>
          </a:prstGeom>
        </p:spPr>
        <p:txBody>
          <a:bodyPr/>
          <a:lstStyle>
            <a:lvl1pPr marL="0" indent="0">
              <a:buNone/>
              <a:defRPr sz="3200">
                <a:solidFill>
                  <a:srgbClr val="3D4059"/>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60004" y="4609783"/>
            <a:ext cx="8686800" cy="624909"/>
          </a:xfrm>
          <a:prstGeom prst="rect">
            <a:avLst/>
          </a:prstGeom>
        </p:spPr>
        <p:txBody>
          <a:bodyPr/>
          <a:lstStyle>
            <a:lvl1pPr marL="0" indent="0">
              <a:buNone/>
              <a:defRPr sz="1400">
                <a:solidFill>
                  <a:srgbClr val="3D4059"/>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2F06D7DF-80BD-8344-910D-31CE746E5D7C}" type="datetimeFigureOut">
              <a:rPr lang="en-US" smtClean="0"/>
              <a:pPr/>
              <a:t>8/1/2019</a:t>
            </a:fld>
            <a:endParaRPr lang="en-US" dirty="0"/>
          </a:p>
        </p:txBody>
      </p:sp>
      <p:sp>
        <p:nvSpPr>
          <p:cNvPr id="9" name="Picture Placeholder 2"/>
          <p:cNvSpPr>
            <a:spLocks noGrp="1"/>
          </p:cNvSpPr>
          <p:nvPr>
            <p:ph type="pic" idx="13"/>
          </p:nvPr>
        </p:nvSpPr>
        <p:spPr>
          <a:xfrm>
            <a:off x="4687065" y="612775"/>
            <a:ext cx="4259739" cy="3194804"/>
          </a:xfrm>
          <a:prstGeom prst="rect">
            <a:avLst/>
          </a:prstGeom>
        </p:spPr>
        <p:txBody>
          <a:bodyPr/>
          <a:lstStyle>
            <a:lvl1pPr marL="0" indent="0">
              <a:buNone/>
              <a:defRPr sz="3200">
                <a:solidFill>
                  <a:srgbClr val="3D4059"/>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2" name="Slide Number Placeholder 5"/>
          <p:cNvSpPr>
            <a:spLocks noGrp="1"/>
          </p:cNvSpPr>
          <p:nvPr>
            <p:ph type="sldNum" sz="quarter" idx="12"/>
          </p:nvPr>
        </p:nvSpPr>
        <p:spPr>
          <a:xfrm>
            <a:off x="3945684" y="6356350"/>
            <a:ext cx="2133600" cy="365125"/>
          </a:xfrm>
        </p:spPr>
        <p:txBody>
          <a:bodyPr/>
          <a:lstStyle/>
          <a:p>
            <a:fld id="{CEBFD22D-C511-9847-9EF9-254F04B6B55E}" type="slidenum">
              <a:rPr lang="en-US" smtClean="0"/>
              <a:pPr/>
              <a:t>‹#›</a:t>
            </a:fld>
            <a:endParaRPr lang="en-US" dirty="0"/>
          </a:p>
        </p:txBody>
      </p:sp>
      <p:sp>
        <p:nvSpPr>
          <p:cNvPr id="11" name="Rectangle 10"/>
          <p:cNvSpPr/>
          <p:nvPr userDrawn="1"/>
        </p:nvSpPr>
        <p:spPr>
          <a:xfrm>
            <a:off x="6876156" y="5936456"/>
            <a:ext cx="2070647" cy="3000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userDrawn="1"/>
        </p:nvPicPr>
        <p:blipFill>
          <a:blip r:embed="rId2"/>
          <a:stretch>
            <a:fillRect/>
          </a:stretch>
        </p:blipFill>
        <p:spPr>
          <a:xfrm>
            <a:off x="6900863" y="4979259"/>
            <a:ext cx="2045941" cy="1954709"/>
          </a:xfrm>
          <a:prstGeom prst="rect">
            <a:avLst/>
          </a:prstGeom>
        </p:spPr>
      </p:pic>
    </p:spTree>
    <p:extLst>
      <p:ext uri="{BB962C8B-B14F-4D97-AF65-F5344CB8AC3E}">
        <p14:creationId xmlns:p14="http://schemas.microsoft.com/office/powerpoint/2010/main" val="1150233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F06D7DF-80BD-8344-910D-31CE746E5D7C}" type="datetimeFigureOut">
              <a:rPr lang="en-US" smtClean="0"/>
              <a:pPr/>
              <a:t>8/1/2019</a:t>
            </a:fld>
            <a:endParaRPr lang="en-US" dirty="0"/>
          </a:p>
        </p:txBody>
      </p:sp>
      <p:sp>
        <p:nvSpPr>
          <p:cNvPr id="7" name="Picture Placeholder 2"/>
          <p:cNvSpPr>
            <a:spLocks noGrp="1"/>
          </p:cNvSpPr>
          <p:nvPr>
            <p:ph type="pic" idx="12" hasCustomPrompt="1"/>
          </p:nvPr>
        </p:nvSpPr>
        <p:spPr>
          <a:xfrm>
            <a:off x="1678487" y="4479246"/>
            <a:ext cx="957755" cy="996676"/>
          </a:xfrm>
          <a:prstGeom prst="rect">
            <a:avLst/>
          </a:prstGeom>
        </p:spPr>
        <p:txBody>
          <a:bodyPr/>
          <a:lstStyle>
            <a:lvl1pPr marL="0" indent="0">
              <a:buNone/>
              <a:defRPr sz="1400">
                <a:solidFill>
                  <a:srgbClr val="3D4059"/>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Speaker Photo </a:t>
            </a:r>
            <a:br>
              <a:rPr lang="en-US" dirty="0"/>
            </a:br>
            <a:r>
              <a:rPr lang="en-US" dirty="0"/>
              <a:t>(if available)</a:t>
            </a:r>
          </a:p>
        </p:txBody>
      </p:sp>
      <p:sp>
        <p:nvSpPr>
          <p:cNvPr id="14" name="Slide Number Placeholder 5"/>
          <p:cNvSpPr>
            <a:spLocks noGrp="1"/>
          </p:cNvSpPr>
          <p:nvPr>
            <p:ph type="sldNum" sz="quarter" idx="13"/>
          </p:nvPr>
        </p:nvSpPr>
        <p:spPr>
          <a:xfrm>
            <a:off x="6789901" y="6356350"/>
            <a:ext cx="2133600" cy="365125"/>
          </a:xfrm>
        </p:spPr>
        <p:txBody>
          <a:bodyPr/>
          <a:lstStyle/>
          <a:p>
            <a:fld id="{CEBFD22D-C511-9847-9EF9-254F04B6B55E}" type="slidenum">
              <a:rPr lang="en-US" smtClean="0"/>
              <a:pPr/>
              <a:t>‹#›</a:t>
            </a:fld>
            <a:endParaRPr lang="en-US" dirty="0"/>
          </a:p>
        </p:txBody>
      </p:sp>
      <p:sp>
        <p:nvSpPr>
          <p:cNvPr id="11" name="Subtitle 2"/>
          <p:cNvSpPr>
            <a:spLocks noGrp="1"/>
          </p:cNvSpPr>
          <p:nvPr>
            <p:ph type="subTitle" idx="1" hasCustomPrompt="1"/>
          </p:nvPr>
        </p:nvSpPr>
        <p:spPr>
          <a:xfrm>
            <a:off x="2738071" y="4479245"/>
            <a:ext cx="6405930" cy="627138"/>
          </a:xfrm>
          <a:prstGeom prst="rect">
            <a:avLst/>
          </a:prstGeom>
          <a:solidFill>
            <a:srgbClr val="E85E4F"/>
          </a:solidFill>
        </p:spPr>
        <p:txBody>
          <a:bodyPr wrap="none" lIns="91440" anchor="ctr">
            <a:noAutofit/>
          </a:bodyPr>
          <a:lstStyle>
            <a:lvl1pPr marL="0" indent="0" algn="l">
              <a:buNone/>
              <a:defRPr sz="2800" b="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Speaker Name</a:t>
            </a:r>
          </a:p>
        </p:txBody>
      </p:sp>
      <p:sp>
        <p:nvSpPr>
          <p:cNvPr id="12" name="Text Placeholder 3"/>
          <p:cNvSpPr>
            <a:spLocks noGrp="1"/>
          </p:cNvSpPr>
          <p:nvPr>
            <p:ph type="body" sz="half" idx="14" hasCustomPrompt="1"/>
          </p:nvPr>
        </p:nvSpPr>
        <p:spPr>
          <a:xfrm>
            <a:off x="2738070" y="5138102"/>
            <a:ext cx="2258860" cy="337819"/>
          </a:xfrm>
          <a:prstGeom prst="rect">
            <a:avLst/>
          </a:prstGeom>
        </p:spPr>
        <p:txBody>
          <a:bodyPr/>
          <a:lstStyle>
            <a:lvl1pPr marL="0" indent="0">
              <a:buNone/>
              <a:defRPr sz="1400">
                <a:solidFill>
                  <a:srgbClr val="3D4059"/>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 Title</a:t>
            </a:r>
          </a:p>
        </p:txBody>
      </p:sp>
      <p:pic>
        <p:nvPicPr>
          <p:cNvPr id="15" name="Picture 14"/>
          <p:cNvPicPr>
            <a:picLocks noChangeAspect="1"/>
          </p:cNvPicPr>
          <p:nvPr userDrawn="1"/>
        </p:nvPicPr>
        <p:blipFill>
          <a:blip r:embed="rId2"/>
          <a:stretch>
            <a:fillRect/>
          </a:stretch>
        </p:blipFill>
        <p:spPr>
          <a:xfrm>
            <a:off x="220563" y="210984"/>
            <a:ext cx="4223394" cy="4035065"/>
          </a:xfrm>
          <a:prstGeom prst="rect">
            <a:avLst/>
          </a:prstGeom>
        </p:spPr>
      </p:pic>
      <p:sp>
        <p:nvSpPr>
          <p:cNvPr id="16" name="Title 1"/>
          <p:cNvSpPr>
            <a:spLocks noGrp="1"/>
          </p:cNvSpPr>
          <p:nvPr>
            <p:ph type="ctrTitle" hasCustomPrompt="1"/>
          </p:nvPr>
        </p:nvSpPr>
        <p:spPr>
          <a:xfrm>
            <a:off x="1572016" y="3475974"/>
            <a:ext cx="7382970" cy="802642"/>
          </a:xfrm>
          <a:prstGeom prst="rect">
            <a:avLst/>
          </a:prstGeom>
        </p:spPr>
        <p:txBody>
          <a:bodyPr>
            <a:noAutofit/>
          </a:bodyPr>
          <a:lstStyle>
            <a:lvl1pPr algn="l">
              <a:defRPr sz="4800" b="1" baseline="0">
                <a:solidFill>
                  <a:srgbClr val="3D4059"/>
                </a:solidFill>
              </a:defRPr>
            </a:lvl1pPr>
          </a:lstStyle>
          <a:p>
            <a:r>
              <a:rPr lang="en-US" dirty="0"/>
              <a:t>Closing Slide</a:t>
            </a:r>
          </a:p>
        </p:txBody>
      </p:sp>
    </p:spTree>
    <p:extLst>
      <p:ext uri="{BB962C8B-B14F-4D97-AF65-F5344CB8AC3E}">
        <p14:creationId xmlns:p14="http://schemas.microsoft.com/office/powerpoint/2010/main" val="38232764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93D1A232-213E-473F-9DD9-A3DF6CA1860C}" type="datetimeFigureOut">
              <a:rPr lang="en-US" smtClean="0">
                <a:solidFill>
                  <a:srgbClr val="39302A"/>
                </a:solidFill>
              </a:rPr>
              <a:pPr/>
              <a:t>8/1/2019</a:t>
            </a:fld>
            <a:endParaRPr lang="en-US" dirty="0">
              <a:solidFill>
                <a:srgbClr val="39302A"/>
              </a:solidFill>
            </a:endParaRPr>
          </a:p>
        </p:txBody>
      </p:sp>
      <p:sp>
        <p:nvSpPr>
          <p:cNvPr id="10" name="Slide Number Placeholder 9"/>
          <p:cNvSpPr>
            <a:spLocks noGrp="1"/>
          </p:cNvSpPr>
          <p:nvPr>
            <p:ph type="sldNum" sz="quarter" idx="16"/>
          </p:nvPr>
        </p:nvSpPr>
        <p:spPr/>
        <p:txBody>
          <a:bodyPr rtlCol="0"/>
          <a:lstStyle/>
          <a:p>
            <a:fld id="{3A280939-1F92-4481-A4C9-DE259B9877AF}" type="slidenum">
              <a:rPr lang="en-US" smtClean="0"/>
              <a:pPr/>
              <a:t>‹#›</a:t>
            </a:fld>
            <a:endParaRPr lang="en-US" dirty="0"/>
          </a:p>
        </p:txBody>
      </p:sp>
      <p:sp>
        <p:nvSpPr>
          <p:cNvPr id="12" name="Footer Placeholder 11"/>
          <p:cNvSpPr>
            <a:spLocks noGrp="1"/>
          </p:cNvSpPr>
          <p:nvPr>
            <p:ph type="ftr" sz="quarter" idx="17"/>
          </p:nvPr>
        </p:nvSpPr>
        <p:spPr/>
        <p:txBody>
          <a:bodyPr rtlCol="0"/>
          <a:lstStyle/>
          <a:p>
            <a:endParaRPr lang="en-US" dirty="0">
              <a:solidFill>
                <a:srgbClr val="39302A"/>
              </a:solidFill>
            </a:endParaRPr>
          </a:p>
        </p:txBody>
      </p:sp>
    </p:spTree>
    <p:extLst>
      <p:ext uri="{BB962C8B-B14F-4D97-AF65-F5344CB8AC3E}">
        <p14:creationId xmlns:p14="http://schemas.microsoft.com/office/powerpoint/2010/main" val="3761223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rtlCol="0">
            <a:normAutofit/>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F5FF345-44AC-45CE-A9D5-A0D681A7F515}" type="datetimeFigureOut">
              <a:rPr lang="en-US"/>
              <a:pPr>
                <a:defRPr/>
              </a:pPr>
              <a:t>8/1/2019</a:t>
            </a:fld>
            <a:endParaRPr lang="en-US" dirty="0"/>
          </a:p>
        </p:txBody>
      </p:sp>
      <p:sp>
        <p:nvSpPr>
          <p:cNvPr id="6" name="Footer Placeholder 4"/>
          <p:cNvSpPr>
            <a:spLocks noGrp="1"/>
          </p:cNvSpPr>
          <p:nvPr>
            <p:ph type="ftr" sz="quarter" idx="11"/>
          </p:nvPr>
        </p:nvSpPr>
        <p:spPr>
          <a:xfrm>
            <a:off x="3124200" y="6356354"/>
            <a:ext cx="2895600" cy="365125"/>
          </a:xfrm>
          <a:prstGeom prst="rect">
            <a:avLst/>
          </a:prstGeom>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966FADB3-4B7B-4FE8-9E8C-8283036ED5F0}" type="slidenum">
              <a:rPr lang="en-US" altLang="en-US"/>
              <a:pPr/>
              <a:t>‹#›</a:t>
            </a:fld>
            <a:endParaRPr lang="en-US" altLang="en-US" dirty="0"/>
          </a:p>
        </p:txBody>
      </p:sp>
    </p:spTree>
    <p:extLst>
      <p:ext uri="{BB962C8B-B14F-4D97-AF65-F5344CB8AC3E}">
        <p14:creationId xmlns:p14="http://schemas.microsoft.com/office/powerpoint/2010/main" val="7342391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0118"/>
          </a:xfrm>
          <a:prstGeom prst="rect">
            <a:avLst/>
          </a:prstGeom>
        </p:spPr>
        <p:txBody>
          <a:bodyPr/>
          <a:lstStyle>
            <a:lvl1pPr algn="l">
              <a:defRPr sz="4000" b="1">
                <a:solidFill>
                  <a:srgbClr val="E85E4F"/>
                </a:solidFill>
              </a:defRPr>
            </a:lvl1pPr>
          </a:lstStyle>
          <a:p>
            <a:r>
              <a:rPr lang="en-US" dirty="0"/>
              <a:t>Click to edit Master title style</a:t>
            </a:r>
          </a:p>
        </p:txBody>
      </p:sp>
      <p:sp>
        <p:nvSpPr>
          <p:cNvPr id="3" name="Content Placeholder 2"/>
          <p:cNvSpPr>
            <a:spLocks noGrp="1"/>
          </p:cNvSpPr>
          <p:nvPr>
            <p:ph idx="1"/>
          </p:nvPr>
        </p:nvSpPr>
        <p:spPr>
          <a:xfrm>
            <a:off x="457200" y="1168924"/>
            <a:ext cx="8229600" cy="4732255"/>
          </a:xfrm>
          <a:prstGeom prst="rect">
            <a:avLst/>
          </a:prstGeom>
        </p:spPr>
        <p:txBody>
          <a:bodyPr/>
          <a:lstStyle>
            <a:lvl1pPr marL="342900" indent="-342900">
              <a:buClr>
                <a:srgbClr val="E85E4F"/>
              </a:buClr>
              <a:buFont typeface="Wingdings" panose="05000000000000000000" pitchFamily="2" charset="2"/>
              <a:buChar char="§"/>
              <a:defRPr>
                <a:solidFill>
                  <a:srgbClr val="3D4059"/>
                </a:solidFill>
              </a:defRPr>
            </a:lvl1pPr>
            <a:lvl2pPr marL="742950" indent="-285750">
              <a:buClr>
                <a:srgbClr val="FFC72C"/>
              </a:buClr>
              <a:buFont typeface="Wingdings" panose="05000000000000000000" pitchFamily="2" charset="2"/>
              <a:buChar char="§"/>
              <a:defRPr>
                <a:solidFill>
                  <a:srgbClr val="3D4059"/>
                </a:solidFill>
              </a:defRPr>
            </a:lvl2pPr>
            <a:lvl3pPr marL="1143000" indent="-228600">
              <a:buClr>
                <a:srgbClr val="FFC72C"/>
              </a:buClr>
              <a:buFont typeface="Wingdings" panose="05000000000000000000" pitchFamily="2" charset="2"/>
              <a:buChar char="§"/>
              <a:defRPr>
                <a:solidFill>
                  <a:srgbClr val="3D4059"/>
                </a:solidFill>
              </a:defRPr>
            </a:lvl3pPr>
            <a:lvl4pPr marL="1600200" indent="-228600">
              <a:buClr>
                <a:srgbClr val="FFC72C"/>
              </a:buClr>
              <a:buFont typeface="Wingdings" panose="05000000000000000000" pitchFamily="2" charset="2"/>
              <a:buChar char="§"/>
              <a:defRPr>
                <a:solidFill>
                  <a:srgbClr val="3D4059"/>
                </a:solidFill>
              </a:defRPr>
            </a:lvl4pPr>
            <a:lvl5pPr marL="2057400" indent="-228600">
              <a:buClr>
                <a:srgbClr val="FFC72C"/>
              </a:buClr>
              <a:buFont typeface="Wingdings" panose="05000000000000000000" pitchFamily="2" charset="2"/>
              <a:buChar char="§"/>
              <a:defRPr>
                <a:solidFill>
                  <a:srgbClr val="3D405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ubtitle 2">
            <a:extLst>
              <a:ext uri="{FF2B5EF4-FFF2-40B4-BE49-F238E27FC236}">
                <a16:creationId xmlns:a16="http://schemas.microsoft.com/office/drawing/2014/main" id="{E259493E-A775-44FF-A390-9C33A2FDEE8C}"/>
              </a:ext>
            </a:extLst>
          </p:cNvPr>
          <p:cNvSpPr>
            <a:spLocks noGrp="1"/>
          </p:cNvSpPr>
          <p:nvPr>
            <p:ph type="subTitle" idx="10"/>
          </p:nvPr>
        </p:nvSpPr>
        <p:spPr>
          <a:xfrm>
            <a:off x="0" y="6258251"/>
            <a:ext cx="9144000" cy="627138"/>
          </a:xfrm>
          <a:prstGeom prst="rect">
            <a:avLst/>
          </a:prstGeom>
          <a:solidFill>
            <a:srgbClr val="E85E4F"/>
          </a:solidFill>
        </p:spPr>
        <p:txBody>
          <a:bodyPr wrap="none" lIns="91440" anchor="ctr">
            <a:noAutofit/>
          </a:bodyPr>
          <a:lstStyle>
            <a:lvl1pPr marL="0" indent="0" algn="l">
              <a:buNone/>
              <a:defRPr sz="2800" b="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Tree>
    <p:extLst>
      <p:ext uri="{BB962C8B-B14F-4D97-AF65-F5344CB8AC3E}">
        <p14:creationId xmlns:p14="http://schemas.microsoft.com/office/powerpoint/2010/main" val="2331856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Rectangle 9"/>
          <p:cNvSpPr/>
          <p:nvPr userDrawn="1"/>
        </p:nvSpPr>
        <p:spPr>
          <a:xfrm>
            <a:off x="6876156" y="5936456"/>
            <a:ext cx="2070647" cy="3000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274638"/>
            <a:ext cx="8229600" cy="1143000"/>
          </a:xfrm>
          <a:prstGeom prst="rect">
            <a:avLst/>
          </a:prstGeom>
        </p:spPr>
        <p:txBody>
          <a:bodyPr/>
          <a:lstStyle>
            <a:lvl1pPr algn="l">
              <a:defRPr sz="4000" b="1">
                <a:solidFill>
                  <a:srgbClr val="E85E4F"/>
                </a:solidFill>
              </a:defRPr>
            </a:lvl1pPr>
          </a:lstStyle>
          <a:p>
            <a:r>
              <a:rPr lang="en-US" dirty="0"/>
              <a:t>Click to edit Master title style</a:t>
            </a:r>
          </a:p>
        </p:txBody>
      </p:sp>
      <p:sp>
        <p:nvSpPr>
          <p:cNvPr id="3" name="Content Placeholder 2"/>
          <p:cNvSpPr>
            <a:spLocks noGrp="1"/>
          </p:cNvSpPr>
          <p:nvPr>
            <p:ph idx="1"/>
          </p:nvPr>
        </p:nvSpPr>
        <p:spPr>
          <a:xfrm>
            <a:off x="457200" y="1600200"/>
            <a:ext cx="8229600" cy="4042607"/>
          </a:xfrm>
          <a:prstGeom prst="rect">
            <a:avLst/>
          </a:prstGeom>
        </p:spPr>
        <p:txBody>
          <a:bodyPr/>
          <a:lstStyle>
            <a:lvl1pPr marL="342900" indent="-342900">
              <a:buClr>
                <a:srgbClr val="E85E4F"/>
              </a:buClr>
              <a:buFont typeface="Wingdings" panose="05000000000000000000" pitchFamily="2" charset="2"/>
              <a:buChar char="§"/>
              <a:defRPr>
                <a:solidFill>
                  <a:srgbClr val="3D4059"/>
                </a:solidFill>
              </a:defRPr>
            </a:lvl1pPr>
            <a:lvl2pPr marL="742950" indent="-285750">
              <a:buClr>
                <a:srgbClr val="FFC72C"/>
              </a:buClr>
              <a:buFont typeface="Wingdings" panose="05000000000000000000" pitchFamily="2" charset="2"/>
              <a:buChar char="§"/>
              <a:defRPr>
                <a:solidFill>
                  <a:srgbClr val="3D4059"/>
                </a:solidFill>
              </a:defRPr>
            </a:lvl2pPr>
            <a:lvl3pPr marL="1143000" indent="-228600">
              <a:buClr>
                <a:srgbClr val="FFC72C"/>
              </a:buClr>
              <a:buFont typeface="Wingdings" panose="05000000000000000000" pitchFamily="2" charset="2"/>
              <a:buChar char="§"/>
              <a:defRPr>
                <a:solidFill>
                  <a:srgbClr val="3D4059"/>
                </a:solidFill>
              </a:defRPr>
            </a:lvl3pPr>
            <a:lvl4pPr marL="1600200" indent="-228600">
              <a:buClr>
                <a:srgbClr val="FFC72C"/>
              </a:buClr>
              <a:buFont typeface="Wingdings" panose="05000000000000000000" pitchFamily="2" charset="2"/>
              <a:buChar char="§"/>
              <a:defRPr>
                <a:solidFill>
                  <a:srgbClr val="3D4059"/>
                </a:solidFill>
              </a:defRPr>
            </a:lvl4pPr>
            <a:lvl5pPr marL="2057400" indent="-228600">
              <a:buClr>
                <a:srgbClr val="FFC72C"/>
              </a:buClr>
              <a:buFont typeface="Wingdings" panose="05000000000000000000" pitchFamily="2" charset="2"/>
              <a:buChar char="§"/>
              <a:defRPr>
                <a:solidFill>
                  <a:srgbClr val="3D405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F06D7DF-80BD-8344-910D-31CE746E5D7C}" type="datetimeFigureOut">
              <a:rPr lang="en-US" smtClean="0"/>
              <a:pPr/>
              <a:t>8/1/2019</a:t>
            </a:fld>
            <a:endParaRPr lang="en-US" dirty="0"/>
          </a:p>
        </p:txBody>
      </p:sp>
      <p:sp>
        <p:nvSpPr>
          <p:cNvPr id="6" name="Slide Number Placeholder 5"/>
          <p:cNvSpPr>
            <a:spLocks noGrp="1"/>
          </p:cNvSpPr>
          <p:nvPr>
            <p:ph type="sldNum" sz="quarter" idx="12"/>
          </p:nvPr>
        </p:nvSpPr>
        <p:spPr>
          <a:xfrm>
            <a:off x="3945684" y="6356350"/>
            <a:ext cx="2133600" cy="365125"/>
          </a:xfrm>
        </p:spPr>
        <p:txBody>
          <a:bodyPr/>
          <a:lstStyle/>
          <a:p>
            <a:fld id="{CEBFD22D-C511-9847-9EF9-254F04B6B55E}" type="slidenum">
              <a:rPr lang="en-US" smtClean="0"/>
              <a:pPr/>
              <a:t>‹#›</a:t>
            </a:fld>
            <a:endParaRPr lang="en-US" dirty="0"/>
          </a:p>
        </p:txBody>
      </p:sp>
      <p:pic>
        <p:nvPicPr>
          <p:cNvPr id="11" name="Picture 10"/>
          <p:cNvPicPr>
            <a:picLocks noChangeAspect="1"/>
          </p:cNvPicPr>
          <p:nvPr userDrawn="1"/>
        </p:nvPicPr>
        <p:blipFill>
          <a:blip r:embed="rId2"/>
          <a:stretch>
            <a:fillRect/>
          </a:stretch>
        </p:blipFill>
        <p:spPr>
          <a:xfrm>
            <a:off x="6900863" y="4979259"/>
            <a:ext cx="2045941" cy="1954709"/>
          </a:xfrm>
          <a:prstGeom prst="rect">
            <a:avLst/>
          </a:prstGeom>
        </p:spPr>
      </p:pic>
    </p:spTree>
    <p:extLst>
      <p:ext uri="{BB962C8B-B14F-4D97-AF65-F5344CB8AC3E}">
        <p14:creationId xmlns:p14="http://schemas.microsoft.com/office/powerpoint/2010/main" val="3844003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4000" b="1">
                <a:solidFill>
                  <a:srgbClr val="E85E4F"/>
                </a:solidFill>
              </a:defRPr>
            </a:lvl1pPr>
          </a:lstStyle>
          <a:p>
            <a:r>
              <a:rPr lang="en-US" dirty="0"/>
              <a:t>Click to edit Master title style</a:t>
            </a:r>
          </a:p>
        </p:txBody>
      </p:sp>
      <p:sp>
        <p:nvSpPr>
          <p:cNvPr id="3" name="Content Placeholder 2"/>
          <p:cNvSpPr>
            <a:spLocks noGrp="1"/>
          </p:cNvSpPr>
          <p:nvPr>
            <p:ph idx="1"/>
          </p:nvPr>
        </p:nvSpPr>
        <p:spPr>
          <a:xfrm>
            <a:off x="457200" y="1600200"/>
            <a:ext cx="8229600" cy="4042607"/>
          </a:xfrm>
          <a:prstGeom prst="rect">
            <a:avLst/>
          </a:prstGeom>
        </p:spPr>
        <p:txBody>
          <a:bodyPr/>
          <a:lstStyle>
            <a:lvl1pPr marL="342900" indent="-342900">
              <a:buClr>
                <a:srgbClr val="E85E4F"/>
              </a:buClr>
              <a:buFont typeface="Wingdings" panose="05000000000000000000" pitchFamily="2" charset="2"/>
              <a:buChar char="§"/>
              <a:defRPr>
                <a:solidFill>
                  <a:srgbClr val="3D4059"/>
                </a:solidFill>
              </a:defRPr>
            </a:lvl1pPr>
            <a:lvl2pPr marL="742950" indent="-285750">
              <a:buClr>
                <a:srgbClr val="FFC72C"/>
              </a:buClr>
              <a:buFont typeface="Wingdings" panose="05000000000000000000" pitchFamily="2" charset="2"/>
              <a:buChar char="§"/>
              <a:defRPr>
                <a:solidFill>
                  <a:srgbClr val="3D4059"/>
                </a:solidFill>
              </a:defRPr>
            </a:lvl2pPr>
            <a:lvl3pPr marL="1143000" indent="-228600">
              <a:buClr>
                <a:srgbClr val="FFC72C"/>
              </a:buClr>
              <a:buFont typeface="Wingdings" panose="05000000000000000000" pitchFamily="2" charset="2"/>
              <a:buChar char="§"/>
              <a:defRPr>
                <a:solidFill>
                  <a:srgbClr val="3D4059"/>
                </a:solidFill>
              </a:defRPr>
            </a:lvl3pPr>
            <a:lvl4pPr marL="1600200" indent="-228600">
              <a:buClr>
                <a:srgbClr val="FFC72C"/>
              </a:buClr>
              <a:buFont typeface="Wingdings" panose="05000000000000000000" pitchFamily="2" charset="2"/>
              <a:buChar char="§"/>
              <a:defRPr>
                <a:solidFill>
                  <a:srgbClr val="3D4059"/>
                </a:solidFill>
              </a:defRPr>
            </a:lvl4pPr>
            <a:lvl5pPr marL="2057400" indent="-228600">
              <a:buClr>
                <a:srgbClr val="FFC72C"/>
              </a:buClr>
              <a:buFont typeface="Wingdings" panose="05000000000000000000" pitchFamily="2" charset="2"/>
              <a:buChar char="§"/>
              <a:defRPr>
                <a:solidFill>
                  <a:srgbClr val="3D405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40423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4000" b="1">
                <a:solidFill>
                  <a:srgbClr val="E85E4F"/>
                </a:solidFill>
              </a:defRPr>
            </a:lvl1pPr>
          </a:lstStyle>
          <a:p>
            <a:r>
              <a:rPr lang="en-US" dirty="0"/>
              <a:t>Click to edit Master title style</a:t>
            </a:r>
          </a:p>
        </p:txBody>
      </p:sp>
      <p:sp>
        <p:nvSpPr>
          <p:cNvPr id="3" name="Content Placeholder 2"/>
          <p:cNvSpPr>
            <a:spLocks noGrp="1"/>
          </p:cNvSpPr>
          <p:nvPr>
            <p:ph idx="1"/>
          </p:nvPr>
        </p:nvSpPr>
        <p:spPr>
          <a:xfrm>
            <a:off x="457200" y="1600200"/>
            <a:ext cx="8229600" cy="4042607"/>
          </a:xfrm>
          <a:prstGeom prst="rect">
            <a:avLst/>
          </a:prstGeom>
        </p:spPr>
        <p:txBody>
          <a:bodyPr/>
          <a:lstStyle>
            <a:lvl1pPr marL="342900" indent="-342900">
              <a:buClr>
                <a:srgbClr val="E85E4F"/>
              </a:buClr>
              <a:buFont typeface="Wingdings" panose="05000000000000000000" pitchFamily="2" charset="2"/>
              <a:buChar char="§"/>
              <a:defRPr>
                <a:solidFill>
                  <a:srgbClr val="3D4059"/>
                </a:solidFill>
              </a:defRPr>
            </a:lvl1pPr>
            <a:lvl2pPr marL="742950" indent="-285750">
              <a:buClr>
                <a:srgbClr val="FFC72C"/>
              </a:buClr>
              <a:buFont typeface="Wingdings" panose="05000000000000000000" pitchFamily="2" charset="2"/>
              <a:buChar char="§"/>
              <a:defRPr>
                <a:solidFill>
                  <a:srgbClr val="3D4059"/>
                </a:solidFill>
              </a:defRPr>
            </a:lvl2pPr>
            <a:lvl3pPr marL="1143000" indent="-228600">
              <a:buClr>
                <a:srgbClr val="FFC72C"/>
              </a:buClr>
              <a:buFont typeface="Wingdings" panose="05000000000000000000" pitchFamily="2" charset="2"/>
              <a:buChar char="§"/>
              <a:defRPr>
                <a:solidFill>
                  <a:srgbClr val="3D4059"/>
                </a:solidFill>
              </a:defRPr>
            </a:lvl3pPr>
            <a:lvl4pPr marL="1600200" indent="-228600">
              <a:buClr>
                <a:srgbClr val="FFC72C"/>
              </a:buClr>
              <a:buFont typeface="Wingdings" panose="05000000000000000000" pitchFamily="2" charset="2"/>
              <a:buChar char="§"/>
              <a:defRPr>
                <a:solidFill>
                  <a:srgbClr val="3D4059"/>
                </a:solidFill>
              </a:defRPr>
            </a:lvl4pPr>
            <a:lvl5pPr marL="2057400" indent="-228600">
              <a:buClr>
                <a:srgbClr val="FFC72C"/>
              </a:buClr>
              <a:buFont typeface="Wingdings" panose="05000000000000000000" pitchFamily="2" charset="2"/>
              <a:buChar char="§"/>
              <a:defRPr>
                <a:solidFill>
                  <a:srgbClr val="3D405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ubtitle 2">
            <a:extLst>
              <a:ext uri="{FF2B5EF4-FFF2-40B4-BE49-F238E27FC236}">
                <a16:creationId xmlns:a16="http://schemas.microsoft.com/office/drawing/2014/main" id="{E259493E-A775-44FF-A390-9C33A2FDEE8C}"/>
              </a:ext>
            </a:extLst>
          </p:cNvPr>
          <p:cNvSpPr>
            <a:spLocks noGrp="1"/>
          </p:cNvSpPr>
          <p:nvPr>
            <p:ph type="subTitle" idx="10"/>
          </p:nvPr>
        </p:nvSpPr>
        <p:spPr>
          <a:xfrm>
            <a:off x="0" y="6258251"/>
            <a:ext cx="9144000" cy="627138"/>
          </a:xfrm>
          <a:prstGeom prst="rect">
            <a:avLst/>
          </a:prstGeom>
          <a:solidFill>
            <a:srgbClr val="E85E4F"/>
          </a:solidFill>
        </p:spPr>
        <p:txBody>
          <a:bodyPr wrap="none" lIns="91440" anchor="ctr">
            <a:noAutofit/>
          </a:bodyPr>
          <a:lstStyle>
            <a:lvl1pPr marL="0" indent="0" algn="l">
              <a:buNone/>
              <a:defRPr sz="2800" b="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Tree>
    <p:extLst>
      <p:ext uri="{BB962C8B-B14F-4D97-AF65-F5344CB8AC3E}">
        <p14:creationId xmlns:p14="http://schemas.microsoft.com/office/powerpoint/2010/main" val="3061965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4000" b="1">
                <a:solidFill>
                  <a:srgbClr val="E85E4F"/>
                </a:solidFill>
              </a:defRPr>
            </a:lvl1pPr>
          </a:lstStyle>
          <a:p>
            <a:r>
              <a:rPr lang="en-US" dirty="0"/>
              <a:t>Click to edit Master title style</a:t>
            </a:r>
          </a:p>
        </p:txBody>
      </p:sp>
      <p:sp>
        <p:nvSpPr>
          <p:cNvPr id="9" name="Rectangle 8"/>
          <p:cNvSpPr/>
          <p:nvPr userDrawn="1"/>
        </p:nvSpPr>
        <p:spPr>
          <a:xfrm>
            <a:off x="6876156" y="5936456"/>
            <a:ext cx="2070647" cy="3000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2"/>
          <a:stretch>
            <a:fillRect/>
          </a:stretch>
        </p:blipFill>
        <p:spPr>
          <a:xfrm>
            <a:off x="6900863" y="4979259"/>
            <a:ext cx="2045941" cy="1954709"/>
          </a:xfrm>
          <a:prstGeom prst="rect">
            <a:avLst/>
          </a:prstGeom>
        </p:spPr>
      </p:pic>
    </p:spTree>
    <p:extLst>
      <p:ext uri="{BB962C8B-B14F-4D97-AF65-F5344CB8AC3E}">
        <p14:creationId xmlns:p14="http://schemas.microsoft.com/office/powerpoint/2010/main" val="1488163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p:cNvSpPr/>
          <p:nvPr userDrawn="1"/>
        </p:nvSpPr>
        <p:spPr>
          <a:xfrm>
            <a:off x="6876156" y="5936456"/>
            <a:ext cx="2070647" cy="3000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a:stretch>
            <a:fillRect/>
          </a:stretch>
        </p:blipFill>
        <p:spPr>
          <a:xfrm>
            <a:off x="6900863" y="4979259"/>
            <a:ext cx="2045941" cy="1954709"/>
          </a:xfrm>
          <a:prstGeom prst="rect">
            <a:avLst/>
          </a:prstGeom>
        </p:spPr>
      </p:pic>
    </p:spTree>
    <p:extLst>
      <p:ext uri="{BB962C8B-B14F-4D97-AF65-F5344CB8AC3E}">
        <p14:creationId xmlns:p14="http://schemas.microsoft.com/office/powerpoint/2010/main" val="115294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0">
              <a:srgbClr val="FFC72C"/>
            </a:gs>
            <a:gs pos="100000">
              <a:schemeClr val="accent5">
                <a:lumMod val="20000"/>
                <a:lumOff val="80000"/>
              </a:schemeClr>
            </a:gs>
          </a:gsLst>
          <a:lin ang="162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44E64-55E7-4218-B68A-66508C3F47DA}"/>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pic>
        <p:nvPicPr>
          <p:cNvPr id="5" name="Picture 4">
            <a:extLst>
              <a:ext uri="{FF2B5EF4-FFF2-40B4-BE49-F238E27FC236}">
                <a16:creationId xmlns:a16="http://schemas.microsoft.com/office/drawing/2014/main" id="{9C50ED46-1BC5-4068-9F20-EEAE9BA3B1CF}"/>
              </a:ext>
            </a:extLst>
          </p:cNvPr>
          <p:cNvPicPr>
            <a:picLocks noChangeAspect="1"/>
          </p:cNvPicPr>
          <p:nvPr userDrawn="1"/>
        </p:nvPicPr>
        <p:blipFill>
          <a:blip r:embed="rId3"/>
          <a:stretch>
            <a:fillRect/>
          </a:stretch>
        </p:blipFill>
        <p:spPr>
          <a:xfrm>
            <a:off x="6900863" y="4979259"/>
            <a:ext cx="2045941" cy="1954709"/>
          </a:xfrm>
          <a:prstGeom prst="rect">
            <a:avLst/>
          </a:prstGeom>
        </p:spPr>
      </p:pic>
    </p:spTree>
    <p:extLst>
      <p:ext uri="{BB962C8B-B14F-4D97-AF65-F5344CB8AC3E}">
        <p14:creationId xmlns:p14="http://schemas.microsoft.com/office/powerpoint/2010/main" val="2187195828"/>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5867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t"/>
          <a:lstStyle>
            <a:lvl1pPr algn="l">
              <a:defRPr sz="2800" b="1">
                <a:solidFill>
                  <a:srgbClr val="E85E4F"/>
                </a:solidFill>
              </a:defRPr>
            </a:lvl1pPr>
          </a:lstStyle>
          <a:p>
            <a:r>
              <a:rPr lang="en-US" dirty="0"/>
              <a:t>Click to edit Master title style</a:t>
            </a:r>
          </a:p>
        </p:txBody>
      </p:sp>
      <p:sp>
        <p:nvSpPr>
          <p:cNvPr id="3" name="Content Placeholder 2"/>
          <p:cNvSpPr>
            <a:spLocks noGrp="1"/>
          </p:cNvSpPr>
          <p:nvPr>
            <p:ph idx="1"/>
          </p:nvPr>
        </p:nvSpPr>
        <p:spPr>
          <a:xfrm>
            <a:off x="3575050" y="273051"/>
            <a:ext cx="5111750" cy="5369758"/>
          </a:xfrm>
          <a:prstGeom prst="rect">
            <a:avLst/>
          </a:prstGeom>
        </p:spPr>
        <p:txBody>
          <a:bodyPr/>
          <a:lstStyle>
            <a:lvl1pPr>
              <a:defRPr sz="3200">
                <a:solidFill>
                  <a:srgbClr val="3D4059"/>
                </a:solidFill>
              </a:defRPr>
            </a:lvl1pPr>
            <a:lvl2pPr>
              <a:defRPr sz="2800">
                <a:solidFill>
                  <a:srgbClr val="3D4059"/>
                </a:solidFill>
              </a:defRPr>
            </a:lvl2pPr>
            <a:lvl3pPr>
              <a:defRPr sz="2400">
                <a:solidFill>
                  <a:srgbClr val="3D4059"/>
                </a:solidFill>
              </a:defRPr>
            </a:lvl3pPr>
            <a:lvl4pPr>
              <a:defRPr sz="2000">
                <a:solidFill>
                  <a:srgbClr val="3D4059"/>
                </a:solidFill>
              </a:defRPr>
            </a:lvl4pPr>
            <a:lvl5pPr>
              <a:defRPr sz="2000">
                <a:solidFill>
                  <a:srgbClr val="3D4059"/>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1"/>
            <a:ext cx="3008313" cy="4207708"/>
          </a:xfrm>
          <a:prstGeom prst="rect">
            <a:avLst/>
          </a:prstGeom>
        </p:spPr>
        <p:txBody>
          <a:bodyPr/>
          <a:lstStyle>
            <a:lvl1pPr marL="0" indent="0">
              <a:buNone/>
              <a:defRPr sz="1400">
                <a:solidFill>
                  <a:srgbClr val="3D4059"/>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2F06D7DF-80BD-8344-910D-31CE746E5D7C}" type="datetimeFigureOut">
              <a:rPr lang="en-US" smtClean="0"/>
              <a:pPr/>
              <a:t>8/1/2019</a:t>
            </a:fld>
            <a:endParaRPr lang="en-US" dirty="0"/>
          </a:p>
        </p:txBody>
      </p:sp>
      <p:sp>
        <p:nvSpPr>
          <p:cNvPr id="8" name="Slide Number Placeholder 5"/>
          <p:cNvSpPr>
            <a:spLocks noGrp="1"/>
          </p:cNvSpPr>
          <p:nvPr>
            <p:ph type="sldNum" sz="quarter" idx="12"/>
          </p:nvPr>
        </p:nvSpPr>
        <p:spPr>
          <a:xfrm>
            <a:off x="3945684" y="6356350"/>
            <a:ext cx="2133600" cy="365125"/>
          </a:xfrm>
        </p:spPr>
        <p:txBody>
          <a:bodyPr/>
          <a:lstStyle/>
          <a:p>
            <a:fld id="{CEBFD22D-C511-9847-9EF9-254F04B6B55E}" type="slidenum">
              <a:rPr lang="en-US" smtClean="0"/>
              <a:pPr/>
              <a:t>‹#›</a:t>
            </a:fld>
            <a:endParaRPr lang="en-US" dirty="0"/>
          </a:p>
        </p:txBody>
      </p:sp>
      <p:sp>
        <p:nvSpPr>
          <p:cNvPr id="11" name="Rectangle 10"/>
          <p:cNvSpPr/>
          <p:nvPr userDrawn="1"/>
        </p:nvSpPr>
        <p:spPr>
          <a:xfrm>
            <a:off x="6876156" y="5936456"/>
            <a:ext cx="2070647" cy="3000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userDrawn="1"/>
        </p:nvPicPr>
        <p:blipFill>
          <a:blip r:embed="rId2"/>
          <a:stretch>
            <a:fillRect/>
          </a:stretch>
        </p:blipFill>
        <p:spPr>
          <a:xfrm>
            <a:off x="6900863" y="4979259"/>
            <a:ext cx="2045941" cy="1954709"/>
          </a:xfrm>
          <a:prstGeom prst="rect">
            <a:avLst/>
          </a:prstGeom>
        </p:spPr>
      </p:pic>
    </p:spTree>
    <p:extLst>
      <p:ext uri="{BB962C8B-B14F-4D97-AF65-F5344CB8AC3E}">
        <p14:creationId xmlns:p14="http://schemas.microsoft.com/office/powerpoint/2010/main" val="4093226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220564" y="6356350"/>
            <a:ext cx="2133600" cy="365125"/>
          </a:xfrm>
          <a:prstGeom prst="rect">
            <a:avLst/>
          </a:prstGeom>
        </p:spPr>
        <p:txBody>
          <a:bodyPr vert="horz" lIns="91440" tIns="45720" rIns="91440" bIns="45720" rtlCol="0" anchor="ctr"/>
          <a:lstStyle>
            <a:lvl1pPr algn="l">
              <a:defRPr sz="1200">
                <a:solidFill>
                  <a:srgbClr val="E85E4F"/>
                </a:solidFill>
                <a:effectLst/>
              </a:defRPr>
            </a:lvl1pPr>
          </a:lstStyle>
          <a:p>
            <a:fld id="{2F06D7DF-80BD-8344-910D-31CE746E5D7C}" type="datetimeFigureOut">
              <a:rPr lang="en-US" smtClean="0"/>
              <a:pPr/>
              <a:t>8/1/2019</a:t>
            </a:fld>
            <a:endParaRPr lang="en-US" dirty="0"/>
          </a:p>
        </p:txBody>
      </p:sp>
      <p:sp>
        <p:nvSpPr>
          <p:cNvPr id="6" name="Slide Number Placeholder 5"/>
          <p:cNvSpPr>
            <a:spLocks noGrp="1"/>
          </p:cNvSpPr>
          <p:nvPr>
            <p:ph type="sldNum" sz="quarter" idx="4"/>
          </p:nvPr>
        </p:nvSpPr>
        <p:spPr>
          <a:xfrm>
            <a:off x="6821387" y="6356350"/>
            <a:ext cx="2133600" cy="365125"/>
          </a:xfrm>
          <a:prstGeom prst="rect">
            <a:avLst/>
          </a:prstGeom>
        </p:spPr>
        <p:txBody>
          <a:bodyPr vert="horz" lIns="91440" tIns="45720" rIns="91440" bIns="45720" rtlCol="0" anchor="ctr"/>
          <a:lstStyle>
            <a:lvl1pPr algn="r">
              <a:defRPr sz="1200">
                <a:solidFill>
                  <a:srgbClr val="E85E4F"/>
                </a:solidFill>
              </a:defRPr>
            </a:lvl1pPr>
          </a:lstStyle>
          <a:p>
            <a:fld id="{CEBFD22D-C511-9847-9EF9-254F04B6B55E}" type="slidenum">
              <a:rPr lang="en-US" smtClean="0"/>
              <a:pPr/>
              <a:t>‹#›</a:t>
            </a:fld>
            <a:endParaRPr lang="en-US" dirty="0"/>
          </a:p>
        </p:txBody>
      </p:sp>
    </p:spTree>
    <p:extLst>
      <p:ext uri="{BB962C8B-B14F-4D97-AF65-F5344CB8AC3E}">
        <p14:creationId xmlns:p14="http://schemas.microsoft.com/office/powerpoint/2010/main" val="23383150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 id="2147483661" r:id="rId4"/>
    <p:sldLayoutId id="2147483654" r:id="rId5"/>
    <p:sldLayoutId id="2147483655" r:id="rId6"/>
    <p:sldLayoutId id="2147483677" r:id="rId7"/>
    <p:sldLayoutId id="2147483660" r:id="rId8"/>
    <p:sldLayoutId id="2147483656" r:id="rId9"/>
    <p:sldLayoutId id="2147483657" r:id="rId10"/>
    <p:sldLayoutId id="2147483658" r:id="rId11"/>
    <p:sldLayoutId id="2147483662" r:id="rId12"/>
    <p:sldLayoutId id="2147483676"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220564" y="6356350"/>
            <a:ext cx="2133600" cy="365125"/>
          </a:xfrm>
          <a:prstGeom prst="rect">
            <a:avLst/>
          </a:prstGeom>
        </p:spPr>
        <p:txBody>
          <a:bodyPr vert="horz" lIns="91440" tIns="45720" rIns="91440" bIns="45720" rtlCol="0" anchor="ctr"/>
          <a:lstStyle>
            <a:lvl1pPr algn="l">
              <a:defRPr sz="1200">
                <a:solidFill>
                  <a:srgbClr val="E85E4F"/>
                </a:solidFill>
                <a:effectLst/>
              </a:defRPr>
            </a:lvl1pPr>
          </a:lstStyle>
          <a:p>
            <a:fld id="{2F06D7DF-80BD-8344-910D-31CE746E5D7C}" type="datetimeFigureOut">
              <a:rPr lang="en-US" smtClean="0"/>
              <a:pPr/>
              <a:t>8/1/2019</a:t>
            </a:fld>
            <a:endParaRPr lang="en-US" dirty="0"/>
          </a:p>
        </p:txBody>
      </p:sp>
      <p:sp>
        <p:nvSpPr>
          <p:cNvPr id="6" name="Slide Number Placeholder 5"/>
          <p:cNvSpPr>
            <a:spLocks noGrp="1"/>
          </p:cNvSpPr>
          <p:nvPr>
            <p:ph type="sldNum" sz="quarter" idx="4"/>
          </p:nvPr>
        </p:nvSpPr>
        <p:spPr>
          <a:xfrm>
            <a:off x="6821387" y="6356350"/>
            <a:ext cx="2133600" cy="365125"/>
          </a:xfrm>
          <a:prstGeom prst="rect">
            <a:avLst/>
          </a:prstGeom>
        </p:spPr>
        <p:txBody>
          <a:bodyPr vert="horz" lIns="91440" tIns="45720" rIns="91440" bIns="45720" rtlCol="0" anchor="ctr"/>
          <a:lstStyle>
            <a:lvl1pPr algn="r">
              <a:defRPr sz="1200">
                <a:solidFill>
                  <a:srgbClr val="E85E4F"/>
                </a:solidFill>
              </a:defRPr>
            </a:lvl1pPr>
          </a:lstStyle>
          <a:p>
            <a:fld id="{CEBFD22D-C511-9847-9EF9-254F04B6B55E}" type="slidenum">
              <a:rPr lang="en-US" smtClean="0"/>
              <a:pPr/>
              <a:t>‹#›</a:t>
            </a:fld>
            <a:endParaRPr lang="en-US" dirty="0"/>
          </a:p>
        </p:txBody>
      </p:sp>
    </p:spTree>
    <p:extLst>
      <p:ext uri="{BB962C8B-B14F-4D97-AF65-F5344CB8AC3E}">
        <p14:creationId xmlns:p14="http://schemas.microsoft.com/office/powerpoint/2010/main" val="3697109705"/>
      </p:ext>
    </p:extLst>
  </p:cSld>
  <p:clrMap bg1="lt1" tx1="dk1" bg2="lt2" tx2="dk2" accent1="accent1" accent2="accent2" accent3="accent3" accent4="accent4" accent5="accent5" accent6="accent6" hlink="hlink" folHlink="folHlink"/>
  <p:sldLayoutIdLst>
    <p:sldLayoutId id="214748369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sv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9.jpeg"/><Relationship Id="rId5" Type="http://schemas.openxmlformats.org/officeDocument/2006/relationships/image" Target="../media/image18.sv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8.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hyperlink" Target="http://www.earlylit.net/s/treeposter-y3az.pdf"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hyperlink" Target="https://creativecommons.org/licenses/by-nc-nd/2.0/" TargetMode="External"/><Relationship Id="rId5" Type="http://schemas.openxmlformats.org/officeDocument/2006/relationships/hyperlink" Target="https://www.flickr.com/photos/tulsalibrary/9418933262/" TargetMode="External"/><Relationship Id="rId4" Type="http://schemas.openxmlformats.org/officeDocument/2006/relationships/hyperlink" Target="https://www.flickr.com/photos/tulsalibrary/"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hyperlink" Target="https://www.pexels.com/photo/adult-baby-book-boy-626631/"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hyperlink" Target="https://creativecommons.org/licenses/by-nc-nd/2.0/" TargetMode="External"/><Relationship Id="rId5" Type="http://schemas.openxmlformats.org/officeDocument/2006/relationships/hyperlink" Target="https://www.flickr.com/photos/cmrlsphoto/7487974940/in/photostream/" TargetMode="External"/><Relationship Id="rId4" Type="http://schemas.openxmlformats.org/officeDocument/2006/relationships/hyperlink" Target="https://www.flickr.com/photos/cmrlsphoto/"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jp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gi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hyperlink" Target="https://creativecommons.org/licenses/by-nc-nd/2.0/" TargetMode="External"/><Relationship Id="rId5" Type="http://schemas.openxmlformats.org/officeDocument/2006/relationships/hyperlink" Target="https://www.flickr.com/photos/jsyk/5079334908/" TargetMode="External"/><Relationship Id="rId4" Type="http://schemas.openxmlformats.org/officeDocument/2006/relationships/hyperlink" Target="https://www.flickr.com/photos/jsyk/"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hyperlink" Target="https://creativecommons.org/licenses/by/2.0/" TargetMode="External"/><Relationship Id="rId5" Type="http://schemas.openxmlformats.org/officeDocument/2006/relationships/hyperlink" Target="https://www.flickr.com/photos/jblmmwr/8027440230/in/photostream/" TargetMode="External"/><Relationship Id="rId4" Type="http://schemas.openxmlformats.org/officeDocument/2006/relationships/hyperlink" Target="https://www.flickr.com/photos/jblmmwr/"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hemeOverride" Target="../theme/themeOverride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hyperlink" Target="https://www.pexels.com/photo/tilt-shift-lens-photography-of-woman-wearing-red-sweater-and-white-skirt-while-holding-a-boy-wearing-white-and-black-crew-neck-shirt-and-blue-denim-short-1027931/"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72016" y="3475973"/>
            <a:ext cx="7382970" cy="1382577"/>
          </a:xfrm>
        </p:spPr>
        <p:txBody>
          <a:bodyPr/>
          <a:lstStyle/>
          <a:p>
            <a:r>
              <a:rPr lang="en-US" sz="4400" dirty="0"/>
              <a:t>Engaging with Parents </a:t>
            </a:r>
            <a:br>
              <a:rPr lang="en-US" sz="4400" dirty="0"/>
            </a:br>
            <a:r>
              <a:rPr lang="en-US" sz="4400" dirty="0"/>
              <a:t>and Caregivers – Part 1</a:t>
            </a:r>
          </a:p>
        </p:txBody>
      </p:sp>
      <p:sp>
        <p:nvSpPr>
          <p:cNvPr id="3" name="Subtitle 2"/>
          <p:cNvSpPr>
            <a:spLocks noGrp="1"/>
          </p:cNvSpPr>
          <p:nvPr>
            <p:ph type="subTitle" idx="1"/>
          </p:nvPr>
        </p:nvSpPr>
        <p:spPr>
          <a:xfrm>
            <a:off x="1572016" y="4858551"/>
            <a:ext cx="7571984" cy="627138"/>
          </a:xfrm>
        </p:spPr>
        <p:txBody>
          <a:bodyPr/>
          <a:lstStyle/>
          <a:p>
            <a:r>
              <a:rPr lang="en-US" sz="2400" dirty="0"/>
              <a:t>Early Literacy Begins at Home</a:t>
            </a:r>
          </a:p>
        </p:txBody>
      </p:sp>
      <p:sp>
        <p:nvSpPr>
          <p:cNvPr id="6" name="TextBox 5"/>
          <p:cNvSpPr txBox="1"/>
          <p:nvPr/>
        </p:nvSpPr>
        <p:spPr>
          <a:xfrm>
            <a:off x="7600335" y="4139381"/>
            <a:ext cx="184731" cy="369332"/>
          </a:xfrm>
          <a:prstGeom prst="rect">
            <a:avLst/>
          </a:prstGeom>
          <a:noFill/>
        </p:spPr>
        <p:txBody>
          <a:bodyPr wrap="none" rtlCol="0">
            <a:spAutoFit/>
          </a:bodyPr>
          <a:lstStyle/>
          <a:p>
            <a:endParaRPr lang="en-US" dirty="0"/>
          </a:p>
        </p:txBody>
      </p:sp>
      <p:sp>
        <p:nvSpPr>
          <p:cNvPr id="5" name="TextBox 4">
            <a:extLst>
              <a:ext uri="{FF2B5EF4-FFF2-40B4-BE49-F238E27FC236}">
                <a16:creationId xmlns:a16="http://schemas.microsoft.com/office/drawing/2014/main" id="{154457EF-FF38-474D-A2FB-276A73F246A7}"/>
              </a:ext>
            </a:extLst>
          </p:cNvPr>
          <p:cNvSpPr txBox="1"/>
          <p:nvPr/>
        </p:nvSpPr>
        <p:spPr>
          <a:xfrm>
            <a:off x="1572016" y="5554436"/>
            <a:ext cx="6028319" cy="369332"/>
          </a:xfrm>
          <a:prstGeom prst="rect">
            <a:avLst/>
          </a:prstGeom>
          <a:noFill/>
        </p:spPr>
        <p:txBody>
          <a:bodyPr wrap="square" rtlCol="0">
            <a:spAutoFit/>
          </a:bodyPr>
          <a:lstStyle/>
          <a:p>
            <a:r>
              <a:rPr lang="en-US" dirty="0"/>
              <a:t>Saroj Ghoting, Early Literacy Instructor</a:t>
            </a:r>
          </a:p>
        </p:txBody>
      </p:sp>
    </p:spTree>
    <p:extLst>
      <p:ext uri="{BB962C8B-B14F-4D97-AF65-F5344CB8AC3E}">
        <p14:creationId xmlns:p14="http://schemas.microsoft.com/office/powerpoint/2010/main" val="29719013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AD5A7BC-0BF2-4AD2-B206-D1065A5A9A86}"/>
              </a:ext>
            </a:extLst>
          </p:cNvPr>
          <p:cNvGrpSpPr/>
          <p:nvPr/>
        </p:nvGrpSpPr>
        <p:grpSpPr>
          <a:xfrm>
            <a:off x="457200" y="1396999"/>
            <a:ext cx="2260600" cy="4483101"/>
            <a:chOff x="457200" y="1600200"/>
            <a:chExt cx="2971800" cy="4034669"/>
          </a:xfrm>
        </p:grpSpPr>
        <p:sp>
          <p:nvSpPr>
            <p:cNvPr id="8" name="Rectangle 7">
              <a:extLst>
                <a:ext uri="{FF2B5EF4-FFF2-40B4-BE49-F238E27FC236}">
                  <a16:creationId xmlns:a16="http://schemas.microsoft.com/office/drawing/2014/main" id="{52B8836E-D362-4CBA-84C1-0ED74FCBFF55}"/>
                </a:ext>
              </a:extLst>
            </p:cNvPr>
            <p:cNvSpPr/>
            <p:nvPr/>
          </p:nvSpPr>
          <p:spPr>
            <a:xfrm>
              <a:off x="457200" y="1600200"/>
              <a:ext cx="2971800" cy="749300"/>
            </a:xfrm>
            <a:prstGeom prst="rect">
              <a:avLst/>
            </a:prstGeom>
            <a:solidFill>
              <a:srgbClr val="FFD96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7CC2456-FFB1-4E37-B04B-8513CDEF5E2F}"/>
                </a:ext>
              </a:extLst>
            </p:cNvPr>
            <p:cNvSpPr/>
            <p:nvPr/>
          </p:nvSpPr>
          <p:spPr>
            <a:xfrm>
              <a:off x="457200" y="3242885"/>
              <a:ext cx="2527300" cy="749300"/>
            </a:xfrm>
            <a:prstGeom prst="rect">
              <a:avLst/>
            </a:prstGeom>
            <a:solidFill>
              <a:srgbClr val="FFD96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04864734-9CD5-4856-AAF3-93748FD87740}"/>
                </a:ext>
              </a:extLst>
            </p:cNvPr>
            <p:cNvSpPr/>
            <p:nvPr/>
          </p:nvSpPr>
          <p:spPr>
            <a:xfrm>
              <a:off x="457200" y="4885569"/>
              <a:ext cx="2971800" cy="749300"/>
            </a:xfrm>
            <a:prstGeom prst="rect">
              <a:avLst/>
            </a:prstGeom>
            <a:solidFill>
              <a:srgbClr val="FFD96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73B4C3B3-1E95-4469-B185-0B82D54B4001}"/>
                </a:ext>
              </a:extLst>
            </p:cNvPr>
            <p:cNvSpPr/>
            <p:nvPr/>
          </p:nvSpPr>
          <p:spPr>
            <a:xfrm rot="5400000">
              <a:off x="-1152733" y="3275636"/>
              <a:ext cx="3969166" cy="749300"/>
            </a:xfrm>
            <a:prstGeom prst="rect">
              <a:avLst/>
            </a:prstGeom>
            <a:solidFill>
              <a:srgbClr val="FFD96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6" name="Content Placeholder 2">
            <a:extLst>
              <a:ext uri="{FF2B5EF4-FFF2-40B4-BE49-F238E27FC236}">
                <a16:creationId xmlns:a16="http://schemas.microsoft.com/office/drawing/2014/main" id="{9D168767-679C-417C-8827-B5A3667F93C2}"/>
              </a:ext>
            </a:extLst>
          </p:cNvPr>
          <p:cNvSpPr txBox="1">
            <a:spLocks/>
          </p:cNvSpPr>
          <p:nvPr/>
        </p:nvSpPr>
        <p:spPr>
          <a:xfrm>
            <a:off x="2717800" y="1346200"/>
            <a:ext cx="5969000" cy="4904612"/>
          </a:xfrm>
          <a:prstGeom prst="rect">
            <a:avLst/>
          </a:prstGeom>
        </p:spPr>
        <p:txBody>
          <a:bodyPr/>
          <a:lstStyle>
            <a:lvl1pPr marL="342900" indent="-342900" algn="l" defTabSz="457200" rtl="0" eaLnBrk="1" latinLnBrk="0" hangingPunct="1">
              <a:spcBef>
                <a:spcPct val="20000"/>
              </a:spcBef>
              <a:buClr>
                <a:srgbClr val="E85E4F"/>
              </a:buClr>
              <a:buFont typeface="Wingdings" panose="05000000000000000000" pitchFamily="2" charset="2"/>
              <a:buChar char="§"/>
              <a:defRPr sz="3200" kern="1200">
                <a:solidFill>
                  <a:srgbClr val="3D4059"/>
                </a:solidFill>
                <a:latin typeface="+mn-lt"/>
                <a:ea typeface="+mn-ea"/>
                <a:cs typeface="+mn-cs"/>
              </a:defRPr>
            </a:lvl1pPr>
            <a:lvl2pPr marL="742950" indent="-285750" algn="l" defTabSz="457200" rtl="0" eaLnBrk="1" latinLnBrk="0" hangingPunct="1">
              <a:spcBef>
                <a:spcPct val="20000"/>
              </a:spcBef>
              <a:buClr>
                <a:srgbClr val="FFC72C"/>
              </a:buClr>
              <a:buFont typeface="Wingdings" panose="05000000000000000000" pitchFamily="2" charset="2"/>
              <a:buChar char="§"/>
              <a:defRPr sz="2800" kern="1200">
                <a:solidFill>
                  <a:srgbClr val="3D4059"/>
                </a:solidFill>
                <a:latin typeface="+mn-lt"/>
                <a:ea typeface="+mn-ea"/>
                <a:cs typeface="+mn-cs"/>
              </a:defRPr>
            </a:lvl2pPr>
            <a:lvl3pPr marL="1143000" indent="-228600" algn="l" defTabSz="457200" rtl="0" eaLnBrk="1" latinLnBrk="0" hangingPunct="1">
              <a:spcBef>
                <a:spcPct val="20000"/>
              </a:spcBef>
              <a:buClr>
                <a:srgbClr val="FFC72C"/>
              </a:buClr>
              <a:buFont typeface="Wingdings" panose="05000000000000000000" pitchFamily="2" charset="2"/>
              <a:buChar char="§"/>
              <a:defRPr sz="2400" kern="1200">
                <a:solidFill>
                  <a:srgbClr val="3D4059"/>
                </a:solidFill>
                <a:latin typeface="+mn-lt"/>
                <a:ea typeface="+mn-ea"/>
                <a:cs typeface="+mn-cs"/>
              </a:defRPr>
            </a:lvl3pPr>
            <a:lvl4pPr marL="1600200" indent="-228600" algn="l" defTabSz="457200" rtl="0" eaLnBrk="1" latinLnBrk="0" hangingPunct="1">
              <a:spcBef>
                <a:spcPct val="20000"/>
              </a:spcBef>
              <a:buClr>
                <a:srgbClr val="FFC72C"/>
              </a:buClr>
              <a:buFont typeface="Wingdings" panose="05000000000000000000" pitchFamily="2" charset="2"/>
              <a:buChar char="§"/>
              <a:defRPr sz="2000" kern="1200">
                <a:solidFill>
                  <a:srgbClr val="3D4059"/>
                </a:solidFill>
                <a:latin typeface="+mn-lt"/>
                <a:ea typeface="+mn-ea"/>
                <a:cs typeface="+mn-cs"/>
              </a:defRPr>
            </a:lvl4pPr>
            <a:lvl5pPr marL="2057400" indent="-228600" algn="l" defTabSz="457200" rtl="0" eaLnBrk="1" latinLnBrk="0" hangingPunct="1">
              <a:spcBef>
                <a:spcPct val="20000"/>
              </a:spcBef>
              <a:buClr>
                <a:srgbClr val="FFC72C"/>
              </a:buClr>
              <a:buFont typeface="Wingdings" panose="05000000000000000000" pitchFamily="2" charset="2"/>
              <a:buChar char="§"/>
              <a:defRPr sz="2000" kern="1200">
                <a:solidFill>
                  <a:srgbClr val="3D4059"/>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2400"/>
              </a:spcAft>
              <a:buNone/>
            </a:pPr>
            <a:r>
              <a:rPr lang="en-US" sz="2600" dirty="0">
                <a:solidFill>
                  <a:schemeClr val="tx1"/>
                </a:solidFill>
                <a:sym typeface="Symbol" panose="05050102010706020507" pitchFamily="18" charset="2"/>
              </a:rPr>
              <a:t>at the </a:t>
            </a:r>
            <a:r>
              <a:rPr lang="en-US" sz="2600" i="1" dirty="0">
                <a:solidFill>
                  <a:schemeClr val="tx1"/>
                </a:solidFill>
                <a:sym typeface="Symbol" panose="05050102010706020507" pitchFamily="18" charset="2"/>
              </a:rPr>
              <a:t>beginning</a:t>
            </a:r>
            <a:r>
              <a:rPr lang="en-US" sz="2600" dirty="0">
                <a:solidFill>
                  <a:schemeClr val="tx1"/>
                </a:solidFill>
                <a:sym typeface="Symbol" panose="05050102010706020507" pitchFamily="18" charset="2"/>
              </a:rPr>
              <a:t> of storytime, tell adults </a:t>
            </a:r>
            <a:r>
              <a:rPr lang="en-US" sz="2600" dirty="0">
                <a:sym typeface="Symbol" panose="05050102010706020507" pitchFamily="18" charset="2"/>
              </a:rPr>
              <a:t>what you will do to emphasize an early literacy component</a:t>
            </a:r>
          </a:p>
          <a:p>
            <a:pPr marL="0" indent="0">
              <a:spcBef>
                <a:spcPts val="0"/>
              </a:spcBef>
              <a:spcAft>
                <a:spcPts val="2400"/>
              </a:spcAft>
              <a:buNone/>
            </a:pPr>
            <a:r>
              <a:rPr lang="en-US" sz="2600" i="1" dirty="0">
                <a:solidFill>
                  <a:schemeClr val="tx1"/>
                </a:solidFill>
                <a:sym typeface="Symbol" panose="05050102010706020507" pitchFamily="18" charset="2"/>
              </a:rPr>
              <a:t>during</a:t>
            </a:r>
            <a:r>
              <a:rPr lang="en-US" sz="2600" dirty="0">
                <a:solidFill>
                  <a:schemeClr val="tx1"/>
                </a:solidFill>
                <a:sym typeface="Symbol" panose="05050102010706020507" pitchFamily="18" charset="2"/>
              </a:rPr>
              <a:t> storytime, demonstrate how to</a:t>
            </a:r>
            <a:r>
              <a:rPr lang="en-US" sz="2600" dirty="0">
                <a:sym typeface="Symbol" panose="05050102010706020507" pitchFamily="18" charset="2"/>
              </a:rPr>
              <a:t> emphasize the early literacy component and </a:t>
            </a:r>
            <a:r>
              <a:rPr lang="en-US" sz="2600" i="1" dirty="0">
                <a:sym typeface="Symbol" panose="05050102010706020507" pitchFamily="18" charset="2"/>
              </a:rPr>
              <a:t>tell adults what your are doing</a:t>
            </a:r>
          </a:p>
          <a:p>
            <a:pPr marL="0" indent="0">
              <a:spcBef>
                <a:spcPts val="0"/>
              </a:spcBef>
              <a:spcAft>
                <a:spcPts val="2400"/>
              </a:spcAft>
              <a:buNone/>
            </a:pPr>
            <a:r>
              <a:rPr lang="en-US" sz="2600" dirty="0">
                <a:sym typeface="Symbol" panose="05050102010706020507" pitchFamily="18" charset="2"/>
              </a:rPr>
              <a:t>at the </a:t>
            </a:r>
            <a:r>
              <a:rPr lang="en-US" sz="2600" i="1" dirty="0">
                <a:sym typeface="Symbol" panose="05050102010706020507" pitchFamily="18" charset="2"/>
              </a:rPr>
              <a:t>end</a:t>
            </a:r>
            <a:r>
              <a:rPr lang="en-US" sz="2600" dirty="0">
                <a:sym typeface="Symbol" panose="05050102010706020507" pitchFamily="18" charset="2"/>
              </a:rPr>
              <a:t>, share ways that adults can emphasize the early literacy component at home</a:t>
            </a:r>
            <a:endParaRPr lang="en-US" sz="2600" dirty="0"/>
          </a:p>
          <a:p>
            <a:endParaRPr lang="en-US" dirty="0"/>
          </a:p>
        </p:txBody>
      </p:sp>
      <p:sp>
        <p:nvSpPr>
          <p:cNvPr id="2" name="Title 1">
            <a:extLst>
              <a:ext uri="{FF2B5EF4-FFF2-40B4-BE49-F238E27FC236}">
                <a16:creationId xmlns:a16="http://schemas.microsoft.com/office/drawing/2014/main" id="{CB1F5EF1-547D-4A58-B24D-9CB2347D373F}"/>
              </a:ext>
            </a:extLst>
          </p:cNvPr>
          <p:cNvSpPr>
            <a:spLocks noGrp="1"/>
          </p:cNvSpPr>
          <p:nvPr>
            <p:ph type="title"/>
          </p:nvPr>
        </p:nvSpPr>
        <p:spPr>
          <a:xfrm>
            <a:off x="457200" y="274638"/>
            <a:ext cx="8229600" cy="848106"/>
          </a:xfrm>
        </p:spPr>
        <p:txBody>
          <a:bodyPr/>
          <a:lstStyle/>
          <a:p>
            <a:r>
              <a:rPr lang="en-US" dirty="0"/>
              <a:t>The 3 Es of Timing Your Tips</a:t>
            </a:r>
          </a:p>
        </p:txBody>
      </p:sp>
      <p:sp>
        <p:nvSpPr>
          <p:cNvPr id="4" name="TextBox 3">
            <a:extLst>
              <a:ext uri="{FF2B5EF4-FFF2-40B4-BE49-F238E27FC236}">
                <a16:creationId xmlns:a16="http://schemas.microsoft.com/office/drawing/2014/main" id="{EFD42F33-5E26-4C98-B295-4F259E378304}"/>
              </a:ext>
            </a:extLst>
          </p:cNvPr>
          <p:cNvSpPr txBox="1"/>
          <p:nvPr/>
        </p:nvSpPr>
        <p:spPr>
          <a:xfrm>
            <a:off x="457200" y="1551657"/>
            <a:ext cx="2032000" cy="596050"/>
          </a:xfrm>
          <a:prstGeom prst="rect">
            <a:avLst/>
          </a:prstGeom>
          <a:noFill/>
        </p:spPr>
        <p:txBody>
          <a:bodyPr wrap="square" lIns="0" tIns="0" rIns="182880" bIns="0" rtlCol="0">
            <a:noAutofit/>
          </a:bodyPr>
          <a:lstStyle/>
          <a:p>
            <a:pPr algn="ctr"/>
            <a:r>
              <a:rPr lang="en-US" sz="3200" b="1" dirty="0">
                <a:solidFill>
                  <a:srgbClr val="E85E4F"/>
                </a:solidFill>
              </a:rPr>
              <a:t>Explain</a:t>
            </a:r>
          </a:p>
        </p:txBody>
      </p:sp>
      <p:sp>
        <p:nvSpPr>
          <p:cNvPr id="12" name="TextBox 11">
            <a:extLst>
              <a:ext uri="{FF2B5EF4-FFF2-40B4-BE49-F238E27FC236}">
                <a16:creationId xmlns:a16="http://schemas.microsoft.com/office/drawing/2014/main" id="{7992555B-28BA-4C7B-898D-7BB418F59994}"/>
              </a:ext>
            </a:extLst>
          </p:cNvPr>
          <p:cNvSpPr txBox="1"/>
          <p:nvPr/>
        </p:nvSpPr>
        <p:spPr>
          <a:xfrm>
            <a:off x="558800" y="3376916"/>
            <a:ext cx="2032000" cy="596050"/>
          </a:xfrm>
          <a:prstGeom prst="rect">
            <a:avLst/>
          </a:prstGeom>
          <a:noFill/>
        </p:spPr>
        <p:txBody>
          <a:bodyPr wrap="square" lIns="0" tIns="0" rIns="182880" bIns="0" rtlCol="0">
            <a:noAutofit/>
          </a:bodyPr>
          <a:lstStyle/>
          <a:p>
            <a:pPr algn="ctr"/>
            <a:r>
              <a:rPr lang="en-US" sz="3200" b="1" dirty="0">
                <a:solidFill>
                  <a:srgbClr val="E85E4F"/>
                </a:solidFill>
              </a:rPr>
              <a:t>Example</a:t>
            </a:r>
          </a:p>
        </p:txBody>
      </p:sp>
      <p:sp>
        <p:nvSpPr>
          <p:cNvPr id="13" name="TextBox 12">
            <a:extLst>
              <a:ext uri="{FF2B5EF4-FFF2-40B4-BE49-F238E27FC236}">
                <a16:creationId xmlns:a16="http://schemas.microsoft.com/office/drawing/2014/main" id="{C06CFBFD-6B59-4771-8BDD-692D4E49EEA1}"/>
              </a:ext>
            </a:extLst>
          </p:cNvPr>
          <p:cNvSpPr txBox="1"/>
          <p:nvPr/>
        </p:nvSpPr>
        <p:spPr>
          <a:xfrm>
            <a:off x="558800" y="5173316"/>
            <a:ext cx="2032000" cy="596050"/>
          </a:xfrm>
          <a:prstGeom prst="rect">
            <a:avLst/>
          </a:prstGeom>
          <a:noFill/>
        </p:spPr>
        <p:txBody>
          <a:bodyPr wrap="square" lIns="0" tIns="0" rIns="182880" bIns="0" rtlCol="0">
            <a:noAutofit/>
          </a:bodyPr>
          <a:lstStyle/>
          <a:p>
            <a:pPr algn="ctr"/>
            <a:r>
              <a:rPr lang="en-US" sz="3200" b="1" dirty="0">
                <a:solidFill>
                  <a:srgbClr val="E85E4F"/>
                </a:solidFill>
              </a:rPr>
              <a:t>Empower</a:t>
            </a:r>
          </a:p>
        </p:txBody>
      </p:sp>
    </p:spTree>
    <p:extLst>
      <p:ext uri="{BB962C8B-B14F-4D97-AF65-F5344CB8AC3E}">
        <p14:creationId xmlns:p14="http://schemas.microsoft.com/office/powerpoint/2010/main" val="38084006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4723ED1-7F8B-431C-889A-36FAB8A6E696}"/>
              </a:ext>
            </a:extLst>
          </p:cNvPr>
          <p:cNvGrpSpPr>
            <a:grpSpLocks noChangeAspect="1"/>
          </p:cNvGrpSpPr>
          <p:nvPr/>
        </p:nvGrpSpPr>
        <p:grpSpPr>
          <a:xfrm>
            <a:off x="472260" y="2978514"/>
            <a:ext cx="5328206" cy="2524683"/>
            <a:chOff x="2057400" y="-53547"/>
            <a:chExt cx="5067303" cy="2524683"/>
          </a:xfrm>
        </p:grpSpPr>
        <p:pic>
          <p:nvPicPr>
            <p:cNvPr id="10" name="Picture 9">
              <a:extLst>
                <a:ext uri="{FF2B5EF4-FFF2-40B4-BE49-F238E27FC236}">
                  <a16:creationId xmlns:a16="http://schemas.microsoft.com/office/drawing/2014/main" id="{E7904DA5-F236-4153-8F4D-318C34543D10}"/>
                </a:ext>
              </a:extLst>
            </p:cNvPr>
            <p:cNvPicPr>
              <a:picLocks noChangeAspect="1"/>
            </p:cNvPicPr>
            <p:nvPr/>
          </p:nvPicPr>
          <p:blipFill rotWithShape="1">
            <a:blip r:embed="rId3">
              <a:extLst>
                <a:ext uri="{28A0092B-C50C-407E-A947-70E740481C1C}">
                  <a14:useLocalDpi xmlns:a14="http://schemas.microsoft.com/office/drawing/2010/main" val="0"/>
                </a:ext>
              </a:extLst>
            </a:blip>
            <a:srcRect l="18961" t="2037" r="2193" b="15926"/>
            <a:stretch/>
          </p:blipFill>
          <p:spPr>
            <a:xfrm rot="16200000">
              <a:off x="2154657" y="-131904"/>
              <a:ext cx="2486887" cy="26814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39C99035-844D-499E-ACF5-E0C67C04B2B9}"/>
                </a:ext>
              </a:extLst>
            </p:cNvPr>
            <p:cNvPicPr>
              <a:picLocks noChangeAspect="1"/>
            </p:cNvPicPr>
            <p:nvPr/>
          </p:nvPicPr>
          <p:blipFill rotWithShape="1">
            <a:blip r:embed="rId4">
              <a:extLst>
                <a:ext uri="{28A0092B-C50C-407E-A947-70E740481C1C}">
                  <a14:useLocalDpi xmlns:a14="http://schemas.microsoft.com/office/drawing/2010/main" val="0"/>
                </a:ext>
              </a:extLst>
            </a:blip>
            <a:srcRect l="18366" t="10926" r="1590" b="13010"/>
            <a:stretch/>
          </p:blipFill>
          <p:spPr>
            <a:xfrm rot="16200000">
              <a:off x="4619268" y="-34299"/>
              <a:ext cx="2524683" cy="24861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5" name="Subtitle 4">
            <a:extLst>
              <a:ext uri="{FF2B5EF4-FFF2-40B4-BE49-F238E27FC236}">
                <a16:creationId xmlns:a16="http://schemas.microsoft.com/office/drawing/2014/main" id="{3508A184-AD61-4007-A439-D0A62E9D870F}"/>
              </a:ext>
            </a:extLst>
          </p:cNvPr>
          <p:cNvSpPr>
            <a:spLocks noGrp="1"/>
          </p:cNvSpPr>
          <p:nvPr>
            <p:ph type="subTitle" idx="10"/>
          </p:nvPr>
        </p:nvSpPr>
        <p:spPr>
          <a:xfrm>
            <a:off x="0" y="6215882"/>
            <a:ext cx="9144000" cy="627138"/>
          </a:xfrm>
        </p:spPr>
        <p:txBody>
          <a:bodyPr/>
          <a:lstStyle/>
          <a:p>
            <a:endParaRPr lang="en-US" dirty="0"/>
          </a:p>
        </p:txBody>
      </p:sp>
      <p:sp>
        <p:nvSpPr>
          <p:cNvPr id="8" name="TextBox 7">
            <a:extLst>
              <a:ext uri="{FF2B5EF4-FFF2-40B4-BE49-F238E27FC236}">
                <a16:creationId xmlns:a16="http://schemas.microsoft.com/office/drawing/2014/main" id="{EF525525-C698-4D88-8511-FA83A10D4CD8}"/>
              </a:ext>
            </a:extLst>
          </p:cNvPr>
          <p:cNvSpPr txBox="1"/>
          <p:nvPr/>
        </p:nvSpPr>
        <p:spPr>
          <a:xfrm>
            <a:off x="226593" y="6312583"/>
            <a:ext cx="3169834" cy="383203"/>
          </a:xfrm>
          <a:prstGeom prst="rect">
            <a:avLst/>
          </a:prstGeom>
          <a:noFill/>
        </p:spPr>
        <p:txBody>
          <a:bodyPr wrap="square" rtlCol="0">
            <a:noAutofit/>
          </a:bodyPr>
          <a:lstStyle/>
          <a:p>
            <a:pPr>
              <a:defRPr/>
            </a:pPr>
            <a:r>
              <a:rPr lang="en-US" sz="1400" dirty="0">
                <a:solidFill>
                  <a:schemeClr val="bg1"/>
                </a:solidFill>
              </a:rPr>
              <a:t>Mouse Shapes by Ellen Walsh</a:t>
            </a:r>
          </a:p>
        </p:txBody>
      </p:sp>
      <p:pic>
        <p:nvPicPr>
          <p:cNvPr id="12" name="Picture 2" descr="http://1.bp.blogspot.com/-sz8GvwmBMUQ/UiehaHMyG8I/AAAAAAAAAEo/7D6DYVTi9cg/s320/Screen+shot+2011-03-31+at+6_56_20+PM.png">
            <a:extLst>
              <a:ext uri="{FF2B5EF4-FFF2-40B4-BE49-F238E27FC236}">
                <a16:creationId xmlns:a16="http://schemas.microsoft.com/office/drawing/2014/main" id="{C3F3C52B-5102-42BA-A7E3-0DD0ECDCEE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90271">
            <a:off x="2295212" y="613279"/>
            <a:ext cx="2841004" cy="21576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7" name="Graphic 4" descr="Open Book">
            <a:extLst>
              <a:ext uri="{FF2B5EF4-FFF2-40B4-BE49-F238E27FC236}">
                <a16:creationId xmlns:a16="http://schemas.microsoft.com/office/drawing/2014/main" id="{3BF34A54-ADFD-428E-AC19-105FBA76AF3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0421151">
            <a:off x="172264" y="-221637"/>
            <a:ext cx="2144476" cy="2144476"/>
          </a:xfrm>
          <a:prstGeom prst="rect">
            <a:avLst/>
          </a:prstGeom>
        </p:spPr>
      </p:pic>
      <p:sp>
        <p:nvSpPr>
          <p:cNvPr id="16" name="Title 1">
            <a:extLst>
              <a:ext uri="{FF2B5EF4-FFF2-40B4-BE49-F238E27FC236}">
                <a16:creationId xmlns:a16="http://schemas.microsoft.com/office/drawing/2014/main" id="{E976E6FC-AF74-4B6F-8F03-4BAFCE326FDF}"/>
              </a:ext>
            </a:extLst>
          </p:cNvPr>
          <p:cNvSpPr>
            <a:spLocks noGrp="1"/>
          </p:cNvSpPr>
          <p:nvPr>
            <p:ph type="title"/>
          </p:nvPr>
        </p:nvSpPr>
        <p:spPr>
          <a:xfrm>
            <a:off x="457200" y="274638"/>
            <a:ext cx="8229600" cy="1143000"/>
          </a:xfrm>
        </p:spPr>
        <p:txBody>
          <a:bodyPr/>
          <a:lstStyle/>
          <a:p>
            <a:r>
              <a:rPr lang="en-US" dirty="0"/>
              <a:t>READ</a:t>
            </a:r>
          </a:p>
        </p:txBody>
      </p:sp>
      <p:sp>
        <p:nvSpPr>
          <p:cNvPr id="14" name="Rectangle: Rounded Corners 13">
            <a:extLst>
              <a:ext uri="{FF2B5EF4-FFF2-40B4-BE49-F238E27FC236}">
                <a16:creationId xmlns:a16="http://schemas.microsoft.com/office/drawing/2014/main" id="{7FDC05F7-2510-4C13-B573-A221154E1BC2}"/>
              </a:ext>
            </a:extLst>
          </p:cNvPr>
          <p:cNvSpPr/>
          <p:nvPr/>
        </p:nvSpPr>
        <p:spPr>
          <a:xfrm>
            <a:off x="5534208" y="1427805"/>
            <a:ext cx="3268778" cy="3410212"/>
          </a:xfrm>
          <a:prstGeom prst="roundRect">
            <a:avLst/>
          </a:prstGeom>
          <a:solidFill>
            <a:schemeClr val="bg1"/>
          </a:solidFill>
          <a:ln w="47625">
            <a:solidFill>
              <a:srgbClr val="E85E4F"/>
            </a:solidFill>
          </a:ln>
        </p:spPr>
        <p:style>
          <a:lnRef idx="1">
            <a:schemeClr val="accent1"/>
          </a:lnRef>
          <a:fillRef idx="3">
            <a:schemeClr val="accent1"/>
          </a:fillRef>
          <a:effectRef idx="2">
            <a:schemeClr val="accent1"/>
          </a:effectRef>
          <a:fontRef idx="minor">
            <a:schemeClr val="lt1"/>
          </a:fontRef>
        </p:style>
        <p:txBody>
          <a:bodyPr rtlCol="0" anchor="t"/>
          <a:lstStyle/>
          <a:p>
            <a:pPr algn="ctr">
              <a:defRPr/>
            </a:pPr>
            <a:r>
              <a:rPr lang="en-US" sz="2400" b="1" dirty="0">
                <a:solidFill>
                  <a:srgbClr val="E85E4F"/>
                </a:solidFill>
              </a:rPr>
              <a:t>Parent Tip</a:t>
            </a:r>
          </a:p>
          <a:p>
            <a:pPr algn="ctr">
              <a:defRPr/>
            </a:pPr>
            <a:r>
              <a:rPr lang="en-US" sz="2000" dirty="0">
                <a:solidFill>
                  <a:srgbClr val="000000"/>
                </a:solidFill>
              </a:rPr>
              <a:t>Adults, our next book is Mouse Shapes. I take time to talk about the shapes in the pictures. Talking about shapes helps children recognize letters because they will identify letters by their shapes! </a:t>
            </a:r>
          </a:p>
          <a:p>
            <a:pPr algn="ctr">
              <a:defRPr/>
            </a:pPr>
            <a:endParaRPr lang="en-US" sz="2000" dirty="0">
              <a:solidFill>
                <a:srgbClr val="000000"/>
              </a:solidFill>
            </a:endParaRPr>
          </a:p>
        </p:txBody>
      </p:sp>
      <p:sp>
        <p:nvSpPr>
          <p:cNvPr id="11" name="Speech Bubble: Oval 10">
            <a:extLst>
              <a:ext uri="{FF2B5EF4-FFF2-40B4-BE49-F238E27FC236}">
                <a16:creationId xmlns:a16="http://schemas.microsoft.com/office/drawing/2014/main" id="{F40D8605-7867-458E-ABD9-A2CE2E3E734A}"/>
              </a:ext>
            </a:extLst>
          </p:cNvPr>
          <p:cNvSpPr/>
          <p:nvPr/>
        </p:nvSpPr>
        <p:spPr>
          <a:xfrm>
            <a:off x="7168597" y="204849"/>
            <a:ext cx="1916195" cy="1282577"/>
          </a:xfrm>
          <a:prstGeom prst="wedgeEllipseCallout">
            <a:avLst>
              <a:gd name="adj1" fmla="val -45776"/>
              <a:gd name="adj2" fmla="val 55493"/>
            </a:avLst>
          </a:prstGeom>
          <a:gradFill flip="none" rotWithShape="1">
            <a:gsLst>
              <a:gs pos="0">
                <a:srgbClr val="FFEDAB"/>
              </a:gs>
              <a:gs pos="67000">
                <a:srgbClr val="F8B43A"/>
              </a:gs>
            </a:gsLst>
            <a:lin ang="0" scaled="1"/>
            <a:tileRect/>
          </a:gradFill>
          <a:ln>
            <a:solidFill>
              <a:srgbClr val="E85E4F"/>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400">
              <a:defRPr/>
            </a:pPr>
            <a:r>
              <a:rPr lang="en-US" sz="2400" b="1" dirty="0">
                <a:solidFill>
                  <a:prstClr val="white"/>
                </a:solidFill>
              </a:rPr>
              <a:t>Talk about shapes</a:t>
            </a:r>
          </a:p>
        </p:txBody>
      </p:sp>
    </p:spTree>
    <p:extLst>
      <p:ext uri="{BB962C8B-B14F-4D97-AF65-F5344CB8AC3E}">
        <p14:creationId xmlns:p14="http://schemas.microsoft.com/office/powerpoint/2010/main" val="9909884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A40D0FD-E6FB-401D-A7A8-AFC314CA1012}"/>
              </a:ext>
            </a:extLst>
          </p:cNvPr>
          <p:cNvSpPr/>
          <p:nvPr/>
        </p:nvSpPr>
        <p:spPr>
          <a:xfrm>
            <a:off x="4179888" y="1450305"/>
            <a:ext cx="4506912" cy="3964047"/>
          </a:xfrm>
          <a:prstGeom prst="roundRect">
            <a:avLst/>
          </a:prstGeom>
          <a:solidFill>
            <a:schemeClr val="bg1"/>
          </a:solidFill>
          <a:ln w="47625">
            <a:solidFill>
              <a:srgbClr val="E85E4F"/>
            </a:solidFill>
          </a:ln>
        </p:spPr>
        <p:style>
          <a:lnRef idx="1">
            <a:schemeClr val="accent1"/>
          </a:lnRef>
          <a:fillRef idx="3">
            <a:schemeClr val="accent1"/>
          </a:fillRef>
          <a:effectRef idx="2">
            <a:schemeClr val="accent1"/>
          </a:effectRef>
          <a:fontRef idx="minor">
            <a:schemeClr val="lt1"/>
          </a:fontRef>
        </p:style>
        <p:txBody>
          <a:bodyPr rtlCol="0" anchor="t"/>
          <a:lstStyle/>
          <a:p>
            <a:pPr algn="ctr">
              <a:defRPr/>
            </a:pPr>
            <a:r>
              <a:rPr lang="en-US" sz="2400" b="1" dirty="0">
                <a:solidFill>
                  <a:srgbClr val="E85E4F"/>
                </a:solidFill>
              </a:rPr>
              <a:t>Parent Tip</a:t>
            </a:r>
          </a:p>
          <a:p>
            <a:pPr algn="ctr">
              <a:defRPr/>
            </a:pPr>
            <a:r>
              <a:rPr lang="en-US" sz="2000" dirty="0">
                <a:solidFill>
                  <a:srgbClr val="000000"/>
                </a:solidFill>
              </a:rPr>
              <a:t>Adults, I have a handout here of Blue Sea. You can cut out the fish and holes of different sizes and retell the story. Retelling stories helps children understand the story and how stories work which will  later help them understand what they read. </a:t>
            </a:r>
          </a:p>
          <a:p>
            <a:pPr algn="ctr">
              <a:defRPr/>
            </a:pPr>
            <a:endParaRPr lang="en-US" sz="1000" dirty="0">
              <a:solidFill>
                <a:srgbClr val="000000"/>
              </a:solidFill>
            </a:endParaRPr>
          </a:p>
          <a:p>
            <a:pPr algn="ctr">
              <a:defRPr/>
            </a:pPr>
            <a:r>
              <a:rPr lang="en-US" sz="2000" dirty="0">
                <a:solidFill>
                  <a:srgbClr val="000000"/>
                </a:solidFill>
              </a:rPr>
              <a:t>Enjoy your time sharing and retelling stories together. </a:t>
            </a:r>
          </a:p>
          <a:p>
            <a:pPr algn="ctr">
              <a:defRPr/>
            </a:pPr>
            <a:endParaRPr lang="en-US" sz="2000" dirty="0">
              <a:solidFill>
                <a:srgbClr val="000000"/>
              </a:solidFill>
            </a:endParaRPr>
          </a:p>
        </p:txBody>
      </p:sp>
      <p:pic>
        <p:nvPicPr>
          <p:cNvPr id="10" name="Picture 9">
            <a:extLst>
              <a:ext uri="{FF2B5EF4-FFF2-40B4-BE49-F238E27FC236}">
                <a16:creationId xmlns:a16="http://schemas.microsoft.com/office/drawing/2014/main" id="{8C6A74F7-DB44-48BF-B21F-7EC2AB2426C5}"/>
              </a:ext>
            </a:extLst>
          </p:cNvPr>
          <p:cNvPicPr>
            <a:picLocks noChangeAspect="1"/>
          </p:cNvPicPr>
          <p:nvPr/>
        </p:nvPicPr>
        <p:blipFill>
          <a:blip r:embed="rId3">
            <a:clrChange>
              <a:clrFrom>
                <a:srgbClr val="FFFFFF"/>
              </a:clrFrom>
              <a:clrTo>
                <a:srgbClr val="FFFFFF">
                  <a:alpha val="0"/>
                </a:srgbClr>
              </a:clrTo>
            </a:clrChange>
          </a:blip>
          <a:stretch>
            <a:fillRect/>
          </a:stretch>
        </p:blipFill>
        <p:spPr>
          <a:xfrm rot="11729827">
            <a:off x="910893" y="1358657"/>
            <a:ext cx="2831835" cy="3657600"/>
          </a:xfrm>
          <a:prstGeom prst="rect">
            <a:avLst/>
          </a:prstGeom>
          <a:ln w="19050">
            <a:solidFill>
              <a:schemeClr val="tx1"/>
            </a:solidFill>
          </a:ln>
        </p:spPr>
      </p:pic>
      <p:pic>
        <p:nvPicPr>
          <p:cNvPr id="7" name="Graphic 6" descr="Scissors">
            <a:extLst>
              <a:ext uri="{FF2B5EF4-FFF2-40B4-BE49-F238E27FC236}">
                <a16:creationId xmlns:a16="http://schemas.microsoft.com/office/drawing/2014/main" id="{66AC163A-0CAA-4858-BB13-8BD832E48FC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1907237">
            <a:off x="39766" y="-189971"/>
            <a:ext cx="2210138" cy="2210138"/>
          </a:xfrm>
          <a:prstGeom prst="rect">
            <a:avLst/>
          </a:prstGeom>
        </p:spPr>
      </p:pic>
      <p:sp>
        <p:nvSpPr>
          <p:cNvPr id="2" name="Title 1">
            <a:extLst>
              <a:ext uri="{FF2B5EF4-FFF2-40B4-BE49-F238E27FC236}">
                <a16:creationId xmlns:a16="http://schemas.microsoft.com/office/drawing/2014/main" id="{534BC9EB-04A0-4EDC-9AA0-FA4AA6B2911B}"/>
              </a:ext>
            </a:extLst>
          </p:cNvPr>
          <p:cNvSpPr>
            <a:spLocks noGrp="1"/>
          </p:cNvSpPr>
          <p:nvPr>
            <p:ph type="title"/>
          </p:nvPr>
        </p:nvSpPr>
        <p:spPr/>
        <p:txBody>
          <a:bodyPr/>
          <a:lstStyle/>
          <a:p>
            <a:r>
              <a:rPr lang="en-US" dirty="0"/>
              <a:t>ACTIVITIES</a:t>
            </a:r>
          </a:p>
        </p:txBody>
      </p:sp>
      <p:sp>
        <p:nvSpPr>
          <p:cNvPr id="4" name="Subtitle 3">
            <a:extLst>
              <a:ext uri="{FF2B5EF4-FFF2-40B4-BE49-F238E27FC236}">
                <a16:creationId xmlns:a16="http://schemas.microsoft.com/office/drawing/2014/main" id="{82E22F93-710E-4EAC-8852-85E6E6995F17}"/>
              </a:ext>
            </a:extLst>
          </p:cNvPr>
          <p:cNvSpPr>
            <a:spLocks noGrp="1"/>
          </p:cNvSpPr>
          <p:nvPr>
            <p:ph type="subTitle" idx="10"/>
          </p:nvPr>
        </p:nvSpPr>
        <p:spPr/>
        <p:txBody>
          <a:bodyPr/>
          <a:lstStyle/>
          <a:p>
            <a:endParaRPr lang="en-US" dirty="0"/>
          </a:p>
        </p:txBody>
      </p:sp>
      <p:sp>
        <p:nvSpPr>
          <p:cNvPr id="12" name="TextBox 11">
            <a:extLst>
              <a:ext uri="{FF2B5EF4-FFF2-40B4-BE49-F238E27FC236}">
                <a16:creationId xmlns:a16="http://schemas.microsoft.com/office/drawing/2014/main" id="{E947C981-7B4A-4BFB-BCEF-8812E5A64A90}"/>
              </a:ext>
            </a:extLst>
          </p:cNvPr>
          <p:cNvSpPr txBox="1"/>
          <p:nvPr/>
        </p:nvSpPr>
        <p:spPr>
          <a:xfrm>
            <a:off x="3657926" y="6496374"/>
            <a:ext cx="5486074" cy="391172"/>
          </a:xfrm>
          <a:prstGeom prst="rect">
            <a:avLst/>
          </a:prstGeom>
          <a:noFill/>
        </p:spPr>
        <p:txBody>
          <a:bodyPr wrap="square" rtlCol="0">
            <a:noAutofit/>
          </a:bodyPr>
          <a:lstStyle/>
          <a:p>
            <a:pPr>
              <a:defRPr/>
            </a:pPr>
            <a:r>
              <a:rPr lang="en-US" sz="1400" dirty="0">
                <a:solidFill>
                  <a:schemeClr val="bg1"/>
                </a:solidFill>
              </a:rPr>
              <a:t>Book: Blue Sea by Robert Kalan; illustrated by Donald Crews</a:t>
            </a:r>
          </a:p>
        </p:txBody>
      </p:sp>
      <p:pic>
        <p:nvPicPr>
          <p:cNvPr id="9" name="Picture 8">
            <a:extLst>
              <a:ext uri="{FF2B5EF4-FFF2-40B4-BE49-F238E27FC236}">
                <a16:creationId xmlns:a16="http://schemas.microsoft.com/office/drawing/2014/main" id="{977908B3-BC44-4B87-A481-B9F0FF89FF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26810" y="4385337"/>
            <a:ext cx="2182565" cy="18256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1" name="Group 10">
            <a:extLst>
              <a:ext uri="{FF2B5EF4-FFF2-40B4-BE49-F238E27FC236}">
                <a16:creationId xmlns:a16="http://schemas.microsoft.com/office/drawing/2014/main" id="{D699EAC2-3392-483A-B985-7D8FEB53E2A6}"/>
              </a:ext>
            </a:extLst>
          </p:cNvPr>
          <p:cNvGrpSpPr/>
          <p:nvPr/>
        </p:nvGrpSpPr>
        <p:grpSpPr>
          <a:xfrm>
            <a:off x="3974017" y="-26906"/>
            <a:ext cx="2094868" cy="1921790"/>
            <a:chOff x="4308529" y="0"/>
            <a:chExt cx="2094868" cy="1921790"/>
          </a:xfrm>
        </p:grpSpPr>
        <p:sp>
          <p:nvSpPr>
            <p:cNvPr id="5" name="Oval 4">
              <a:extLst>
                <a:ext uri="{FF2B5EF4-FFF2-40B4-BE49-F238E27FC236}">
                  <a16:creationId xmlns:a16="http://schemas.microsoft.com/office/drawing/2014/main" id="{1130CAA5-E95F-4F37-AD9F-E6982173B177}"/>
                </a:ext>
              </a:extLst>
            </p:cNvPr>
            <p:cNvSpPr/>
            <p:nvPr/>
          </p:nvSpPr>
          <p:spPr>
            <a:xfrm>
              <a:off x="4308529" y="1224366"/>
              <a:ext cx="712922" cy="697424"/>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0CA6B930-1EE3-4B3C-AE05-6B5ABDDAA5B7}"/>
                </a:ext>
              </a:extLst>
            </p:cNvPr>
            <p:cNvSpPr>
              <a:spLocks noChangeAspect="1"/>
            </p:cNvSpPr>
            <p:nvPr/>
          </p:nvSpPr>
          <p:spPr>
            <a:xfrm>
              <a:off x="5216237" y="747825"/>
              <a:ext cx="457200" cy="447261"/>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5F6EE6E6-DE1E-4EB2-9DA1-259E3FB95E53}"/>
                </a:ext>
              </a:extLst>
            </p:cNvPr>
            <p:cNvSpPr>
              <a:spLocks noChangeAspect="1"/>
            </p:cNvSpPr>
            <p:nvPr/>
          </p:nvSpPr>
          <p:spPr>
            <a:xfrm>
              <a:off x="5836152" y="332288"/>
              <a:ext cx="274320" cy="268357"/>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CF20B443-3025-40B7-ACC4-97D3C188276C}"/>
                </a:ext>
              </a:extLst>
            </p:cNvPr>
            <p:cNvSpPr>
              <a:spLocks noChangeAspect="1"/>
            </p:cNvSpPr>
            <p:nvPr/>
          </p:nvSpPr>
          <p:spPr>
            <a:xfrm>
              <a:off x="6220517" y="0"/>
              <a:ext cx="182880" cy="178905"/>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0709888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Scissors">
            <a:extLst>
              <a:ext uri="{FF2B5EF4-FFF2-40B4-BE49-F238E27FC236}">
                <a16:creationId xmlns:a16="http://schemas.microsoft.com/office/drawing/2014/main" id="{66AC163A-0CAA-4858-BB13-8BD832E48F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1907237">
            <a:off x="39766" y="-189971"/>
            <a:ext cx="2210138" cy="2210138"/>
          </a:xfrm>
          <a:prstGeom prst="rect">
            <a:avLst/>
          </a:prstGeom>
        </p:spPr>
      </p:pic>
      <p:sp>
        <p:nvSpPr>
          <p:cNvPr id="2" name="Title 1">
            <a:extLst>
              <a:ext uri="{FF2B5EF4-FFF2-40B4-BE49-F238E27FC236}">
                <a16:creationId xmlns:a16="http://schemas.microsoft.com/office/drawing/2014/main" id="{534BC9EB-04A0-4EDC-9AA0-FA4AA6B2911B}"/>
              </a:ext>
            </a:extLst>
          </p:cNvPr>
          <p:cNvSpPr>
            <a:spLocks noGrp="1"/>
          </p:cNvSpPr>
          <p:nvPr>
            <p:ph type="title"/>
          </p:nvPr>
        </p:nvSpPr>
        <p:spPr/>
        <p:txBody>
          <a:bodyPr/>
          <a:lstStyle/>
          <a:p>
            <a:r>
              <a:rPr lang="en-US" dirty="0"/>
              <a:t>ACTIVITIES</a:t>
            </a:r>
          </a:p>
        </p:txBody>
      </p:sp>
      <p:sp>
        <p:nvSpPr>
          <p:cNvPr id="4" name="Subtitle 3">
            <a:extLst>
              <a:ext uri="{FF2B5EF4-FFF2-40B4-BE49-F238E27FC236}">
                <a16:creationId xmlns:a16="http://schemas.microsoft.com/office/drawing/2014/main" id="{82E22F93-710E-4EAC-8852-85E6E6995F17}"/>
              </a:ext>
            </a:extLst>
          </p:cNvPr>
          <p:cNvSpPr>
            <a:spLocks noGrp="1"/>
          </p:cNvSpPr>
          <p:nvPr>
            <p:ph type="subTitle" idx="10"/>
          </p:nvPr>
        </p:nvSpPr>
        <p:spPr/>
        <p:txBody>
          <a:bodyPr/>
          <a:lstStyle/>
          <a:p>
            <a:pPr algn="ctr"/>
            <a:r>
              <a:rPr lang="en-US" dirty="0"/>
              <a:t>Flannel board activity</a:t>
            </a:r>
          </a:p>
        </p:txBody>
      </p:sp>
      <p:sp>
        <p:nvSpPr>
          <p:cNvPr id="6" name="Rectangle: Rounded Corners 5">
            <a:extLst>
              <a:ext uri="{FF2B5EF4-FFF2-40B4-BE49-F238E27FC236}">
                <a16:creationId xmlns:a16="http://schemas.microsoft.com/office/drawing/2014/main" id="{2CD6EDED-EC23-4D5D-9030-68D8E9ED9F2B}"/>
              </a:ext>
            </a:extLst>
          </p:cNvPr>
          <p:cNvSpPr/>
          <p:nvPr/>
        </p:nvSpPr>
        <p:spPr>
          <a:xfrm>
            <a:off x="4783756" y="488327"/>
            <a:ext cx="3903044" cy="3596075"/>
          </a:xfrm>
          <a:prstGeom prst="roundRect">
            <a:avLst/>
          </a:prstGeom>
          <a:solidFill>
            <a:schemeClr val="bg1"/>
          </a:solidFill>
          <a:ln w="47625">
            <a:solidFill>
              <a:srgbClr val="E85E4F"/>
            </a:solidFill>
          </a:ln>
        </p:spPr>
        <p:style>
          <a:lnRef idx="1">
            <a:schemeClr val="accent1"/>
          </a:lnRef>
          <a:fillRef idx="3">
            <a:schemeClr val="accent1"/>
          </a:fillRef>
          <a:effectRef idx="2">
            <a:schemeClr val="accent1"/>
          </a:effectRef>
          <a:fontRef idx="minor">
            <a:schemeClr val="lt1"/>
          </a:fontRef>
        </p:style>
        <p:txBody>
          <a:bodyPr rtlCol="0" anchor="t"/>
          <a:lstStyle/>
          <a:p>
            <a:pPr algn="ctr">
              <a:defRPr/>
            </a:pPr>
            <a:r>
              <a:rPr lang="en-US" sz="2400" b="1" dirty="0">
                <a:solidFill>
                  <a:srgbClr val="E85E4F"/>
                </a:solidFill>
              </a:rPr>
              <a:t>Parent Tip</a:t>
            </a:r>
          </a:p>
          <a:p>
            <a:pPr algn="ctr">
              <a:defRPr/>
            </a:pPr>
            <a:r>
              <a:rPr lang="en-US" sz="2000" dirty="0">
                <a:solidFill>
                  <a:srgbClr val="000000"/>
                </a:solidFill>
              </a:rPr>
              <a:t>When we talk about words for spatial relationships like between, below, above, we are building children’s vocabulary and helping them learn these concepts. </a:t>
            </a:r>
          </a:p>
          <a:p>
            <a:pPr algn="ctr">
              <a:defRPr/>
            </a:pPr>
            <a:endParaRPr lang="en-US" sz="2000" dirty="0">
              <a:solidFill>
                <a:srgbClr val="000000"/>
              </a:solidFill>
            </a:endParaRPr>
          </a:p>
          <a:p>
            <a:pPr algn="ctr">
              <a:defRPr/>
            </a:pPr>
            <a:r>
              <a:rPr lang="en-US" sz="2000" dirty="0">
                <a:solidFill>
                  <a:srgbClr val="000000"/>
                </a:solidFill>
              </a:rPr>
              <a:t>This will help them later understand what they read. </a:t>
            </a:r>
          </a:p>
          <a:p>
            <a:pPr algn="ctr">
              <a:defRPr/>
            </a:pPr>
            <a:endParaRPr lang="en-US" sz="2000" dirty="0">
              <a:solidFill>
                <a:srgbClr val="000000"/>
              </a:solidFill>
            </a:endParaRPr>
          </a:p>
        </p:txBody>
      </p:sp>
      <p:grpSp>
        <p:nvGrpSpPr>
          <p:cNvPr id="8" name="Group 7">
            <a:extLst>
              <a:ext uri="{FF2B5EF4-FFF2-40B4-BE49-F238E27FC236}">
                <a16:creationId xmlns:a16="http://schemas.microsoft.com/office/drawing/2014/main" id="{CDC47E21-63CD-4B89-829E-5EBB9EB2E206}"/>
              </a:ext>
            </a:extLst>
          </p:cNvPr>
          <p:cNvGrpSpPr/>
          <p:nvPr/>
        </p:nvGrpSpPr>
        <p:grpSpPr>
          <a:xfrm>
            <a:off x="593219" y="2704634"/>
            <a:ext cx="4389120" cy="3270487"/>
            <a:chOff x="593219" y="2704634"/>
            <a:chExt cx="4389120" cy="3270487"/>
          </a:xfrm>
        </p:grpSpPr>
        <p:sp>
          <p:nvSpPr>
            <p:cNvPr id="9" name="Rectangle 8"/>
            <p:cNvSpPr/>
            <p:nvPr/>
          </p:nvSpPr>
          <p:spPr>
            <a:xfrm>
              <a:off x="593219" y="2704634"/>
              <a:ext cx="4389120" cy="3270487"/>
            </a:xfrm>
            <a:prstGeom prst="rect">
              <a:avLst/>
            </a:prstGeom>
            <a:solidFill>
              <a:srgbClr val="FFF4D1"/>
            </a:solidFill>
            <a:ln w="63500" cap="flat" cmpd="sng" algn="ctr">
              <a:solidFill>
                <a:srgbClr val="E85E4F"/>
              </a:solidFill>
              <a:prstDash val="solid"/>
            </a:ln>
            <a:effectLst>
              <a:outerShdw blurRad="50800" dist="38100" dir="2700000" algn="tl" rotWithShape="0">
                <a:prstClr val="black">
                  <a:alpha val="40000"/>
                </a:prst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dirty="0">
                <a:ln>
                  <a:noFill/>
                </a:ln>
                <a:solidFill>
                  <a:srgbClr val="FFFFFF"/>
                </a:solidFill>
                <a:effectLst/>
                <a:uLnTx/>
                <a:uFillTx/>
                <a:latin typeface="Franklin Gothic Book"/>
                <a:ea typeface="+mn-ea"/>
                <a:cs typeface="+mn-cs"/>
              </a:endParaRPr>
            </a:p>
          </p:txBody>
        </p:sp>
        <p:sp>
          <p:nvSpPr>
            <p:cNvPr id="10" name="Isosceles Triangle 9"/>
            <p:cNvSpPr/>
            <p:nvPr/>
          </p:nvSpPr>
          <p:spPr>
            <a:xfrm>
              <a:off x="847467" y="3101544"/>
              <a:ext cx="1348852" cy="1348852"/>
            </a:xfrm>
            <a:prstGeom prst="triangle">
              <a:avLst/>
            </a:prstGeom>
            <a:solidFill>
              <a:srgbClr val="E85E4F"/>
            </a:solid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dirty="0">
                <a:ln>
                  <a:noFill/>
                </a:ln>
                <a:solidFill>
                  <a:srgbClr val="FFFFFF"/>
                </a:solidFill>
                <a:effectLst/>
                <a:uLnTx/>
                <a:uFillTx/>
                <a:latin typeface="Franklin Gothic Book"/>
                <a:ea typeface="+mn-ea"/>
                <a:cs typeface="+mn-cs"/>
              </a:endParaRPr>
            </a:p>
          </p:txBody>
        </p:sp>
        <p:sp>
          <p:nvSpPr>
            <p:cNvPr id="13" name="Oval 12"/>
            <p:cNvSpPr>
              <a:spLocks noChangeAspect="1"/>
            </p:cNvSpPr>
            <p:nvPr/>
          </p:nvSpPr>
          <p:spPr>
            <a:xfrm>
              <a:off x="2332423" y="3285987"/>
              <a:ext cx="979965" cy="979965"/>
            </a:xfrm>
            <a:prstGeom prst="ellipse">
              <a:avLst/>
            </a:prstGeom>
            <a:solidFill>
              <a:srgbClr val="FFDC7A"/>
            </a:solidFill>
            <a:ln w="25400" cap="flat" cmpd="sng" algn="ctr">
              <a:solidFill>
                <a:srgbClr val="F8B43A"/>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dirty="0">
                <a:ln>
                  <a:noFill/>
                </a:ln>
                <a:solidFill>
                  <a:srgbClr val="FFFFFF"/>
                </a:solidFill>
                <a:effectLst/>
                <a:uLnTx/>
                <a:uFillTx/>
                <a:latin typeface="Franklin Gothic Book"/>
                <a:ea typeface="+mn-ea"/>
                <a:cs typeface="+mn-cs"/>
              </a:endParaRPr>
            </a:p>
          </p:txBody>
        </p:sp>
        <p:sp>
          <p:nvSpPr>
            <p:cNvPr id="14" name="Isosceles Triangle 13"/>
            <p:cNvSpPr/>
            <p:nvPr/>
          </p:nvSpPr>
          <p:spPr>
            <a:xfrm>
              <a:off x="3448493" y="3101544"/>
              <a:ext cx="1348852" cy="1348852"/>
            </a:xfrm>
            <a:prstGeom prst="triangle">
              <a:avLst/>
            </a:prstGeom>
            <a:solidFill>
              <a:srgbClr val="00B0F0"/>
            </a:solid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dirty="0">
                <a:ln>
                  <a:noFill/>
                </a:ln>
                <a:solidFill>
                  <a:srgbClr val="FFFFFF"/>
                </a:solidFill>
                <a:effectLst/>
                <a:uLnTx/>
                <a:uFillTx/>
                <a:latin typeface="Franklin Gothic Book"/>
                <a:ea typeface="+mn-ea"/>
                <a:cs typeface="+mn-cs"/>
              </a:endParaRPr>
            </a:p>
          </p:txBody>
        </p:sp>
        <p:sp>
          <p:nvSpPr>
            <p:cNvPr id="15" name="Oval 14">
              <a:extLst>
                <a:ext uri="{FF2B5EF4-FFF2-40B4-BE49-F238E27FC236}">
                  <a16:creationId xmlns:a16="http://schemas.microsoft.com/office/drawing/2014/main" id="{78705CE2-1D95-4876-87F3-5B3BA0F7E363}"/>
                </a:ext>
              </a:extLst>
            </p:cNvPr>
            <p:cNvSpPr>
              <a:spLocks noChangeAspect="1"/>
            </p:cNvSpPr>
            <p:nvPr/>
          </p:nvSpPr>
          <p:spPr>
            <a:xfrm>
              <a:off x="1031910" y="4679093"/>
              <a:ext cx="979965" cy="979965"/>
            </a:xfrm>
            <a:prstGeom prst="ellipse">
              <a:avLst/>
            </a:prstGeom>
            <a:solidFill>
              <a:schemeClr val="bg1">
                <a:lumMod val="65000"/>
              </a:schemeClr>
            </a:solidFill>
            <a:ln w="25400" cap="flat" cmpd="sng" algn="ctr">
              <a:solidFill>
                <a:srgbClr val="F8B43A"/>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dirty="0">
                <a:ln>
                  <a:noFill/>
                </a:ln>
                <a:solidFill>
                  <a:srgbClr val="FFFFFF"/>
                </a:solidFill>
                <a:effectLst/>
                <a:uLnTx/>
                <a:uFillTx/>
                <a:latin typeface="Franklin Gothic Book"/>
                <a:ea typeface="+mn-ea"/>
                <a:cs typeface="+mn-cs"/>
              </a:endParaRPr>
            </a:p>
          </p:txBody>
        </p:sp>
      </p:grpSp>
      <p:grpSp>
        <p:nvGrpSpPr>
          <p:cNvPr id="5" name="Group 4">
            <a:extLst>
              <a:ext uri="{FF2B5EF4-FFF2-40B4-BE49-F238E27FC236}">
                <a16:creationId xmlns:a16="http://schemas.microsoft.com/office/drawing/2014/main" id="{A574716A-FD1E-412F-B03F-949D2AFA05B6}"/>
              </a:ext>
            </a:extLst>
          </p:cNvPr>
          <p:cNvGrpSpPr/>
          <p:nvPr/>
        </p:nvGrpSpPr>
        <p:grpSpPr>
          <a:xfrm>
            <a:off x="5625060" y="3838687"/>
            <a:ext cx="2582541" cy="1721277"/>
            <a:chOff x="1700596" y="669495"/>
            <a:chExt cx="2582541" cy="1721277"/>
          </a:xfrm>
        </p:grpSpPr>
        <p:sp>
          <p:nvSpPr>
            <p:cNvPr id="19" name="Oval 18">
              <a:extLst>
                <a:ext uri="{FF2B5EF4-FFF2-40B4-BE49-F238E27FC236}">
                  <a16:creationId xmlns:a16="http://schemas.microsoft.com/office/drawing/2014/main" id="{7C816D07-E875-4DA7-8EBB-244B82CE7DA4}"/>
                </a:ext>
              </a:extLst>
            </p:cNvPr>
            <p:cNvSpPr>
              <a:spLocks noChangeAspect="1"/>
            </p:cNvSpPr>
            <p:nvPr/>
          </p:nvSpPr>
          <p:spPr>
            <a:xfrm>
              <a:off x="2566866" y="1512176"/>
              <a:ext cx="640080" cy="640080"/>
            </a:xfrm>
            <a:prstGeom prst="ellipse">
              <a:avLst/>
            </a:prstGeom>
            <a:solidFill>
              <a:srgbClr val="FFDC7A"/>
            </a:solidFill>
            <a:ln w="25400" cap="flat" cmpd="sng" algn="ctr">
              <a:solidFill>
                <a:srgbClr val="F8B43A"/>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dirty="0">
                <a:ln>
                  <a:noFill/>
                </a:ln>
                <a:solidFill>
                  <a:srgbClr val="FFFFFF"/>
                </a:solidFill>
                <a:effectLst/>
                <a:uLnTx/>
                <a:uFillTx/>
                <a:latin typeface="Franklin Gothic Book"/>
                <a:ea typeface="+mn-ea"/>
                <a:cs typeface="+mn-cs"/>
              </a:endParaRPr>
            </a:p>
          </p:txBody>
        </p:sp>
        <p:sp>
          <p:nvSpPr>
            <p:cNvPr id="16" name="Isosceles Triangle 15">
              <a:extLst>
                <a:ext uri="{FF2B5EF4-FFF2-40B4-BE49-F238E27FC236}">
                  <a16:creationId xmlns:a16="http://schemas.microsoft.com/office/drawing/2014/main" id="{DC941712-4F82-45E3-9530-6AD439AF2211}"/>
                </a:ext>
              </a:extLst>
            </p:cNvPr>
            <p:cNvSpPr>
              <a:spLocks noChangeAspect="1"/>
            </p:cNvSpPr>
            <p:nvPr/>
          </p:nvSpPr>
          <p:spPr>
            <a:xfrm rot="19998451">
              <a:off x="1700596" y="1124193"/>
              <a:ext cx="960768" cy="914400"/>
            </a:xfrm>
            <a:prstGeom prst="triangle">
              <a:avLst/>
            </a:prstGeom>
            <a:solidFill>
              <a:srgbClr val="E85E4F"/>
            </a:solid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dirty="0">
                <a:ln>
                  <a:noFill/>
                </a:ln>
                <a:solidFill>
                  <a:srgbClr val="FFFFFF"/>
                </a:solidFill>
                <a:effectLst/>
                <a:uLnTx/>
                <a:uFillTx/>
                <a:latin typeface="Franklin Gothic Book"/>
                <a:ea typeface="+mn-ea"/>
                <a:cs typeface="+mn-cs"/>
              </a:endParaRPr>
            </a:p>
          </p:txBody>
        </p:sp>
        <p:sp>
          <p:nvSpPr>
            <p:cNvPr id="20" name="Isosceles Triangle 19">
              <a:extLst>
                <a:ext uri="{FF2B5EF4-FFF2-40B4-BE49-F238E27FC236}">
                  <a16:creationId xmlns:a16="http://schemas.microsoft.com/office/drawing/2014/main" id="{143D3192-69A9-4D3D-956F-93B777F5DADE}"/>
                </a:ext>
              </a:extLst>
            </p:cNvPr>
            <p:cNvSpPr>
              <a:spLocks noChangeAspect="1"/>
            </p:cNvSpPr>
            <p:nvPr/>
          </p:nvSpPr>
          <p:spPr>
            <a:xfrm rot="935162">
              <a:off x="3322369" y="669495"/>
              <a:ext cx="960768" cy="914400"/>
            </a:xfrm>
            <a:prstGeom prst="triangle">
              <a:avLst/>
            </a:prstGeom>
            <a:solidFill>
              <a:srgbClr val="00B0F0"/>
            </a:solidFill>
            <a:ln w="25400"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dirty="0">
                <a:ln>
                  <a:noFill/>
                </a:ln>
                <a:solidFill>
                  <a:srgbClr val="FFFFFF"/>
                </a:solidFill>
                <a:effectLst/>
                <a:uLnTx/>
                <a:uFillTx/>
                <a:latin typeface="Franklin Gothic Book"/>
                <a:ea typeface="+mn-ea"/>
                <a:cs typeface="+mn-cs"/>
              </a:endParaRPr>
            </a:p>
          </p:txBody>
        </p:sp>
        <p:sp>
          <p:nvSpPr>
            <p:cNvPr id="17" name="Oval 16">
              <a:extLst>
                <a:ext uri="{FF2B5EF4-FFF2-40B4-BE49-F238E27FC236}">
                  <a16:creationId xmlns:a16="http://schemas.microsoft.com/office/drawing/2014/main" id="{4B7F9D67-A899-4896-8ACF-53878F961B58}"/>
                </a:ext>
              </a:extLst>
            </p:cNvPr>
            <p:cNvSpPr>
              <a:spLocks noChangeAspect="1"/>
            </p:cNvSpPr>
            <p:nvPr/>
          </p:nvSpPr>
          <p:spPr>
            <a:xfrm>
              <a:off x="3513740" y="1750692"/>
              <a:ext cx="640080" cy="640080"/>
            </a:xfrm>
            <a:prstGeom prst="ellipse">
              <a:avLst/>
            </a:prstGeom>
            <a:solidFill>
              <a:srgbClr val="FFDC7A"/>
            </a:solidFill>
            <a:ln w="25400" cap="flat" cmpd="sng" algn="ctr">
              <a:solidFill>
                <a:srgbClr val="F8B43A"/>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dirty="0">
                <a:ln>
                  <a:noFill/>
                </a:ln>
                <a:solidFill>
                  <a:srgbClr val="FFFFFF"/>
                </a:solidFill>
                <a:effectLst/>
                <a:uLnTx/>
                <a:uFillTx/>
                <a:latin typeface="Franklin Gothic Book"/>
                <a:ea typeface="+mn-ea"/>
                <a:cs typeface="+mn-cs"/>
              </a:endParaRPr>
            </a:p>
          </p:txBody>
        </p:sp>
      </p:grpSp>
    </p:spTree>
    <p:extLst>
      <p:ext uri="{BB962C8B-B14F-4D97-AF65-F5344CB8AC3E}">
        <p14:creationId xmlns:p14="http://schemas.microsoft.com/office/powerpoint/2010/main" val="37622451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3CFD6-F364-41C7-9389-5A6A7E8D86D1}"/>
              </a:ext>
            </a:extLst>
          </p:cNvPr>
          <p:cNvSpPr>
            <a:spLocks noGrp="1"/>
          </p:cNvSpPr>
          <p:nvPr>
            <p:ph type="title"/>
          </p:nvPr>
        </p:nvSpPr>
        <p:spPr/>
        <p:txBody>
          <a:bodyPr/>
          <a:lstStyle/>
          <a:p>
            <a:r>
              <a:rPr lang="en-US" sz="3600" dirty="0"/>
              <a:t>But how do you </a:t>
            </a:r>
            <a:r>
              <a:rPr lang="en-US" sz="3600" i="1" dirty="0"/>
              <a:t>feel</a:t>
            </a:r>
            <a:r>
              <a:rPr lang="en-US" sz="3600" dirty="0"/>
              <a:t> about sharing early literacy tips?</a:t>
            </a:r>
          </a:p>
        </p:txBody>
      </p:sp>
      <p:sp>
        <p:nvSpPr>
          <p:cNvPr id="3" name="Content Placeholder 2">
            <a:extLst>
              <a:ext uri="{FF2B5EF4-FFF2-40B4-BE49-F238E27FC236}">
                <a16:creationId xmlns:a16="http://schemas.microsoft.com/office/drawing/2014/main" id="{C833A7EF-1A6B-40ED-B74A-56D31DEBE952}"/>
              </a:ext>
            </a:extLst>
          </p:cNvPr>
          <p:cNvSpPr>
            <a:spLocks noGrp="1"/>
          </p:cNvSpPr>
          <p:nvPr>
            <p:ph idx="1"/>
          </p:nvPr>
        </p:nvSpPr>
        <p:spPr>
          <a:xfrm>
            <a:off x="457200" y="1513112"/>
            <a:ext cx="8392886" cy="4659086"/>
          </a:xfrm>
        </p:spPr>
        <p:txBody>
          <a:bodyPr/>
          <a:lstStyle/>
          <a:p>
            <a:pPr marL="576263" indent="-576263">
              <a:buSzPct val="145000"/>
              <a:buFont typeface="Wingdings" panose="05000000000000000000" pitchFamily="2" charset="2"/>
              <a:buChar char="q"/>
            </a:pPr>
            <a:r>
              <a:rPr lang="en-US" sz="2800" dirty="0"/>
              <a:t>It feels/will feel awkward and not fun</a:t>
            </a:r>
          </a:p>
          <a:p>
            <a:pPr marL="576263" indent="-576263">
              <a:buSzPct val="145000"/>
              <a:buFont typeface="Wingdings" panose="05000000000000000000" pitchFamily="2" charset="2"/>
              <a:buChar char="q"/>
            </a:pPr>
            <a:r>
              <a:rPr lang="en-US" sz="2800" dirty="0"/>
              <a:t>Interrupting my storytime will lose kids’ attention</a:t>
            </a:r>
          </a:p>
          <a:p>
            <a:pPr marL="576263" indent="-576263">
              <a:buSzPct val="145000"/>
              <a:buFont typeface="Wingdings" panose="05000000000000000000" pitchFamily="2" charset="2"/>
              <a:buChar char="q"/>
            </a:pPr>
            <a:r>
              <a:rPr lang="en-US" sz="2800" dirty="0"/>
              <a:t>I don’t want to sound “teachy” or condescending</a:t>
            </a:r>
          </a:p>
          <a:p>
            <a:pPr marL="576263" indent="-576263">
              <a:buSzPct val="145000"/>
              <a:buFont typeface="Wingdings" panose="05000000000000000000" pitchFamily="2" charset="2"/>
              <a:buChar char="q"/>
            </a:pPr>
            <a:r>
              <a:rPr lang="en-US" sz="2800" dirty="0"/>
              <a:t>I’m not an early literacy expert</a:t>
            </a:r>
          </a:p>
          <a:p>
            <a:pPr marL="576263" indent="-576263">
              <a:buSzPct val="145000"/>
              <a:buFont typeface="Wingdings" panose="05000000000000000000" pitchFamily="2" charset="2"/>
              <a:buChar char="q"/>
            </a:pPr>
            <a:r>
              <a:rPr lang="en-US" sz="2800" dirty="0"/>
              <a:t>Will they even listen to me?</a:t>
            </a:r>
          </a:p>
          <a:p>
            <a:pPr marL="576263" indent="-576263">
              <a:buSzPct val="145000"/>
              <a:buFont typeface="Wingdings" panose="05000000000000000000" pitchFamily="2" charset="2"/>
              <a:buChar char="q"/>
            </a:pPr>
            <a:r>
              <a:rPr lang="en-US" sz="2800" dirty="0"/>
              <a:t>I’ve tried it and it didn’t go well</a:t>
            </a:r>
          </a:p>
          <a:p>
            <a:pPr marL="576263" indent="-576263">
              <a:buSzPct val="145000"/>
              <a:buFont typeface="Wingdings" panose="05000000000000000000" pitchFamily="2" charset="2"/>
              <a:buChar char="q"/>
            </a:pPr>
            <a:r>
              <a:rPr lang="en-US" sz="2800" dirty="0"/>
              <a:t>I’m excited to try it but I’m shy or nervous</a:t>
            </a:r>
          </a:p>
          <a:p>
            <a:pPr marL="576263" indent="-576263">
              <a:buSzPct val="145000"/>
              <a:buFont typeface="Wingdings" panose="05000000000000000000" pitchFamily="2" charset="2"/>
              <a:buChar char="q"/>
            </a:pPr>
            <a:r>
              <a:rPr lang="en-US" sz="2800" dirty="0"/>
              <a:t>I already do this in my storytimes</a:t>
            </a:r>
          </a:p>
          <a:p>
            <a:pPr marL="576263" indent="-576263">
              <a:buSzPct val="145000"/>
              <a:buFont typeface="Wingdings" panose="05000000000000000000" pitchFamily="2" charset="2"/>
              <a:buChar char="q"/>
            </a:pPr>
            <a:r>
              <a:rPr lang="en-US" sz="2800" dirty="0"/>
              <a:t>Other</a:t>
            </a:r>
          </a:p>
          <a:p>
            <a:endParaRPr lang="en-US" sz="2800" dirty="0"/>
          </a:p>
        </p:txBody>
      </p:sp>
      <p:sp>
        <p:nvSpPr>
          <p:cNvPr id="4" name="Speech Bubble: Rectangle with Corners Rounded 3">
            <a:extLst>
              <a:ext uri="{FF2B5EF4-FFF2-40B4-BE49-F238E27FC236}">
                <a16:creationId xmlns:a16="http://schemas.microsoft.com/office/drawing/2014/main" id="{03F0BF01-C952-4E95-8C3B-EE50817D9440}"/>
              </a:ext>
            </a:extLst>
          </p:cNvPr>
          <p:cNvSpPr/>
          <p:nvPr/>
        </p:nvSpPr>
        <p:spPr>
          <a:xfrm>
            <a:off x="6610385" y="3129712"/>
            <a:ext cx="2076415" cy="1280241"/>
          </a:xfrm>
          <a:prstGeom prst="wedgeRoundRectCallout">
            <a:avLst>
              <a:gd name="adj1" fmla="val -67860"/>
              <a:gd name="adj2" fmla="val -5113"/>
              <a:gd name="adj3" fmla="val 16667"/>
            </a:avLst>
          </a:prstGeom>
          <a:gradFill flip="none" rotWithShape="1">
            <a:gsLst>
              <a:gs pos="0">
                <a:srgbClr val="FFC72C"/>
              </a:gs>
              <a:gs pos="100000">
                <a:srgbClr val="FFF4D1"/>
              </a:gs>
            </a:gsLst>
            <a:lin ang="5400000" scaled="1"/>
            <a:tileRect/>
          </a:gradFill>
          <a:ln>
            <a:solidFill>
              <a:srgbClr val="E85E4F"/>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400" b="1" dirty="0">
                <a:solidFill>
                  <a:srgbClr val="E85E4F"/>
                </a:solidFill>
              </a:rPr>
              <a:t>Check all </a:t>
            </a:r>
            <a:br>
              <a:rPr lang="en-US" sz="2400" b="1" dirty="0">
                <a:solidFill>
                  <a:srgbClr val="E85E4F"/>
                </a:solidFill>
              </a:rPr>
            </a:br>
            <a:r>
              <a:rPr lang="en-US" sz="2400" b="1" dirty="0">
                <a:solidFill>
                  <a:srgbClr val="E85E4F"/>
                </a:solidFill>
              </a:rPr>
              <a:t>that apply</a:t>
            </a:r>
          </a:p>
        </p:txBody>
      </p:sp>
    </p:spTree>
    <p:extLst>
      <p:ext uri="{BB962C8B-B14F-4D97-AF65-F5344CB8AC3E}">
        <p14:creationId xmlns:p14="http://schemas.microsoft.com/office/powerpoint/2010/main" val="3550950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FA821B-AE5D-4BEF-93C5-874A51EA8455}"/>
              </a:ext>
            </a:extLst>
          </p:cNvPr>
          <p:cNvPicPr>
            <a:picLocks noChangeAspect="1"/>
          </p:cNvPicPr>
          <p:nvPr/>
        </p:nvPicPr>
        <p:blipFill>
          <a:blip r:embed="rId3"/>
          <a:stretch>
            <a:fillRect/>
          </a:stretch>
        </p:blipFill>
        <p:spPr>
          <a:xfrm>
            <a:off x="0" y="0"/>
            <a:ext cx="9191918" cy="6858000"/>
          </a:xfrm>
          <a:prstGeom prst="rect">
            <a:avLst/>
          </a:prstGeom>
        </p:spPr>
      </p:pic>
      <p:sp>
        <p:nvSpPr>
          <p:cNvPr id="6" name="TextBox 5">
            <a:extLst>
              <a:ext uri="{FF2B5EF4-FFF2-40B4-BE49-F238E27FC236}">
                <a16:creationId xmlns:a16="http://schemas.microsoft.com/office/drawing/2014/main" id="{B0E1588E-BCA4-405E-B67E-D8361FB3D0D4}"/>
              </a:ext>
            </a:extLst>
          </p:cNvPr>
          <p:cNvSpPr txBox="1"/>
          <p:nvPr/>
        </p:nvSpPr>
        <p:spPr>
          <a:xfrm>
            <a:off x="2142697" y="5712347"/>
            <a:ext cx="6564618" cy="461665"/>
          </a:xfrm>
          <a:prstGeom prst="rect">
            <a:avLst/>
          </a:prstGeom>
          <a:noFill/>
        </p:spPr>
        <p:txBody>
          <a:bodyPr wrap="none" rtlCol="0">
            <a:spAutoFit/>
          </a:bodyPr>
          <a:lstStyle/>
          <a:p>
            <a:r>
              <a:rPr lang="en-US" sz="2400" i="1" dirty="0">
                <a:solidFill>
                  <a:srgbClr val="E85E4F"/>
                </a:solidFill>
              </a:rPr>
              <a:t>“Sometimes I forget to share the tip I prepared!</a:t>
            </a:r>
          </a:p>
        </p:txBody>
      </p:sp>
    </p:spTree>
    <p:extLst>
      <p:ext uri="{BB962C8B-B14F-4D97-AF65-F5344CB8AC3E}">
        <p14:creationId xmlns:p14="http://schemas.microsoft.com/office/powerpoint/2010/main" val="13129928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id="{671C42FE-DF69-45F3-84FE-78B4DA6D6671}"/>
              </a:ext>
            </a:extLst>
          </p:cNvPr>
          <p:cNvSpPr>
            <a:spLocks noGrp="1"/>
          </p:cNvSpPr>
          <p:nvPr>
            <p:ph type="subTitle" idx="10"/>
          </p:nvPr>
        </p:nvSpPr>
        <p:spPr/>
        <p:txBody>
          <a:bodyPr/>
          <a:lstStyle/>
          <a:p>
            <a:endParaRPr lang="en-US" dirty="0"/>
          </a:p>
        </p:txBody>
      </p:sp>
      <p:pic>
        <p:nvPicPr>
          <p:cNvPr id="9" name="Picture 8">
            <a:extLst>
              <a:ext uri="{FF2B5EF4-FFF2-40B4-BE49-F238E27FC236}">
                <a16:creationId xmlns:a16="http://schemas.microsoft.com/office/drawing/2014/main" id="{212F7EB7-3E6B-414A-8F98-8CF04BBC509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3282748"/>
            <a:ext cx="4463512" cy="3349760"/>
          </a:xfrm>
          <a:prstGeom prst="rect">
            <a:avLst/>
          </a:prstGeom>
        </p:spPr>
      </p:pic>
      <p:sp>
        <p:nvSpPr>
          <p:cNvPr id="2" name="Title 1">
            <a:extLst>
              <a:ext uri="{FF2B5EF4-FFF2-40B4-BE49-F238E27FC236}">
                <a16:creationId xmlns:a16="http://schemas.microsoft.com/office/drawing/2014/main" id="{B93D0078-A797-4181-B336-0E06866D8F07}"/>
              </a:ext>
            </a:extLst>
          </p:cNvPr>
          <p:cNvSpPr>
            <a:spLocks noGrp="1"/>
          </p:cNvSpPr>
          <p:nvPr>
            <p:ph type="title"/>
          </p:nvPr>
        </p:nvSpPr>
        <p:spPr/>
        <p:txBody>
          <a:bodyPr/>
          <a:lstStyle/>
          <a:p>
            <a:r>
              <a:rPr lang="en-US" dirty="0"/>
              <a:t>…a few general strategies</a:t>
            </a:r>
          </a:p>
        </p:txBody>
      </p:sp>
      <p:sp>
        <p:nvSpPr>
          <p:cNvPr id="3" name="Content Placeholder 2">
            <a:extLst>
              <a:ext uri="{FF2B5EF4-FFF2-40B4-BE49-F238E27FC236}">
                <a16:creationId xmlns:a16="http://schemas.microsoft.com/office/drawing/2014/main" id="{0DDCF454-0D46-4124-AF2C-B4DB8B0A4C04}"/>
              </a:ext>
            </a:extLst>
          </p:cNvPr>
          <p:cNvSpPr>
            <a:spLocks noGrp="1"/>
          </p:cNvSpPr>
          <p:nvPr>
            <p:ph idx="1"/>
          </p:nvPr>
        </p:nvSpPr>
        <p:spPr>
          <a:xfrm>
            <a:off x="457200" y="1245774"/>
            <a:ext cx="8229600" cy="2368146"/>
          </a:xfrm>
        </p:spPr>
        <p:txBody>
          <a:bodyPr/>
          <a:lstStyle/>
          <a:p>
            <a:r>
              <a:rPr lang="en-US" dirty="0"/>
              <a:t>Establish a routine</a:t>
            </a:r>
          </a:p>
          <a:p>
            <a:r>
              <a:rPr lang="en-US" dirty="0"/>
              <a:t>Use signals</a:t>
            </a:r>
          </a:p>
          <a:p>
            <a:r>
              <a:rPr lang="en-US" dirty="0"/>
              <a:t>Host puppet</a:t>
            </a:r>
          </a:p>
          <a:p>
            <a:r>
              <a:rPr lang="en-US" dirty="0"/>
              <a:t>Use flipchart, white board or Post-its</a:t>
            </a:r>
          </a:p>
        </p:txBody>
      </p:sp>
      <p:sp>
        <p:nvSpPr>
          <p:cNvPr id="6" name="Content Placeholder 2">
            <a:extLst>
              <a:ext uri="{FF2B5EF4-FFF2-40B4-BE49-F238E27FC236}">
                <a16:creationId xmlns:a16="http://schemas.microsoft.com/office/drawing/2014/main" id="{6565BBED-6E8B-48AC-A384-C695F2CC0CDB}"/>
              </a:ext>
            </a:extLst>
          </p:cNvPr>
          <p:cNvSpPr txBox="1">
            <a:spLocks/>
          </p:cNvSpPr>
          <p:nvPr/>
        </p:nvSpPr>
        <p:spPr>
          <a:xfrm>
            <a:off x="4680490" y="3613920"/>
            <a:ext cx="4114800" cy="1970920"/>
          </a:xfrm>
          <a:prstGeom prst="rect">
            <a:avLst/>
          </a:prstGeom>
        </p:spPr>
        <p:txBody>
          <a:bodyPr/>
          <a:lstStyle>
            <a:lvl1pPr marL="342900" indent="-342900" algn="l" defTabSz="457200" rtl="0" eaLnBrk="1" latinLnBrk="0" hangingPunct="1">
              <a:spcBef>
                <a:spcPct val="20000"/>
              </a:spcBef>
              <a:buClr>
                <a:srgbClr val="E85E4F"/>
              </a:buClr>
              <a:buFont typeface="Wingdings" panose="05000000000000000000" pitchFamily="2" charset="2"/>
              <a:buChar char="§"/>
              <a:defRPr sz="3200" kern="1200">
                <a:solidFill>
                  <a:srgbClr val="3D4059"/>
                </a:solidFill>
                <a:latin typeface="+mn-lt"/>
                <a:ea typeface="+mn-ea"/>
                <a:cs typeface="+mn-cs"/>
              </a:defRPr>
            </a:lvl1pPr>
            <a:lvl2pPr marL="742950" indent="-285750" algn="l" defTabSz="457200" rtl="0" eaLnBrk="1" latinLnBrk="0" hangingPunct="1">
              <a:spcBef>
                <a:spcPct val="20000"/>
              </a:spcBef>
              <a:buClr>
                <a:srgbClr val="FFC72C"/>
              </a:buClr>
              <a:buFont typeface="Wingdings" panose="05000000000000000000" pitchFamily="2" charset="2"/>
              <a:buChar char="§"/>
              <a:defRPr sz="2800" kern="1200">
                <a:solidFill>
                  <a:srgbClr val="3D4059"/>
                </a:solidFill>
                <a:latin typeface="+mn-lt"/>
                <a:ea typeface="+mn-ea"/>
                <a:cs typeface="+mn-cs"/>
              </a:defRPr>
            </a:lvl2pPr>
            <a:lvl3pPr marL="1143000" indent="-228600" algn="l" defTabSz="457200" rtl="0" eaLnBrk="1" latinLnBrk="0" hangingPunct="1">
              <a:spcBef>
                <a:spcPct val="20000"/>
              </a:spcBef>
              <a:buClr>
                <a:srgbClr val="FFC72C"/>
              </a:buClr>
              <a:buFont typeface="Wingdings" panose="05000000000000000000" pitchFamily="2" charset="2"/>
              <a:buChar char="§"/>
              <a:defRPr sz="2400" kern="1200">
                <a:solidFill>
                  <a:srgbClr val="3D4059"/>
                </a:solidFill>
                <a:latin typeface="+mn-lt"/>
                <a:ea typeface="+mn-ea"/>
                <a:cs typeface="+mn-cs"/>
              </a:defRPr>
            </a:lvl3pPr>
            <a:lvl4pPr marL="1600200" indent="-228600" algn="l" defTabSz="457200" rtl="0" eaLnBrk="1" latinLnBrk="0" hangingPunct="1">
              <a:spcBef>
                <a:spcPct val="20000"/>
              </a:spcBef>
              <a:buClr>
                <a:srgbClr val="FFC72C"/>
              </a:buClr>
              <a:buFont typeface="Wingdings" panose="05000000000000000000" pitchFamily="2" charset="2"/>
              <a:buChar char="§"/>
              <a:defRPr sz="2000" kern="1200">
                <a:solidFill>
                  <a:srgbClr val="3D4059"/>
                </a:solidFill>
                <a:latin typeface="+mn-lt"/>
                <a:ea typeface="+mn-ea"/>
                <a:cs typeface="+mn-cs"/>
              </a:defRPr>
            </a:lvl4pPr>
            <a:lvl5pPr marL="2057400" indent="-228600" algn="l" defTabSz="457200" rtl="0" eaLnBrk="1" latinLnBrk="0" hangingPunct="1">
              <a:spcBef>
                <a:spcPct val="20000"/>
              </a:spcBef>
              <a:buClr>
                <a:srgbClr val="FFC72C"/>
              </a:buClr>
              <a:buFont typeface="Wingdings" panose="05000000000000000000" pitchFamily="2" charset="2"/>
              <a:buChar char="§"/>
              <a:defRPr sz="2000" kern="1200">
                <a:solidFill>
                  <a:srgbClr val="3D4059"/>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Offer “Fun Facts”</a:t>
            </a:r>
          </a:p>
          <a:p>
            <a:r>
              <a:rPr lang="en-US" dirty="0"/>
              <a:t>Create handouts or parent tip sheets</a:t>
            </a:r>
          </a:p>
        </p:txBody>
      </p:sp>
      <p:sp>
        <p:nvSpPr>
          <p:cNvPr id="7" name="TextBox 6">
            <a:extLst>
              <a:ext uri="{FF2B5EF4-FFF2-40B4-BE49-F238E27FC236}">
                <a16:creationId xmlns:a16="http://schemas.microsoft.com/office/drawing/2014/main" id="{E7CB163B-6D20-45FE-84EE-3373E8A997D4}"/>
              </a:ext>
            </a:extLst>
          </p:cNvPr>
          <p:cNvSpPr txBox="1"/>
          <p:nvPr/>
        </p:nvSpPr>
        <p:spPr>
          <a:xfrm>
            <a:off x="4152900" y="6464297"/>
            <a:ext cx="4673600" cy="393704"/>
          </a:xfrm>
          <a:prstGeom prst="rect">
            <a:avLst/>
          </a:prstGeom>
          <a:noFill/>
        </p:spPr>
        <p:txBody>
          <a:bodyPr wrap="square" rtlCol="0">
            <a:noAutofit/>
          </a:bodyPr>
          <a:lstStyle/>
          <a:p>
            <a:pPr>
              <a:defRPr/>
            </a:pPr>
            <a:r>
              <a:rPr lang="en-US" sz="1400" dirty="0">
                <a:solidFill>
                  <a:schemeClr val="bg1"/>
                </a:solidFill>
              </a:rPr>
              <a:t>Photo: Parent Tips by Mari Nowitz; used with permission:</a:t>
            </a:r>
          </a:p>
        </p:txBody>
      </p:sp>
    </p:spTree>
    <p:extLst>
      <p:ext uri="{BB962C8B-B14F-4D97-AF65-F5344CB8AC3E}">
        <p14:creationId xmlns:p14="http://schemas.microsoft.com/office/powerpoint/2010/main" val="6849020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2700D2-E2F3-48CF-878F-E78C8EA02C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43" y="48127"/>
            <a:ext cx="4383504" cy="6722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Title 4">
            <a:extLst>
              <a:ext uri="{FF2B5EF4-FFF2-40B4-BE49-F238E27FC236}">
                <a16:creationId xmlns:a16="http://schemas.microsoft.com/office/drawing/2014/main" id="{901612CC-FCE9-4913-8294-EA7ACE9BDBC1}"/>
              </a:ext>
            </a:extLst>
          </p:cNvPr>
          <p:cNvSpPr>
            <a:spLocks noGrp="1"/>
          </p:cNvSpPr>
          <p:nvPr>
            <p:ph type="title"/>
          </p:nvPr>
        </p:nvSpPr>
        <p:spPr>
          <a:xfrm>
            <a:off x="4620128" y="274638"/>
            <a:ext cx="4247147" cy="1143000"/>
          </a:xfrm>
        </p:spPr>
        <p:txBody>
          <a:bodyPr/>
          <a:lstStyle/>
          <a:p>
            <a:r>
              <a:rPr lang="en-US" sz="3600" dirty="0"/>
              <a:t>Early Literacy Begins at Home</a:t>
            </a:r>
          </a:p>
        </p:txBody>
      </p:sp>
      <p:sp>
        <p:nvSpPr>
          <p:cNvPr id="6" name="Content Placeholder 5">
            <a:extLst>
              <a:ext uri="{FF2B5EF4-FFF2-40B4-BE49-F238E27FC236}">
                <a16:creationId xmlns:a16="http://schemas.microsoft.com/office/drawing/2014/main" id="{8DF7BF6E-88FB-44FB-A68B-1A9D05E93DD3}"/>
              </a:ext>
            </a:extLst>
          </p:cNvPr>
          <p:cNvSpPr>
            <a:spLocks noGrp="1"/>
          </p:cNvSpPr>
          <p:nvPr>
            <p:ph idx="1"/>
          </p:nvPr>
        </p:nvSpPr>
        <p:spPr>
          <a:xfrm>
            <a:off x="4620128" y="1600200"/>
            <a:ext cx="4150893" cy="4042607"/>
          </a:xfrm>
        </p:spPr>
        <p:txBody>
          <a:bodyPr/>
          <a:lstStyle/>
          <a:p>
            <a:r>
              <a:rPr lang="en-US" dirty="0"/>
              <a:t>Print the poster so you have a visual aid as you say your early literacy tips</a:t>
            </a:r>
          </a:p>
        </p:txBody>
      </p:sp>
      <p:sp>
        <p:nvSpPr>
          <p:cNvPr id="7" name="Rectangle 6">
            <a:extLst>
              <a:ext uri="{FF2B5EF4-FFF2-40B4-BE49-F238E27FC236}">
                <a16:creationId xmlns:a16="http://schemas.microsoft.com/office/drawing/2014/main" id="{D48EAADE-A3E6-4299-B048-F0A6215245A1}"/>
              </a:ext>
            </a:extLst>
          </p:cNvPr>
          <p:cNvSpPr/>
          <p:nvPr/>
        </p:nvSpPr>
        <p:spPr>
          <a:xfrm>
            <a:off x="4763505" y="6421779"/>
            <a:ext cx="3864135" cy="323165"/>
          </a:xfrm>
          <a:prstGeom prst="rect">
            <a:avLst/>
          </a:prstGeom>
        </p:spPr>
        <p:txBody>
          <a:bodyPr wrap="none">
            <a:spAutoFit/>
          </a:bodyPr>
          <a:lstStyle/>
          <a:p>
            <a:r>
              <a:rPr lang="en-US" sz="1500" dirty="0">
                <a:solidFill>
                  <a:prstClr val="black"/>
                </a:solidFill>
                <a:cs typeface="Arial" panose="020B0604020202020204" pitchFamily="34" charset="0"/>
                <a:hlinkClick r:id="rId4"/>
              </a:rPr>
              <a:t>http://www.earlylit.net/s/treeposter-y3az.pdf</a:t>
            </a:r>
            <a:endParaRPr lang="en-US" sz="1500" dirty="0">
              <a:solidFill>
                <a:prstClr val="black"/>
              </a:solidFill>
              <a:cs typeface="Arial" panose="020B0604020202020204" pitchFamily="34" charset="0"/>
            </a:endParaRPr>
          </a:p>
        </p:txBody>
      </p:sp>
    </p:spTree>
    <p:extLst>
      <p:ext uri="{BB962C8B-B14F-4D97-AF65-F5344CB8AC3E}">
        <p14:creationId xmlns:p14="http://schemas.microsoft.com/office/powerpoint/2010/main" val="311681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7D429-35F8-4F9F-92BA-6E9DF87CF49B}"/>
              </a:ext>
            </a:extLst>
          </p:cNvPr>
          <p:cNvSpPr>
            <a:spLocks noGrp="1"/>
          </p:cNvSpPr>
          <p:nvPr>
            <p:ph type="title"/>
          </p:nvPr>
        </p:nvSpPr>
        <p:spPr>
          <a:xfrm>
            <a:off x="457200" y="274638"/>
            <a:ext cx="8229600" cy="803048"/>
          </a:xfrm>
        </p:spPr>
        <p:txBody>
          <a:bodyPr/>
          <a:lstStyle/>
          <a:p>
            <a:r>
              <a:rPr lang="en-US" dirty="0"/>
              <a:t>Successful Communication</a:t>
            </a:r>
          </a:p>
        </p:txBody>
      </p:sp>
      <p:sp>
        <p:nvSpPr>
          <p:cNvPr id="3" name="Content Placeholder 2">
            <a:extLst>
              <a:ext uri="{FF2B5EF4-FFF2-40B4-BE49-F238E27FC236}">
                <a16:creationId xmlns:a16="http://schemas.microsoft.com/office/drawing/2014/main" id="{F9E63874-4B65-4AA1-9F20-7BBA03195A57}"/>
              </a:ext>
            </a:extLst>
          </p:cNvPr>
          <p:cNvSpPr>
            <a:spLocks noGrp="1"/>
          </p:cNvSpPr>
          <p:nvPr>
            <p:ph idx="1"/>
          </p:nvPr>
        </p:nvSpPr>
        <p:spPr>
          <a:xfrm>
            <a:off x="457201" y="1208314"/>
            <a:ext cx="5272268" cy="5279572"/>
          </a:xfrm>
        </p:spPr>
        <p:txBody>
          <a:bodyPr/>
          <a:lstStyle/>
          <a:p>
            <a:pPr>
              <a:spcAft>
                <a:spcPts val="1200"/>
              </a:spcAft>
            </a:pPr>
            <a:r>
              <a:rPr lang="en-US" sz="2800" dirty="0"/>
              <a:t>You don’t need to be an expert –you have valuable early literacy information to share</a:t>
            </a:r>
          </a:p>
          <a:p>
            <a:pPr>
              <a:spcAft>
                <a:spcPts val="1200"/>
              </a:spcAft>
            </a:pPr>
            <a:r>
              <a:rPr lang="en-US" sz="2800" dirty="0"/>
              <a:t>You’re both acknowledging what they are doing and giving ideas to support early literacy</a:t>
            </a:r>
          </a:p>
          <a:p>
            <a:pPr>
              <a:spcAft>
                <a:spcPts val="1200"/>
              </a:spcAft>
            </a:pPr>
            <a:r>
              <a:rPr lang="en-US" sz="2800" dirty="0"/>
              <a:t>You </a:t>
            </a:r>
            <a:r>
              <a:rPr lang="en-US" sz="2800" i="1" dirty="0"/>
              <a:t>can</a:t>
            </a:r>
            <a:r>
              <a:rPr lang="en-US" sz="2800" dirty="0"/>
              <a:t> do this and keep it </a:t>
            </a:r>
            <a:r>
              <a:rPr lang="en-US" sz="2800" dirty="0">
                <a:solidFill>
                  <a:srgbClr val="E85E4F"/>
                </a:solidFill>
              </a:rPr>
              <a:t>fluid</a:t>
            </a:r>
            <a:r>
              <a:rPr lang="en-US" sz="2800" dirty="0"/>
              <a:t> and </a:t>
            </a:r>
            <a:r>
              <a:rPr lang="en-US" sz="2800" dirty="0">
                <a:solidFill>
                  <a:srgbClr val="E85E4F"/>
                </a:solidFill>
              </a:rPr>
              <a:t>fun</a:t>
            </a:r>
          </a:p>
          <a:p>
            <a:endParaRPr lang="en-US" sz="2800" dirty="0"/>
          </a:p>
        </p:txBody>
      </p:sp>
      <p:pic>
        <p:nvPicPr>
          <p:cNvPr id="7" name="Picture 6">
            <a:extLst>
              <a:ext uri="{FF2B5EF4-FFF2-40B4-BE49-F238E27FC236}">
                <a16:creationId xmlns:a16="http://schemas.microsoft.com/office/drawing/2014/main" id="{93EE3941-EEC2-4D53-8381-6EB4B0A3ED1F}"/>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14761" t="4925" r="26784" b="18413"/>
          <a:stretch/>
        </p:blipFill>
        <p:spPr>
          <a:xfrm>
            <a:off x="5847346" y="3213353"/>
            <a:ext cx="2755231" cy="32092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4" name="Speech Bubble: Rectangle with Corners Rounded 3">
            <a:extLst>
              <a:ext uri="{FF2B5EF4-FFF2-40B4-BE49-F238E27FC236}">
                <a16:creationId xmlns:a16="http://schemas.microsoft.com/office/drawing/2014/main" id="{4F7EAA22-2AE3-4208-92C1-F638E10E839D}"/>
              </a:ext>
            </a:extLst>
          </p:cNvPr>
          <p:cNvSpPr/>
          <p:nvPr/>
        </p:nvSpPr>
        <p:spPr>
          <a:xfrm>
            <a:off x="5729469" y="1208315"/>
            <a:ext cx="2957331" cy="1731656"/>
          </a:xfrm>
          <a:prstGeom prst="wedgeRoundRectCallout">
            <a:avLst>
              <a:gd name="adj1" fmla="val 15861"/>
              <a:gd name="adj2" fmla="val 78938"/>
              <a:gd name="adj3" fmla="val 16667"/>
            </a:avLst>
          </a:prstGeom>
          <a:gradFill flip="none" rotWithShape="1">
            <a:gsLst>
              <a:gs pos="0">
                <a:srgbClr val="FFC72C"/>
              </a:gs>
              <a:gs pos="100000">
                <a:srgbClr val="FFF4D1"/>
              </a:gs>
            </a:gsLst>
            <a:lin ang="5400000" scaled="1"/>
            <a:tileRect/>
          </a:gradFill>
          <a:ln w="34925">
            <a:solidFill>
              <a:srgbClr val="E85E4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rgbClr val="E85E4F"/>
                </a:solidFill>
              </a:rPr>
              <a:t>Mari Nowitz says: </a:t>
            </a:r>
          </a:p>
          <a:p>
            <a:pPr algn="ctr"/>
            <a:r>
              <a:rPr lang="en-US" sz="2000" b="1" dirty="0">
                <a:solidFill>
                  <a:srgbClr val="E85E4F"/>
                </a:solidFill>
              </a:rPr>
              <a:t>“I love to tell parents ‘this is great for your kids’ brains!’ ”</a:t>
            </a:r>
          </a:p>
        </p:txBody>
      </p:sp>
      <p:sp>
        <p:nvSpPr>
          <p:cNvPr id="8" name="TextBox 7">
            <a:extLst>
              <a:ext uri="{FF2B5EF4-FFF2-40B4-BE49-F238E27FC236}">
                <a16:creationId xmlns:a16="http://schemas.microsoft.com/office/drawing/2014/main" id="{52A19CF6-F992-449B-9593-CC1DAD994FF2}"/>
              </a:ext>
            </a:extLst>
          </p:cNvPr>
          <p:cNvSpPr txBox="1"/>
          <p:nvPr/>
        </p:nvSpPr>
        <p:spPr>
          <a:xfrm>
            <a:off x="455980" y="6175395"/>
            <a:ext cx="5272268" cy="415109"/>
          </a:xfrm>
          <a:prstGeom prst="rect">
            <a:avLst/>
          </a:prstGeom>
          <a:noFill/>
        </p:spPr>
        <p:txBody>
          <a:bodyPr wrap="square" rtlCol="0">
            <a:noAutofit/>
          </a:bodyPr>
          <a:lstStyle/>
          <a:p>
            <a:pPr algn="r"/>
            <a:r>
              <a:rPr lang="en-US" sz="1400" dirty="0">
                <a:solidFill>
                  <a:srgbClr val="000000">
                    <a:lumMod val="65000"/>
                    <a:lumOff val="35000"/>
                  </a:srgbClr>
                </a:solidFill>
              </a:rPr>
              <a:t>Photo: Mari Nowitz doing storytime; used with permission</a:t>
            </a:r>
          </a:p>
        </p:txBody>
      </p:sp>
    </p:spTree>
    <p:extLst>
      <p:ext uri="{BB962C8B-B14F-4D97-AF65-F5344CB8AC3E}">
        <p14:creationId xmlns:p14="http://schemas.microsoft.com/office/powerpoint/2010/main" val="33424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lstStyle/>
          <a:p>
            <a:pPr algn="ctr"/>
            <a:r>
              <a:rPr lang="en-US" dirty="0"/>
              <a:t>Building on what you already enjoy doing in storytimes!</a:t>
            </a:r>
          </a:p>
        </p:txBody>
      </p:sp>
      <p:sp>
        <p:nvSpPr>
          <p:cNvPr id="4" name="Subtitle 3">
            <a:extLst>
              <a:ext uri="{FF2B5EF4-FFF2-40B4-BE49-F238E27FC236}">
                <a16:creationId xmlns:a16="http://schemas.microsoft.com/office/drawing/2014/main" id="{EE5A5DD8-08E1-442A-AB29-4DCB3D9CF346}"/>
              </a:ext>
            </a:extLst>
          </p:cNvPr>
          <p:cNvSpPr>
            <a:spLocks noGrp="1"/>
          </p:cNvSpPr>
          <p:nvPr>
            <p:ph type="subTitle" idx="10"/>
          </p:nvPr>
        </p:nvSpPr>
        <p:spPr/>
        <p:txBody>
          <a:bodyPr/>
          <a:lstStyle/>
          <a:p>
            <a:endParaRPr lang="en-US"/>
          </a:p>
        </p:txBody>
      </p:sp>
      <p:sp>
        <p:nvSpPr>
          <p:cNvPr id="7" name="Rectangle: Rounded Corners 6">
            <a:extLst>
              <a:ext uri="{FF2B5EF4-FFF2-40B4-BE49-F238E27FC236}">
                <a16:creationId xmlns:a16="http://schemas.microsoft.com/office/drawing/2014/main" id="{196F6840-FF5D-4454-BC34-E8A8F5A9847D}"/>
              </a:ext>
            </a:extLst>
          </p:cNvPr>
          <p:cNvSpPr/>
          <p:nvPr/>
        </p:nvSpPr>
        <p:spPr>
          <a:xfrm>
            <a:off x="1350666" y="1600200"/>
            <a:ext cx="6442668" cy="4658051"/>
          </a:xfrm>
          <a:prstGeom prst="roundRect">
            <a:avLst/>
          </a:prstGeom>
          <a:blipFill>
            <a:blip r:embed="rId3"/>
            <a:stretch>
              <a:fillRect/>
            </a:stretch>
          </a:blipFill>
          <a:ln w="22225">
            <a:solidFill>
              <a:srgbClr val="FFD96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54B5903-A137-4624-A32C-A405B77A7865}"/>
              </a:ext>
            </a:extLst>
          </p:cNvPr>
          <p:cNvSpPr txBox="1"/>
          <p:nvPr/>
        </p:nvSpPr>
        <p:spPr>
          <a:xfrm>
            <a:off x="0" y="6400799"/>
            <a:ext cx="9144000" cy="457201"/>
          </a:xfrm>
          <a:prstGeom prst="rect">
            <a:avLst/>
          </a:prstGeom>
          <a:noFill/>
        </p:spPr>
        <p:txBody>
          <a:bodyPr wrap="square" lIns="0" rIns="0" rtlCol="0">
            <a:noAutofit/>
          </a:bodyPr>
          <a:lstStyle/>
          <a:p>
            <a:pPr algn="ctr"/>
            <a:r>
              <a:rPr lang="en-US" sz="1400" dirty="0">
                <a:solidFill>
                  <a:schemeClr val="bg1"/>
                </a:solidFill>
              </a:rPr>
              <a:t>Photo: Tulsa Shock Storytime, Jennifer Lacy, Glory Johnson; </a:t>
            </a:r>
            <a:r>
              <a:rPr lang="en-US" sz="1400" u="sng" dirty="0">
                <a:hlinkClick r:id="rId4" tooltip="Go to Tulsa City-County Library's photostream"/>
              </a:rPr>
              <a:t>Tulsa City-County Library</a:t>
            </a:r>
            <a:r>
              <a:rPr lang="en-US" sz="1400" dirty="0"/>
              <a:t> on </a:t>
            </a:r>
            <a:r>
              <a:rPr lang="en-US" sz="1400" dirty="0">
                <a:hlinkClick r:id="rId5"/>
              </a:rPr>
              <a:t>Flickr</a:t>
            </a:r>
            <a:r>
              <a:rPr lang="en-US" sz="1400" dirty="0"/>
              <a:t> </a:t>
            </a:r>
            <a:r>
              <a:rPr lang="en-US" sz="1400" u="sng" dirty="0">
                <a:hlinkClick r:id="rId6"/>
              </a:rPr>
              <a:t>CC BY-NC-ND 2.0</a:t>
            </a:r>
            <a:endParaRPr lang="en-US" sz="1400" dirty="0">
              <a:solidFill>
                <a:srgbClr val="000000">
                  <a:lumMod val="65000"/>
                  <a:lumOff val="35000"/>
                </a:srgbClr>
              </a:solidFill>
            </a:endParaRPr>
          </a:p>
        </p:txBody>
      </p:sp>
    </p:spTree>
    <p:extLst>
      <p:ext uri="{BB962C8B-B14F-4D97-AF65-F5344CB8AC3E}">
        <p14:creationId xmlns:p14="http://schemas.microsoft.com/office/powerpoint/2010/main" val="27300481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AB7719B-2975-4E04-9025-DE2B19A87C53}"/>
              </a:ext>
            </a:extLst>
          </p:cNvPr>
          <p:cNvSpPr/>
          <p:nvPr/>
        </p:nvSpPr>
        <p:spPr>
          <a:xfrm>
            <a:off x="634999" y="561377"/>
            <a:ext cx="3892805" cy="4938593"/>
          </a:xfrm>
          <a:prstGeom prst="roundRect">
            <a:avLst/>
          </a:prstGeom>
          <a:blipFill>
            <a:blip r:embed="rId3"/>
            <a:stretch>
              <a:fillRect/>
            </a:stretch>
          </a:blipFill>
          <a:ln w="73025">
            <a:solidFill>
              <a:srgbClr val="FFF9E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B22BBB4-BD54-4D46-8F68-7432CEC426F2}"/>
              </a:ext>
            </a:extLst>
          </p:cNvPr>
          <p:cNvSpPr>
            <a:spLocks noGrp="1"/>
          </p:cNvSpPr>
          <p:nvPr>
            <p:ph type="title"/>
          </p:nvPr>
        </p:nvSpPr>
        <p:spPr>
          <a:xfrm>
            <a:off x="4572000" y="561377"/>
            <a:ext cx="4453467" cy="1287966"/>
          </a:xfrm>
        </p:spPr>
        <p:txBody>
          <a:bodyPr/>
          <a:lstStyle/>
          <a:p>
            <a:r>
              <a:rPr lang="en-US" sz="3200" dirty="0"/>
              <a:t>Parents &amp; caregivers </a:t>
            </a:r>
            <a:br>
              <a:rPr lang="en-US" sz="3200" dirty="0"/>
            </a:br>
            <a:r>
              <a:rPr lang="en-US" sz="3200" dirty="0"/>
              <a:t>play a primary role</a:t>
            </a:r>
          </a:p>
        </p:txBody>
      </p:sp>
      <p:sp>
        <p:nvSpPr>
          <p:cNvPr id="3" name="Content Placeholder 2">
            <a:extLst>
              <a:ext uri="{FF2B5EF4-FFF2-40B4-BE49-F238E27FC236}">
                <a16:creationId xmlns:a16="http://schemas.microsoft.com/office/drawing/2014/main" id="{544909D6-925A-4C89-9A63-80693B21E0D9}"/>
              </a:ext>
            </a:extLst>
          </p:cNvPr>
          <p:cNvSpPr>
            <a:spLocks noGrp="1"/>
          </p:cNvSpPr>
          <p:nvPr>
            <p:ph idx="1"/>
          </p:nvPr>
        </p:nvSpPr>
        <p:spPr>
          <a:xfrm>
            <a:off x="4616196" y="2062472"/>
            <a:ext cx="4248404" cy="3742570"/>
          </a:xfrm>
        </p:spPr>
        <p:txBody>
          <a:bodyPr/>
          <a:lstStyle/>
          <a:p>
            <a:pPr marL="0" indent="0">
              <a:buNone/>
            </a:pPr>
            <a:r>
              <a:rPr lang="en-US" sz="2800" dirty="0"/>
              <a:t>Because they:</a:t>
            </a:r>
          </a:p>
          <a:p>
            <a:pPr marL="228600" indent="-228600"/>
            <a:r>
              <a:rPr lang="en-US" sz="2800" dirty="0"/>
              <a:t>are their children’s first teacher</a:t>
            </a:r>
          </a:p>
          <a:p>
            <a:pPr marL="228600" indent="-228600"/>
            <a:r>
              <a:rPr lang="en-US" sz="2800" dirty="0"/>
              <a:t>know their children best</a:t>
            </a:r>
          </a:p>
          <a:p>
            <a:pPr marL="228600" indent="-228600"/>
            <a:r>
              <a:rPr lang="en-US" sz="2800" dirty="0"/>
              <a:t>take advantage of opportunities throughout the day</a:t>
            </a:r>
          </a:p>
        </p:txBody>
      </p:sp>
      <p:sp>
        <p:nvSpPr>
          <p:cNvPr id="5" name="Subtitle 4">
            <a:extLst>
              <a:ext uri="{FF2B5EF4-FFF2-40B4-BE49-F238E27FC236}">
                <a16:creationId xmlns:a16="http://schemas.microsoft.com/office/drawing/2014/main" id="{D7E9B853-4BE7-4E98-B608-741FE7995694}"/>
              </a:ext>
            </a:extLst>
          </p:cNvPr>
          <p:cNvSpPr>
            <a:spLocks noGrp="1"/>
          </p:cNvSpPr>
          <p:nvPr>
            <p:ph type="subTitle" idx="10"/>
          </p:nvPr>
        </p:nvSpPr>
        <p:spPr/>
        <p:txBody>
          <a:bodyPr/>
          <a:lstStyle/>
          <a:p>
            <a:pPr algn="ctr"/>
            <a:r>
              <a:rPr lang="en-US" dirty="0"/>
              <a:t>Small interactions add up to a BIG difference</a:t>
            </a:r>
          </a:p>
        </p:txBody>
      </p:sp>
      <p:sp>
        <p:nvSpPr>
          <p:cNvPr id="6" name="TextBox 5">
            <a:extLst>
              <a:ext uri="{FF2B5EF4-FFF2-40B4-BE49-F238E27FC236}">
                <a16:creationId xmlns:a16="http://schemas.microsoft.com/office/drawing/2014/main" id="{F6958A91-E47F-4E7D-B5FF-9A8C39B562EF}"/>
              </a:ext>
            </a:extLst>
          </p:cNvPr>
          <p:cNvSpPr txBox="1"/>
          <p:nvPr/>
        </p:nvSpPr>
        <p:spPr>
          <a:xfrm>
            <a:off x="634999" y="5810689"/>
            <a:ext cx="5084233" cy="415109"/>
          </a:xfrm>
          <a:prstGeom prst="rect">
            <a:avLst/>
          </a:prstGeom>
          <a:noFill/>
        </p:spPr>
        <p:txBody>
          <a:bodyPr wrap="square" rtlCol="0">
            <a:noAutofit/>
          </a:bodyPr>
          <a:lstStyle/>
          <a:p>
            <a:r>
              <a:rPr lang="en-US" sz="1400" dirty="0">
                <a:solidFill>
                  <a:schemeClr val="tx1">
                    <a:lumMod val="65000"/>
                    <a:lumOff val="35000"/>
                  </a:schemeClr>
                </a:solidFill>
              </a:rPr>
              <a:t>Photo: Father reading to son by Rene </a:t>
            </a:r>
            <a:r>
              <a:rPr lang="en-US" sz="1400" dirty="0" err="1">
                <a:solidFill>
                  <a:schemeClr val="tx1">
                    <a:lumMod val="65000"/>
                    <a:lumOff val="35000"/>
                  </a:schemeClr>
                </a:solidFill>
              </a:rPr>
              <a:t>Asmussen</a:t>
            </a:r>
            <a:r>
              <a:rPr lang="en-US" sz="1400" dirty="0">
                <a:solidFill>
                  <a:schemeClr val="tx1">
                    <a:lumMod val="65000"/>
                    <a:lumOff val="35000"/>
                  </a:schemeClr>
                </a:solidFill>
              </a:rPr>
              <a:t> on </a:t>
            </a:r>
            <a:r>
              <a:rPr lang="en-US" sz="1400" dirty="0" err="1">
                <a:solidFill>
                  <a:schemeClr val="tx1">
                    <a:lumMod val="65000"/>
                    <a:lumOff val="35000"/>
                  </a:schemeClr>
                </a:solidFill>
                <a:hlinkClick r:id="rId4">
                  <a:extLst>
                    <a:ext uri="{A12FA001-AC4F-418D-AE19-62706E023703}">
                      <ahyp:hlinkClr xmlns:ahyp="http://schemas.microsoft.com/office/drawing/2018/hyperlinkcolor" val="tx"/>
                    </a:ext>
                  </a:extLst>
                </a:hlinkClick>
              </a:rPr>
              <a:t>Pexels</a:t>
            </a:r>
            <a:endParaRPr lang="en-US" sz="1400" dirty="0">
              <a:solidFill>
                <a:schemeClr val="tx1">
                  <a:lumMod val="65000"/>
                  <a:lumOff val="35000"/>
                </a:schemeClr>
              </a:solidFill>
            </a:endParaRPr>
          </a:p>
        </p:txBody>
      </p:sp>
    </p:spTree>
    <p:extLst>
      <p:ext uri="{BB962C8B-B14F-4D97-AF65-F5344CB8AC3E}">
        <p14:creationId xmlns:p14="http://schemas.microsoft.com/office/powerpoint/2010/main" val="27844765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E5255B5-85CA-4608-8E13-DF9713E782C1}"/>
              </a:ext>
            </a:extLst>
          </p:cNvPr>
          <p:cNvSpPr/>
          <p:nvPr/>
        </p:nvSpPr>
        <p:spPr>
          <a:xfrm>
            <a:off x="4064710" y="2980531"/>
            <a:ext cx="4228390" cy="3548062"/>
          </a:xfrm>
          <a:prstGeom prst="roundRect">
            <a:avLst/>
          </a:prstGeom>
          <a:blipFill>
            <a:blip r:embed="rId3"/>
            <a:stretch>
              <a:fillRect/>
            </a:stretch>
          </a:blipFill>
          <a:ln w="73025">
            <a:solidFill>
              <a:srgbClr val="FFD96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4C075DD4-7764-4D6F-AE1D-9F61B1C4A6BE}"/>
              </a:ext>
            </a:extLst>
          </p:cNvPr>
          <p:cNvSpPr>
            <a:spLocks noGrp="1"/>
          </p:cNvSpPr>
          <p:nvPr>
            <p:ph type="title"/>
          </p:nvPr>
        </p:nvSpPr>
        <p:spPr>
          <a:xfrm>
            <a:off x="457200" y="274638"/>
            <a:ext cx="8229600" cy="1143000"/>
          </a:xfrm>
        </p:spPr>
        <p:txBody>
          <a:bodyPr/>
          <a:lstStyle/>
          <a:p>
            <a:r>
              <a:rPr lang="en-US" dirty="0"/>
              <a:t>Informal Learning @ the Library</a:t>
            </a:r>
          </a:p>
        </p:txBody>
      </p:sp>
      <p:sp>
        <p:nvSpPr>
          <p:cNvPr id="6" name="Content Placeholder 5">
            <a:extLst>
              <a:ext uri="{FF2B5EF4-FFF2-40B4-BE49-F238E27FC236}">
                <a16:creationId xmlns:a16="http://schemas.microsoft.com/office/drawing/2014/main" id="{590BB067-AE6B-4DF4-9A09-039F9432D096}"/>
              </a:ext>
            </a:extLst>
          </p:cNvPr>
          <p:cNvSpPr>
            <a:spLocks noGrp="1"/>
          </p:cNvSpPr>
          <p:nvPr>
            <p:ph idx="1"/>
          </p:nvPr>
        </p:nvSpPr>
        <p:spPr>
          <a:xfrm>
            <a:off x="457201" y="1013620"/>
            <a:ext cx="8229600" cy="1828800"/>
          </a:xfrm>
        </p:spPr>
        <p:txBody>
          <a:bodyPr/>
          <a:lstStyle/>
          <a:p>
            <a:pPr marL="0" indent="0">
              <a:buNone/>
            </a:pPr>
            <a:r>
              <a:rPr lang="en-US" dirty="0"/>
              <a:t>We support critical early literacy development through the </a:t>
            </a:r>
            <a:r>
              <a:rPr lang="en-US" b="1" dirty="0">
                <a:solidFill>
                  <a:srgbClr val="E85E4F"/>
                </a:solidFill>
              </a:rPr>
              <a:t>joy</a:t>
            </a:r>
            <a:r>
              <a:rPr lang="en-US" dirty="0"/>
              <a:t> of books, reading and language play</a:t>
            </a:r>
          </a:p>
        </p:txBody>
      </p:sp>
      <p:sp>
        <p:nvSpPr>
          <p:cNvPr id="7" name="Content Placeholder 5">
            <a:extLst>
              <a:ext uri="{FF2B5EF4-FFF2-40B4-BE49-F238E27FC236}">
                <a16:creationId xmlns:a16="http://schemas.microsoft.com/office/drawing/2014/main" id="{D1C85DF2-4639-45E5-995D-6BF285E483DB}"/>
              </a:ext>
            </a:extLst>
          </p:cNvPr>
          <p:cNvSpPr txBox="1">
            <a:spLocks/>
          </p:cNvSpPr>
          <p:nvPr/>
        </p:nvSpPr>
        <p:spPr>
          <a:xfrm>
            <a:off x="457201" y="3134534"/>
            <a:ext cx="3378200" cy="2425699"/>
          </a:xfrm>
          <a:prstGeom prst="rect">
            <a:avLst/>
          </a:prstGeom>
        </p:spPr>
        <p:txBody>
          <a:bodyPr lIns="0" tIns="0" rIns="0" bIns="0"/>
          <a:lstStyle>
            <a:lvl1pPr marL="342900" indent="-342900" algn="l" defTabSz="457200" rtl="0" eaLnBrk="1" latinLnBrk="0" hangingPunct="1">
              <a:spcBef>
                <a:spcPct val="20000"/>
              </a:spcBef>
              <a:buClr>
                <a:srgbClr val="E85E4F"/>
              </a:buClr>
              <a:buFont typeface="Wingdings" panose="05000000000000000000" pitchFamily="2" charset="2"/>
              <a:buChar char="§"/>
              <a:defRPr sz="3200" kern="1200">
                <a:solidFill>
                  <a:srgbClr val="3D4059"/>
                </a:solidFill>
                <a:latin typeface="+mn-lt"/>
                <a:ea typeface="+mn-ea"/>
                <a:cs typeface="+mn-cs"/>
              </a:defRPr>
            </a:lvl1pPr>
            <a:lvl2pPr marL="742950" indent="-285750" algn="l" defTabSz="457200" rtl="0" eaLnBrk="1" latinLnBrk="0" hangingPunct="1">
              <a:spcBef>
                <a:spcPct val="20000"/>
              </a:spcBef>
              <a:buClr>
                <a:srgbClr val="FFC72C"/>
              </a:buClr>
              <a:buFont typeface="Wingdings" panose="05000000000000000000" pitchFamily="2" charset="2"/>
              <a:buChar char="§"/>
              <a:defRPr sz="2800" kern="1200">
                <a:solidFill>
                  <a:srgbClr val="3D4059"/>
                </a:solidFill>
                <a:latin typeface="+mn-lt"/>
                <a:ea typeface="+mn-ea"/>
                <a:cs typeface="+mn-cs"/>
              </a:defRPr>
            </a:lvl2pPr>
            <a:lvl3pPr marL="1143000" indent="-228600" algn="l" defTabSz="457200" rtl="0" eaLnBrk="1" latinLnBrk="0" hangingPunct="1">
              <a:spcBef>
                <a:spcPct val="20000"/>
              </a:spcBef>
              <a:buClr>
                <a:srgbClr val="FFC72C"/>
              </a:buClr>
              <a:buFont typeface="Wingdings" panose="05000000000000000000" pitchFamily="2" charset="2"/>
              <a:buChar char="§"/>
              <a:defRPr sz="2400" kern="1200">
                <a:solidFill>
                  <a:srgbClr val="3D4059"/>
                </a:solidFill>
                <a:latin typeface="+mn-lt"/>
                <a:ea typeface="+mn-ea"/>
                <a:cs typeface="+mn-cs"/>
              </a:defRPr>
            </a:lvl3pPr>
            <a:lvl4pPr marL="1600200" indent="-228600" algn="l" defTabSz="457200" rtl="0" eaLnBrk="1" latinLnBrk="0" hangingPunct="1">
              <a:spcBef>
                <a:spcPct val="20000"/>
              </a:spcBef>
              <a:buClr>
                <a:srgbClr val="FFC72C"/>
              </a:buClr>
              <a:buFont typeface="Wingdings" panose="05000000000000000000" pitchFamily="2" charset="2"/>
              <a:buChar char="§"/>
              <a:defRPr sz="2000" kern="1200">
                <a:solidFill>
                  <a:srgbClr val="3D4059"/>
                </a:solidFill>
                <a:latin typeface="+mn-lt"/>
                <a:ea typeface="+mn-ea"/>
                <a:cs typeface="+mn-cs"/>
              </a:defRPr>
            </a:lvl4pPr>
            <a:lvl5pPr marL="2057400" indent="-228600" algn="l" defTabSz="457200" rtl="0" eaLnBrk="1" latinLnBrk="0" hangingPunct="1">
              <a:spcBef>
                <a:spcPct val="20000"/>
              </a:spcBef>
              <a:buClr>
                <a:srgbClr val="FFC72C"/>
              </a:buClr>
              <a:buFont typeface="Wingdings" panose="05000000000000000000" pitchFamily="2" charset="2"/>
              <a:buChar char="§"/>
              <a:defRPr sz="2000" kern="1200">
                <a:solidFill>
                  <a:srgbClr val="3D4059"/>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lnSpc>
                <a:spcPts val="4700"/>
              </a:lnSpc>
              <a:buFont typeface="Wingdings" panose="05000000000000000000" pitchFamily="2" charset="2"/>
              <a:buNone/>
            </a:pPr>
            <a:r>
              <a:rPr lang="en-US" sz="4800" dirty="0">
                <a:solidFill>
                  <a:srgbClr val="F8B43A"/>
                </a:solidFill>
                <a:latin typeface="Arial Black" panose="020B0A04020102020204" pitchFamily="34" charset="0"/>
              </a:rPr>
              <a:t>Learning and FUN </a:t>
            </a:r>
            <a:br>
              <a:rPr lang="en-US" sz="4800" dirty="0">
                <a:solidFill>
                  <a:srgbClr val="F8B43A"/>
                </a:solidFill>
                <a:latin typeface="Arial Black" panose="020B0A04020102020204" pitchFamily="34" charset="0"/>
              </a:rPr>
            </a:br>
            <a:r>
              <a:rPr lang="en-US" sz="4800" dirty="0">
                <a:solidFill>
                  <a:srgbClr val="F8B43A"/>
                </a:solidFill>
                <a:latin typeface="Arial Black" panose="020B0A04020102020204" pitchFamily="34" charset="0"/>
              </a:rPr>
              <a:t>go </a:t>
            </a:r>
            <a:br>
              <a:rPr lang="en-US" sz="4800" dirty="0">
                <a:solidFill>
                  <a:srgbClr val="F8B43A"/>
                </a:solidFill>
                <a:latin typeface="Arial Black" panose="020B0A04020102020204" pitchFamily="34" charset="0"/>
              </a:rPr>
            </a:br>
            <a:r>
              <a:rPr lang="en-US" sz="4800" dirty="0">
                <a:solidFill>
                  <a:srgbClr val="F8B43A"/>
                </a:solidFill>
                <a:latin typeface="Arial Black" panose="020B0A04020102020204" pitchFamily="34" charset="0"/>
              </a:rPr>
              <a:t>together</a:t>
            </a:r>
          </a:p>
        </p:txBody>
      </p:sp>
      <p:sp>
        <p:nvSpPr>
          <p:cNvPr id="8" name="TextBox 7">
            <a:extLst>
              <a:ext uri="{FF2B5EF4-FFF2-40B4-BE49-F238E27FC236}">
                <a16:creationId xmlns:a16="http://schemas.microsoft.com/office/drawing/2014/main" id="{43B6DB75-AF2E-4317-8AD9-FF87E65D4BF7}"/>
              </a:ext>
            </a:extLst>
          </p:cNvPr>
          <p:cNvSpPr txBox="1"/>
          <p:nvPr/>
        </p:nvSpPr>
        <p:spPr>
          <a:xfrm>
            <a:off x="127000" y="6045201"/>
            <a:ext cx="3937711" cy="583404"/>
          </a:xfrm>
          <a:prstGeom prst="rect">
            <a:avLst/>
          </a:prstGeom>
          <a:noFill/>
        </p:spPr>
        <p:txBody>
          <a:bodyPr wrap="square" rtlCol="0">
            <a:noAutofit/>
          </a:bodyPr>
          <a:lstStyle/>
          <a:p>
            <a:pPr algn="r"/>
            <a:r>
              <a:rPr lang="en-US" sz="1400" dirty="0">
                <a:solidFill>
                  <a:schemeClr val="tx1">
                    <a:lumMod val="65000"/>
                    <a:lumOff val="35000"/>
                  </a:schemeClr>
                </a:solidFill>
              </a:rPr>
              <a:t>Photo: Story Time FUN @ Mendenhall Library by </a:t>
            </a:r>
            <a:r>
              <a:rPr lang="en-US" sz="1400" u="sng" dirty="0">
                <a:solidFill>
                  <a:schemeClr val="tx1">
                    <a:lumMod val="65000"/>
                    <a:lumOff val="35000"/>
                  </a:schemeClr>
                </a:solidFill>
                <a:hlinkClick r:id="rId4"/>
              </a:rPr>
              <a:t>CMRLS Photos</a:t>
            </a:r>
            <a:r>
              <a:rPr lang="en-US" sz="1400" dirty="0">
                <a:solidFill>
                  <a:schemeClr val="tx1">
                    <a:lumMod val="65000"/>
                    <a:lumOff val="35000"/>
                  </a:schemeClr>
                </a:solidFill>
              </a:rPr>
              <a:t> on </a:t>
            </a:r>
            <a:r>
              <a:rPr lang="en-US" sz="1400" dirty="0">
                <a:solidFill>
                  <a:schemeClr val="tx1">
                    <a:lumMod val="65000"/>
                    <a:lumOff val="35000"/>
                  </a:schemeClr>
                </a:solidFill>
                <a:hlinkClick r:id="rId5"/>
              </a:rPr>
              <a:t>Flickr</a:t>
            </a:r>
            <a:r>
              <a:rPr lang="en-US" sz="1400" dirty="0">
                <a:solidFill>
                  <a:schemeClr val="tx1">
                    <a:lumMod val="65000"/>
                    <a:lumOff val="35000"/>
                  </a:schemeClr>
                </a:solidFill>
              </a:rPr>
              <a:t> </a:t>
            </a:r>
            <a:r>
              <a:rPr lang="en-US" sz="1400" u="sng" dirty="0">
                <a:hlinkClick r:id="rId6"/>
              </a:rPr>
              <a:t>CC BY-NC-ND 2.0</a:t>
            </a:r>
            <a:endParaRPr lang="en-US" sz="1400" dirty="0"/>
          </a:p>
          <a:p>
            <a:pPr algn="r"/>
            <a:endParaRPr lang="en-US" sz="1400" dirty="0">
              <a:solidFill>
                <a:schemeClr val="tx1">
                  <a:lumMod val="65000"/>
                  <a:lumOff val="35000"/>
                </a:schemeClr>
              </a:solidFill>
            </a:endParaRPr>
          </a:p>
        </p:txBody>
      </p:sp>
    </p:spTree>
    <p:extLst>
      <p:ext uri="{BB962C8B-B14F-4D97-AF65-F5344CB8AC3E}">
        <p14:creationId xmlns:p14="http://schemas.microsoft.com/office/powerpoint/2010/main" val="14526118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9E8ED4C-D796-4345-BE41-79AF34E0F2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9062" y="2277202"/>
            <a:ext cx="2275719" cy="1267753"/>
          </a:xfrm>
          <a:prstGeom prst="rect">
            <a:avLst/>
          </a:prstGeom>
        </p:spPr>
      </p:pic>
      <p:pic>
        <p:nvPicPr>
          <p:cNvPr id="10" name="Picture 9">
            <a:extLst>
              <a:ext uri="{FF2B5EF4-FFF2-40B4-BE49-F238E27FC236}">
                <a16:creationId xmlns:a16="http://schemas.microsoft.com/office/drawing/2014/main" id="{963D69DA-9BFE-4A5A-9810-A87D19DF27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5937" y="2393156"/>
            <a:ext cx="2500313" cy="1035844"/>
          </a:xfrm>
          <a:prstGeom prst="rect">
            <a:avLst/>
          </a:prstGeom>
        </p:spPr>
      </p:pic>
      <p:sp>
        <p:nvSpPr>
          <p:cNvPr id="6" name="Title 5">
            <a:extLst>
              <a:ext uri="{FF2B5EF4-FFF2-40B4-BE49-F238E27FC236}">
                <a16:creationId xmlns:a16="http://schemas.microsoft.com/office/drawing/2014/main" id="{E1D28B9A-4FBD-44F3-8161-17DC7DF09DCE}"/>
              </a:ext>
            </a:extLst>
          </p:cNvPr>
          <p:cNvSpPr>
            <a:spLocks noGrp="1"/>
          </p:cNvSpPr>
          <p:nvPr>
            <p:ph type="title"/>
          </p:nvPr>
        </p:nvSpPr>
        <p:spPr>
          <a:xfrm>
            <a:off x="1175656" y="274638"/>
            <a:ext cx="7511143" cy="940555"/>
          </a:xfrm>
        </p:spPr>
        <p:txBody>
          <a:bodyPr/>
          <a:lstStyle/>
          <a:p>
            <a:r>
              <a:rPr lang="en-US" dirty="0"/>
              <a:t>Acknowledgements</a:t>
            </a:r>
          </a:p>
        </p:txBody>
      </p:sp>
      <p:sp>
        <p:nvSpPr>
          <p:cNvPr id="7" name="Content Placeholder 6">
            <a:extLst>
              <a:ext uri="{FF2B5EF4-FFF2-40B4-BE49-F238E27FC236}">
                <a16:creationId xmlns:a16="http://schemas.microsoft.com/office/drawing/2014/main" id="{85BA7517-0857-4C21-8738-D399E39F449A}"/>
              </a:ext>
            </a:extLst>
          </p:cNvPr>
          <p:cNvSpPr>
            <a:spLocks noGrp="1"/>
          </p:cNvSpPr>
          <p:nvPr>
            <p:ph idx="1"/>
          </p:nvPr>
        </p:nvSpPr>
        <p:spPr>
          <a:xfrm>
            <a:off x="1175656" y="1215194"/>
            <a:ext cx="7511143" cy="1267753"/>
          </a:xfrm>
        </p:spPr>
        <p:txBody>
          <a:bodyPr/>
          <a:lstStyle/>
          <a:p>
            <a:r>
              <a:rPr lang="en-US" sz="2400" dirty="0"/>
              <a:t>This project is funded by OCLC and by a grant from the Institute of Museum and Library Services, RE-95-17-0085-17</a:t>
            </a:r>
          </a:p>
        </p:txBody>
      </p:sp>
      <p:sp>
        <p:nvSpPr>
          <p:cNvPr id="8" name="Subtitle 7">
            <a:extLst>
              <a:ext uri="{FF2B5EF4-FFF2-40B4-BE49-F238E27FC236}">
                <a16:creationId xmlns:a16="http://schemas.microsoft.com/office/drawing/2014/main" id="{00A526D1-6C90-43E4-87EC-418059F793EF}"/>
              </a:ext>
            </a:extLst>
          </p:cNvPr>
          <p:cNvSpPr>
            <a:spLocks noGrp="1"/>
          </p:cNvSpPr>
          <p:nvPr>
            <p:ph type="subTitle" idx="10"/>
          </p:nvPr>
        </p:nvSpPr>
        <p:spPr>
          <a:xfrm>
            <a:off x="0" y="0"/>
            <a:ext cx="1175657" cy="6885389"/>
          </a:xfrm>
        </p:spPr>
        <p:txBody>
          <a:bodyPr/>
          <a:lstStyle/>
          <a:p>
            <a:endParaRPr lang="en-US" dirty="0"/>
          </a:p>
        </p:txBody>
      </p:sp>
      <p:sp>
        <p:nvSpPr>
          <p:cNvPr id="11" name="Content Placeholder 6">
            <a:extLst>
              <a:ext uri="{FF2B5EF4-FFF2-40B4-BE49-F238E27FC236}">
                <a16:creationId xmlns:a16="http://schemas.microsoft.com/office/drawing/2014/main" id="{2F405770-C4FA-41D3-AF10-59F546512C7B}"/>
              </a:ext>
            </a:extLst>
          </p:cNvPr>
          <p:cNvSpPr txBox="1">
            <a:spLocks/>
          </p:cNvSpPr>
          <p:nvPr/>
        </p:nvSpPr>
        <p:spPr>
          <a:xfrm>
            <a:off x="1175656" y="3631433"/>
            <a:ext cx="7511143" cy="2011373"/>
          </a:xfrm>
          <a:prstGeom prst="rect">
            <a:avLst/>
          </a:prstGeom>
        </p:spPr>
        <p:txBody>
          <a:bodyPr/>
          <a:lstStyle>
            <a:lvl1pPr marL="342900" indent="-342900" algn="l" defTabSz="457200" rtl="0" eaLnBrk="1" latinLnBrk="0" hangingPunct="1">
              <a:spcBef>
                <a:spcPct val="20000"/>
              </a:spcBef>
              <a:buClr>
                <a:srgbClr val="E85E4F"/>
              </a:buClr>
              <a:buFont typeface="Wingdings" panose="05000000000000000000" pitchFamily="2" charset="2"/>
              <a:buChar char="§"/>
              <a:defRPr sz="3200" kern="1200">
                <a:solidFill>
                  <a:srgbClr val="3D4059"/>
                </a:solidFill>
                <a:latin typeface="+mn-lt"/>
                <a:ea typeface="+mn-ea"/>
                <a:cs typeface="+mn-cs"/>
              </a:defRPr>
            </a:lvl1pPr>
            <a:lvl2pPr marL="742950" indent="-285750" algn="l" defTabSz="457200" rtl="0" eaLnBrk="1" latinLnBrk="0" hangingPunct="1">
              <a:spcBef>
                <a:spcPct val="20000"/>
              </a:spcBef>
              <a:buClr>
                <a:srgbClr val="FFC72C"/>
              </a:buClr>
              <a:buFont typeface="Wingdings" panose="05000000000000000000" pitchFamily="2" charset="2"/>
              <a:buChar char="§"/>
              <a:defRPr sz="2800" kern="1200">
                <a:solidFill>
                  <a:srgbClr val="3D4059"/>
                </a:solidFill>
                <a:latin typeface="+mn-lt"/>
                <a:ea typeface="+mn-ea"/>
                <a:cs typeface="+mn-cs"/>
              </a:defRPr>
            </a:lvl2pPr>
            <a:lvl3pPr marL="1143000" indent="-228600" algn="l" defTabSz="457200" rtl="0" eaLnBrk="1" latinLnBrk="0" hangingPunct="1">
              <a:spcBef>
                <a:spcPct val="20000"/>
              </a:spcBef>
              <a:buClr>
                <a:srgbClr val="FFC72C"/>
              </a:buClr>
              <a:buFont typeface="Wingdings" panose="05000000000000000000" pitchFamily="2" charset="2"/>
              <a:buChar char="§"/>
              <a:defRPr sz="2400" kern="1200">
                <a:solidFill>
                  <a:srgbClr val="3D4059"/>
                </a:solidFill>
                <a:latin typeface="+mn-lt"/>
                <a:ea typeface="+mn-ea"/>
                <a:cs typeface="+mn-cs"/>
              </a:defRPr>
            </a:lvl3pPr>
            <a:lvl4pPr marL="1600200" indent="-228600" algn="l" defTabSz="457200" rtl="0" eaLnBrk="1" latinLnBrk="0" hangingPunct="1">
              <a:spcBef>
                <a:spcPct val="20000"/>
              </a:spcBef>
              <a:buClr>
                <a:srgbClr val="FFC72C"/>
              </a:buClr>
              <a:buFont typeface="Wingdings" panose="05000000000000000000" pitchFamily="2" charset="2"/>
              <a:buChar char="§"/>
              <a:defRPr sz="2000" kern="1200">
                <a:solidFill>
                  <a:srgbClr val="3D4059"/>
                </a:solidFill>
                <a:latin typeface="+mn-lt"/>
                <a:ea typeface="+mn-ea"/>
                <a:cs typeface="+mn-cs"/>
              </a:defRPr>
            </a:lvl4pPr>
            <a:lvl5pPr marL="2057400" indent="-228600" algn="l" defTabSz="457200" rtl="0" eaLnBrk="1" latinLnBrk="0" hangingPunct="1">
              <a:spcBef>
                <a:spcPct val="20000"/>
              </a:spcBef>
              <a:buClr>
                <a:srgbClr val="FFC72C"/>
              </a:buClr>
              <a:buFont typeface="Wingdings" panose="05000000000000000000" pitchFamily="2" charset="2"/>
              <a:buChar char="§"/>
              <a:defRPr sz="2000" kern="1200">
                <a:solidFill>
                  <a:srgbClr val="3D4059"/>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
                <a:srgbClr val="E85E4F"/>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3D4059"/>
                </a:solidFill>
                <a:effectLst/>
                <a:uLnTx/>
                <a:uFillTx/>
                <a:latin typeface="Arial"/>
                <a:ea typeface="+mn-ea"/>
                <a:cs typeface="+mn-cs"/>
              </a:rPr>
              <a:t>With appreciation for our Content Partners:</a:t>
            </a:r>
          </a:p>
          <a:p>
            <a:pPr marL="742950" marR="0" lvl="1" indent="-285750" algn="l" defTabSz="457200" rtl="0" eaLnBrk="1" fontAlgn="auto" latinLnBrk="0" hangingPunct="1">
              <a:lnSpc>
                <a:spcPct val="100000"/>
              </a:lnSpc>
              <a:spcBef>
                <a:spcPct val="20000"/>
              </a:spcBef>
              <a:spcAft>
                <a:spcPts val="0"/>
              </a:spcAft>
              <a:buClr>
                <a:srgbClr val="FFC72C"/>
              </a:buClr>
              <a:buSzTx/>
              <a:buFont typeface="Wingdings" panose="05000000000000000000" pitchFamily="2" charset="2"/>
              <a:buChar char="v"/>
              <a:tabLst/>
              <a:defRPr/>
            </a:pPr>
            <a:r>
              <a:rPr kumimoji="0" lang="en-US" sz="2400" b="0" i="0" u="none" strike="noStrike" kern="1200" cap="none" spc="0" normalizeH="0" baseline="0" noProof="0" dirty="0">
                <a:ln>
                  <a:noFill/>
                </a:ln>
                <a:solidFill>
                  <a:srgbClr val="3D4059"/>
                </a:solidFill>
                <a:effectLst/>
                <a:uLnTx/>
                <a:uFillTx/>
                <a:latin typeface="Arial"/>
                <a:ea typeface="+mn-ea"/>
                <a:cs typeface="+mn-cs"/>
              </a:rPr>
              <a:t>The Campaign for Grade-Level Reading</a:t>
            </a:r>
          </a:p>
          <a:p>
            <a:pPr marL="742950" marR="0" lvl="1" indent="-285750" algn="l" defTabSz="457200" rtl="0" eaLnBrk="1" fontAlgn="auto" latinLnBrk="0" hangingPunct="1">
              <a:lnSpc>
                <a:spcPct val="100000"/>
              </a:lnSpc>
              <a:spcBef>
                <a:spcPct val="20000"/>
              </a:spcBef>
              <a:spcAft>
                <a:spcPts val="0"/>
              </a:spcAft>
              <a:buClr>
                <a:srgbClr val="FFC72C"/>
              </a:buClr>
              <a:buSzTx/>
              <a:buFont typeface="Wingdings" panose="05000000000000000000" pitchFamily="2" charset="2"/>
              <a:buChar char="v"/>
              <a:tabLst/>
              <a:defRPr/>
            </a:pPr>
            <a:r>
              <a:rPr kumimoji="0" lang="en-US" sz="2400" b="0" i="0" u="none" strike="noStrike" kern="1200" cap="none" spc="0" normalizeH="0" baseline="0" noProof="0" dirty="0">
                <a:ln>
                  <a:noFill/>
                </a:ln>
                <a:solidFill>
                  <a:srgbClr val="3D4059"/>
                </a:solidFill>
                <a:effectLst/>
                <a:uLnTx/>
                <a:uFillTx/>
                <a:latin typeface="Arial"/>
                <a:ea typeface="+mn-ea"/>
                <a:cs typeface="+mn-cs"/>
              </a:rPr>
              <a:t>Project Outcome</a:t>
            </a:r>
          </a:p>
          <a:p>
            <a:pPr marL="742950" marR="0" lvl="1" indent="-285750" algn="l" defTabSz="457200" rtl="0" eaLnBrk="1" fontAlgn="auto" latinLnBrk="0" hangingPunct="1">
              <a:lnSpc>
                <a:spcPct val="100000"/>
              </a:lnSpc>
              <a:spcBef>
                <a:spcPct val="20000"/>
              </a:spcBef>
              <a:spcAft>
                <a:spcPts val="0"/>
              </a:spcAft>
              <a:buClr>
                <a:srgbClr val="FFC72C"/>
              </a:buClr>
              <a:buSzTx/>
              <a:buFont typeface="Wingdings" panose="05000000000000000000" pitchFamily="2" charset="2"/>
              <a:buChar char="v"/>
              <a:tabLst/>
              <a:defRPr/>
            </a:pPr>
            <a:r>
              <a:rPr kumimoji="0" lang="en-US" sz="2400" b="0" i="0" u="none" strike="noStrike" kern="1200" cap="none" spc="0" normalizeH="0" baseline="0" noProof="0" dirty="0">
                <a:ln>
                  <a:noFill/>
                </a:ln>
                <a:solidFill>
                  <a:srgbClr val="3D4059"/>
                </a:solidFill>
                <a:effectLst/>
                <a:uLnTx/>
                <a:uFillTx/>
                <a:latin typeface="Arial"/>
                <a:ea typeface="+mn-ea"/>
                <a:cs typeface="+mn-cs"/>
              </a:rPr>
              <a:t>Saroj Ghoting</a:t>
            </a:r>
          </a:p>
        </p:txBody>
      </p:sp>
      <p:pic>
        <p:nvPicPr>
          <p:cNvPr id="12" name="Picture 11">
            <a:extLst>
              <a:ext uri="{FF2B5EF4-FFF2-40B4-BE49-F238E27FC236}">
                <a16:creationId xmlns:a16="http://schemas.microsoft.com/office/drawing/2014/main" id="{101B4175-D77A-476A-81E9-5BF9F71E9B88}"/>
              </a:ext>
            </a:extLst>
          </p:cNvPr>
          <p:cNvPicPr>
            <a:picLocks noChangeAspect="1"/>
          </p:cNvPicPr>
          <p:nvPr/>
        </p:nvPicPr>
        <p:blipFill>
          <a:blip r:embed="rId5"/>
          <a:stretch>
            <a:fillRect/>
          </a:stretch>
        </p:blipFill>
        <p:spPr>
          <a:xfrm>
            <a:off x="3510968" y="5787666"/>
            <a:ext cx="2428527" cy="507602"/>
          </a:xfrm>
          <a:prstGeom prst="rect">
            <a:avLst/>
          </a:prstGeom>
        </p:spPr>
      </p:pic>
      <p:pic>
        <p:nvPicPr>
          <p:cNvPr id="13" name="Picture 12">
            <a:extLst>
              <a:ext uri="{FF2B5EF4-FFF2-40B4-BE49-F238E27FC236}">
                <a16:creationId xmlns:a16="http://schemas.microsoft.com/office/drawing/2014/main" id="{06EF48D6-7D72-42ED-B02C-B1E1E3820C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44353" y="5577522"/>
            <a:ext cx="1295820" cy="927891"/>
          </a:xfrm>
          <a:prstGeom prst="rect">
            <a:avLst/>
          </a:prstGeom>
        </p:spPr>
      </p:pic>
      <p:pic>
        <p:nvPicPr>
          <p:cNvPr id="14" name="Picture 13">
            <a:extLst>
              <a:ext uri="{FF2B5EF4-FFF2-40B4-BE49-F238E27FC236}">
                <a16:creationId xmlns:a16="http://schemas.microsoft.com/office/drawing/2014/main" id="{5122C846-9482-4315-8CE3-7F4B145EC667}"/>
              </a:ext>
            </a:extLst>
          </p:cNvPr>
          <p:cNvPicPr>
            <a:picLocks noChangeAspect="1"/>
          </p:cNvPicPr>
          <p:nvPr/>
        </p:nvPicPr>
        <p:blipFill>
          <a:blip r:embed="rId7"/>
          <a:stretch>
            <a:fillRect/>
          </a:stretch>
        </p:blipFill>
        <p:spPr>
          <a:xfrm>
            <a:off x="1800270" y="5538547"/>
            <a:ext cx="1005840" cy="1005840"/>
          </a:xfrm>
          <a:prstGeom prst="rect">
            <a:avLst/>
          </a:prstGeom>
        </p:spPr>
      </p:pic>
    </p:spTree>
    <p:extLst>
      <p:ext uri="{BB962C8B-B14F-4D97-AF65-F5344CB8AC3E}">
        <p14:creationId xmlns:p14="http://schemas.microsoft.com/office/powerpoint/2010/main" val="10803471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36250EB3-67E8-496B-B4A9-7A1A6E1EA63E}"/>
              </a:ext>
            </a:extLst>
          </p:cNvPr>
          <p:cNvSpPr/>
          <p:nvPr/>
        </p:nvSpPr>
        <p:spPr>
          <a:xfrm>
            <a:off x="4737100" y="1582419"/>
            <a:ext cx="3949700" cy="3645673"/>
          </a:xfrm>
          <a:prstGeom prst="roundRect">
            <a:avLst/>
          </a:prstGeom>
          <a:blipFill>
            <a:blip r:embed="rId3"/>
            <a:stretch>
              <a:fillRect/>
            </a:stretch>
          </a:blipFill>
          <a:ln w="73025">
            <a:solidFill>
              <a:srgbClr val="F8B43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B22BBB4-BD54-4D46-8F68-7432CEC426F2}"/>
              </a:ext>
            </a:extLst>
          </p:cNvPr>
          <p:cNvSpPr>
            <a:spLocks noGrp="1"/>
          </p:cNvSpPr>
          <p:nvPr>
            <p:ph type="title"/>
          </p:nvPr>
        </p:nvSpPr>
        <p:spPr>
          <a:xfrm>
            <a:off x="457200" y="274638"/>
            <a:ext cx="8229600" cy="940555"/>
          </a:xfrm>
        </p:spPr>
        <p:txBody>
          <a:bodyPr/>
          <a:lstStyle/>
          <a:p>
            <a:r>
              <a:rPr lang="en-US" sz="3600" dirty="0"/>
              <a:t>Why engage with them at storytime?</a:t>
            </a:r>
          </a:p>
        </p:txBody>
      </p:sp>
      <p:sp>
        <p:nvSpPr>
          <p:cNvPr id="3" name="Content Placeholder 2">
            <a:extLst>
              <a:ext uri="{FF2B5EF4-FFF2-40B4-BE49-F238E27FC236}">
                <a16:creationId xmlns:a16="http://schemas.microsoft.com/office/drawing/2014/main" id="{544909D6-925A-4C89-9A63-80693B21E0D9}"/>
              </a:ext>
            </a:extLst>
          </p:cNvPr>
          <p:cNvSpPr>
            <a:spLocks noGrp="1"/>
          </p:cNvSpPr>
          <p:nvPr>
            <p:ph idx="1"/>
          </p:nvPr>
        </p:nvSpPr>
        <p:spPr>
          <a:xfrm>
            <a:off x="457200" y="1290021"/>
            <a:ext cx="4159770" cy="4296607"/>
          </a:xfrm>
        </p:spPr>
        <p:txBody>
          <a:bodyPr/>
          <a:lstStyle/>
          <a:p>
            <a:r>
              <a:rPr lang="en-US" sz="2800" dirty="0"/>
              <a:t>You help them engage with their children</a:t>
            </a:r>
          </a:p>
          <a:p>
            <a:r>
              <a:rPr lang="en-US" sz="2800" dirty="0"/>
              <a:t>You educate parents and caregivers about the importance of early literacy development</a:t>
            </a:r>
          </a:p>
          <a:p>
            <a:r>
              <a:rPr lang="en-US" sz="2800" dirty="0"/>
              <a:t>You provide tips for activities they can do at home</a:t>
            </a:r>
          </a:p>
        </p:txBody>
      </p:sp>
      <p:sp>
        <p:nvSpPr>
          <p:cNvPr id="5" name="Subtitle 4">
            <a:extLst>
              <a:ext uri="{FF2B5EF4-FFF2-40B4-BE49-F238E27FC236}">
                <a16:creationId xmlns:a16="http://schemas.microsoft.com/office/drawing/2014/main" id="{D7E9B853-4BE7-4E98-B608-741FE7995694}"/>
              </a:ext>
            </a:extLst>
          </p:cNvPr>
          <p:cNvSpPr>
            <a:spLocks noGrp="1"/>
          </p:cNvSpPr>
          <p:nvPr>
            <p:ph type="subTitle" idx="10"/>
          </p:nvPr>
        </p:nvSpPr>
        <p:spPr/>
        <p:txBody>
          <a:bodyPr/>
          <a:lstStyle/>
          <a:p>
            <a:pPr algn="ctr"/>
            <a:r>
              <a:rPr lang="en-US" dirty="0"/>
              <a:t>All adults can </a:t>
            </a:r>
            <a:r>
              <a:rPr lang="en-US" i="1" dirty="0"/>
              <a:t>supercharge</a:t>
            </a:r>
            <a:r>
              <a:rPr lang="en-US" dirty="0"/>
              <a:t> children’s early literacy</a:t>
            </a:r>
          </a:p>
        </p:txBody>
      </p:sp>
      <p:sp>
        <p:nvSpPr>
          <p:cNvPr id="6" name="TextBox 5">
            <a:extLst>
              <a:ext uri="{FF2B5EF4-FFF2-40B4-BE49-F238E27FC236}">
                <a16:creationId xmlns:a16="http://schemas.microsoft.com/office/drawing/2014/main" id="{F6958A91-E47F-4E7D-B5FF-9A8C39B562EF}"/>
              </a:ext>
            </a:extLst>
          </p:cNvPr>
          <p:cNvSpPr txBox="1"/>
          <p:nvPr/>
        </p:nvSpPr>
        <p:spPr>
          <a:xfrm>
            <a:off x="4737100" y="5715245"/>
            <a:ext cx="3877892" cy="533155"/>
          </a:xfrm>
          <a:prstGeom prst="rect">
            <a:avLst/>
          </a:prstGeom>
          <a:noFill/>
        </p:spPr>
        <p:txBody>
          <a:bodyPr wrap="square" rtlCol="0">
            <a:noAutofit/>
          </a:bodyPr>
          <a:lstStyle/>
          <a:p>
            <a:r>
              <a:rPr lang="en-US" sz="1400" dirty="0">
                <a:solidFill>
                  <a:schemeClr val="tx1">
                    <a:lumMod val="65000"/>
                    <a:lumOff val="35000"/>
                  </a:schemeClr>
                </a:solidFill>
              </a:rPr>
              <a:t>Photo: Rhythm Babies by </a:t>
            </a:r>
            <a:r>
              <a:rPr lang="en-US" sz="1400" u="sng" dirty="0">
                <a:solidFill>
                  <a:schemeClr val="tx1">
                    <a:lumMod val="65000"/>
                    <a:lumOff val="35000"/>
                  </a:schemeClr>
                </a:solidFill>
                <a:hlinkClick r:id="rId4"/>
              </a:rPr>
              <a:t>Pioneer Library System</a:t>
            </a:r>
            <a:r>
              <a:rPr lang="en-US" sz="1400" dirty="0">
                <a:solidFill>
                  <a:schemeClr val="tx1">
                    <a:lumMod val="65000"/>
                    <a:lumOff val="35000"/>
                  </a:schemeClr>
                </a:solidFill>
              </a:rPr>
              <a:t> on </a:t>
            </a:r>
            <a:r>
              <a:rPr lang="en-US" sz="1400" dirty="0">
                <a:solidFill>
                  <a:schemeClr val="tx1">
                    <a:lumMod val="65000"/>
                    <a:lumOff val="35000"/>
                  </a:schemeClr>
                </a:solidFill>
                <a:hlinkClick r:id="rId5"/>
              </a:rPr>
              <a:t>Flickr</a:t>
            </a:r>
            <a:r>
              <a:rPr lang="en-US" sz="1400" dirty="0">
                <a:solidFill>
                  <a:schemeClr val="tx1">
                    <a:lumMod val="65000"/>
                    <a:lumOff val="35000"/>
                  </a:schemeClr>
                </a:solidFill>
              </a:rPr>
              <a:t> </a:t>
            </a:r>
            <a:r>
              <a:rPr lang="en-US" sz="1400" u="sng" dirty="0">
                <a:solidFill>
                  <a:schemeClr val="tx1">
                    <a:lumMod val="65000"/>
                    <a:lumOff val="35000"/>
                  </a:schemeClr>
                </a:solidFill>
                <a:hlinkClick r:id="rId6"/>
              </a:rPr>
              <a:t>CC BY-NC-ND 2.0</a:t>
            </a:r>
            <a:endParaRPr lang="en-US" sz="1400" dirty="0">
              <a:solidFill>
                <a:schemeClr val="tx1">
                  <a:lumMod val="65000"/>
                  <a:lumOff val="35000"/>
                </a:schemeClr>
              </a:solidFill>
            </a:endParaRPr>
          </a:p>
        </p:txBody>
      </p:sp>
    </p:spTree>
    <p:extLst>
      <p:ext uri="{BB962C8B-B14F-4D97-AF65-F5344CB8AC3E}">
        <p14:creationId xmlns:p14="http://schemas.microsoft.com/office/powerpoint/2010/main" val="15139080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39D74816-DA80-4814-B9EB-8347BCA239D8}"/>
              </a:ext>
            </a:extLst>
          </p:cNvPr>
          <p:cNvSpPr/>
          <p:nvPr/>
        </p:nvSpPr>
        <p:spPr>
          <a:xfrm>
            <a:off x="5242560" y="1190162"/>
            <a:ext cx="3444240" cy="4572000"/>
          </a:xfrm>
          <a:prstGeom prst="roundRect">
            <a:avLst/>
          </a:prstGeom>
          <a:blipFill>
            <a:blip r:embed="rId3"/>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0A78E845-F94F-4FEB-8E69-C3F7FFDC6086}"/>
              </a:ext>
            </a:extLst>
          </p:cNvPr>
          <p:cNvSpPr>
            <a:spLocks noGrp="1"/>
          </p:cNvSpPr>
          <p:nvPr>
            <p:ph type="title"/>
          </p:nvPr>
        </p:nvSpPr>
        <p:spPr/>
        <p:txBody>
          <a:bodyPr/>
          <a:lstStyle/>
          <a:p>
            <a:r>
              <a:rPr lang="en-US" dirty="0"/>
              <a:t>Engagement Built on Trust</a:t>
            </a:r>
          </a:p>
        </p:txBody>
      </p:sp>
      <p:sp>
        <p:nvSpPr>
          <p:cNvPr id="4" name="Content Placeholder 3">
            <a:extLst>
              <a:ext uri="{FF2B5EF4-FFF2-40B4-BE49-F238E27FC236}">
                <a16:creationId xmlns:a16="http://schemas.microsoft.com/office/drawing/2014/main" id="{A1A29F07-C86F-40DD-A063-38C15A22CAC7}"/>
              </a:ext>
            </a:extLst>
          </p:cNvPr>
          <p:cNvSpPr>
            <a:spLocks noGrp="1"/>
          </p:cNvSpPr>
          <p:nvPr>
            <p:ph idx="1"/>
          </p:nvPr>
        </p:nvSpPr>
        <p:spPr>
          <a:xfrm>
            <a:off x="457199" y="1600200"/>
            <a:ext cx="4633415" cy="4042607"/>
          </a:xfrm>
        </p:spPr>
        <p:txBody>
          <a:bodyPr/>
          <a:lstStyle/>
          <a:p>
            <a:pPr marL="0" indent="0">
              <a:buNone/>
            </a:pPr>
            <a:r>
              <a:rPr lang="en-US" dirty="0"/>
              <a:t>It’s about </a:t>
            </a:r>
            <a:r>
              <a:rPr lang="en-US" b="1" dirty="0"/>
              <a:t>building relationships </a:t>
            </a:r>
            <a:r>
              <a:rPr lang="en-US" dirty="0"/>
              <a:t>with parents and caregivers as well as with children</a:t>
            </a:r>
          </a:p>
        </p:txBody>
      </p:sp>
      <p:sp>
        <p:nvSpPr>
          <p:cNvPr id="5" name="Subtitle 4">
            <a:extLst>
              <a:ext uri="{FF2B5EF4-FFF2-40B4-BE49-F238E27FC236}">
                <a16:creationId xmlns:a16="http://schemas.microsoft.com/office/drawing/2014/main" id="{E22D71A4-E79F-4C41-ACFF-182B89554516}"/>
              </a:ext>
            </a:extLst>
          </p:cNvPr>
          <p:cNvSpPr>
            <a:spLocks noGrp="1"/>
          </p:cNvSpPr>
          <p:nvPr>
            <p:ph type="subTitle" idx="10"/>
          </p:nvPr>
        </p:nvSpPr>
        <p:spPr/>
        <p:txBody>
          <a:bodyPr/>
          <a:lstStyle/>
          <a:p>
            <a:endParaRPr lang="en-US"/>
          </a:p>
        </p:txBody>
      </p:sp>
      <p:sp>
        <p:nvSpPr>
          <p:cNvPr id="8" name="TextBox 7">
            <a:extLst>
              <a:ext uri="{FF2B5EF4-FFF2-40B4-BE49-F238E27FC236}">
                <a16:creationId xmlns:a16="http://schemas.microsoft.com/office/drawing/2014/main" id="{76CF60AD-2AF7-4AF4-8428-8575D4264F3F}"/>
              </a:ext>
            </a:extLst>
          </p:cNvPr>
          <p:cNvSpPr txBox="1"/>
          <p:nvPr/>
        </p:nvSpPr>
        <p:spPr>
          <a:xfrm>
            <a:off x="3733801" y="5881514"/>
            <a:ext cx="4953000" cy="415109"/>
          </a:xfrm>
          <a:prstGeom prst="rect">
            <a:avLst/>
          </a:prstGeom>
          <a:noFill/>
        </p:spPr>
        <p:txBody>
          <a:bodyPr wrap="square" rtlCol="0">
            <a:noAutofit/>
          </a:bodyPr>
          <a:lstStyle/>
          <a:p>
            <a:pPr algn="r"/>
            <a:r>
              <a:rPr lang="en-US" sz="1400" dirty="0">
                <a:solidFill>
                  <a:schemeClr val="tx1">
                    <a:lumMod val="65000"/>
                    <a:lumOff val="35000"/>
                  </a:schemeClr>
                </a:solidFill>
              </a:rPr>
              <a:t>Photo: DSCF0743 by </a:t>
            </a:r>
            <a:r>
              <a:rPr lang="en-US" sz="1400" u="sng" dirty="0">
                <a:hlinkClick r:id="rId4" tooltip="Go to JBLM  MWR's photostream"/>
              </a:rPr>
              <a:t>JBLM MWR</a:t>
            </a:r>
            <a:r>
              <a:rPr lang="en-US" sz="1400" dirty="0"/>
              <a:t> </a:t>
            </a:r>
            <a:r>
              <a:rPr lang="en-US" sz="1400" dirty="0">
                <a:solidFill>
                  <a:schemeClr val="tx1">
                    <a:lumMod val="65000"/>
                    <a:lumOff val="35000"/>
                  </a:schemeClr>
                </a:solidFill>
              </a:rPr>
              <a:t>on </a:t>
            </a:r>
            <a:r>
              <a:rPr lang="en-US" sz="1400" dirty="0">
                <a:solidFill>
                  <a:schemeClr val="tx1">
                    <a:lumMod val="65000"/>
                    <a:lumOff val="35000"/>
                  </a:schemeClr>
                </a:solidFill>
                <a:hlinkClick r:id="rId5"/>
              </a:rPr>
              <a:t>Flickr</a:t>
            </a:r>
            <a:r>
              <a:rPr lang="en-US" sz="1400" dirty="0">
                <a:solidFill>
                  <a:schemeClr val="tx1">
                    <a:lumMod val="65000"/>
                    <a:lumOff val="35000"/>
                  </a:schemeClr>
                </a:solidFill>
              </a:rPr>
              <a:t> </a:t>
            </a:r>
            <a:r>
              <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6"/>
              </a:rPr>
              <a:t>CC BY 2.0</a:t>
            </a:r>
            <a:endParaRPr lang="en-US" sz="1400" dirty="0">
              <a:solidFill>
                <a:schemeClr val="tx1">
                  <a:lumMod val="65000"/>
                  <a:lumOff val="35000"/>
                </a:schemeClr>
              </a:solidFill>
            </a:endParaRPr>
          </a:p>
        </p:txBody>
      </p:sp>
    </p:spTree>
    <p:extLst>
      <p:ext uri="{BB962C8B-B14F-4D97-AF65-F5344CB8AC3E}">
        <p14:creationId xmlns:p14="http://schemas.microsoft.com/office/powerpoint/2010/main" val="34762969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91C189-27A2-47CD-9894-833F0E3AD2B9}"/>
              </a:ext>
            </a:extLst>
          </p:cNvPr>
          <p:cNvSpPr>
            <a:spLocks noGrp="1"/>
          </p:cNvSpPr>
          <p:nvPr>
            <p:ph type="title"/>
          </p:nvPr>
        </p:nvSpPr>
        <p:spPr>
          <a:xfrm>
            <a:off x="628650" y="2082208"/>
            <a:ext cx="7886700" cy="1325563"/>
          </a:xfrm>
        </p:spPr>
        <p:txBody>
          <a:bodyPr/>
          <a:lstStyle/>
          <a:p>
            <a:pPr algn="ctr"/>
            <a:r>
              <a:rPr lang="en-US" sz="4400" b="1" dirty="0">
                <a:solidFill>
                  <a:srgbClr val="E85E4F"/>
                </a:solidFill>
              </a:rPr>
              <a:t>Early Literacy Tips for </a:t>
            </a:r>
            <a:br>
              <a:rPr lang="en-US" sz="4400" b="1" dirty="0">
                <a:solidFill>
                  <a:srgbClr val="E85E4F"/>
                </a:solidFill>
              </a:rPr>
            </a:br>
            <a:r>
              <a:rPr lang="en-US" sz="4400" b="1" dirty="0">
                <a:solidFill>
                  <a:srgbClr val="E85E4F"/>
                </a:solidFill>
              </a:rPr>
              <a:t>Parents and Caregivers</a:t>
            </a:r>
          </a:p>
        </p:txBody>
      </p:sp>
    </p:spTree>
    <p:extLst>
      <p:ext uri="{BB962C8B-B14F-4D97-AF65-F5344CB8AC3E}">
        <p14:creationId xmlns:p14="http://schemas.microsoft.com/office/powerpoint/2010/main" val="2349564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154A06D4-E509-417A-A58D-C6FA7EAAA632}"/>
              </a:ext>
            </a:extLst>
          </p:cNvPr>
          <p:cNvSpPr/>
          <p:nvPr/>
        </p:nvSpPr>
        <p:spPr>
          <a:xfrm>
            <a:off x="4932335" y="1265562"/>
            <a:ext cx="3566160" cy="4663440"/>
          </a:xfrm>
          <a:prstGeom prst="roundRect">
            <a:avLst/>
          </a:prstGeom>
          <a:blipFill>
            <a:blip r:embed="rId3"/>
            <a:stretch>
              <a:fillRect/>
            </a:stretch>
          </a:blipFill>
          <a:ln w="41275">
            <a:solidFill>
              <a:srgbClr val="FFEDA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1094E32-FEF0-4F34-938E-E3259D468E39}"/>
              </a:ext>
            </a:extLst>
          </p:cNvPr>
          <p:cNvSpPr>
            <a:spLocks noGrp="1"/>
          </p:cNvSpPr>
          <p:nvPr>
            <p:ph type="title"/>
          </p:nvPr>
        </p:nvSpPr>
        <p:spPr/>
        <p:txBody>
          <a:bodyPr/>
          <a:lstStyle/>
          <a:p>
            <a:r>
              <a:rPr lang="en-US" dirty="0"/>
              <a:t>What is an Early Literacy Tip?</a:t>
            </a:r>
          </a:p>
        </p:txBody>
      </p:sp>
      <p:sp>
        <p:nvSpPr>
          <p:cNvPr id="3" name="Content Placeholder 2">
            <a:extLst>
              <a:ext uri="{FF2B5EF4-FFF2-40B4-BE49-F238E27FC236}">
                <a16:creationId xmlns:a16="http://schemas.microsoft.com/office/drawing/2014/main" id="{1073CFFD-8042-4226-A396-59EA778F793F}"/>
              </a:ext>
            </a:extLst>
          </p:cNvPr>
          <p:cNvSpPr>
            <a:spLocks noGrp="1"/>
          </p:cNvSpPr>
          <p:nvPr>
            <p:ph idx="1"/>
          </p:nvPr>
        </p:nvSpPr>
        <p:spPr>
          <a:xfrm>
            <a:off x="457200" y="1265562"/>
            <a:ext cx="4378270" cy="3306438"/>
          </a:xfrm>
        </p:spPr>
        <p:txBody>
          <a:bodyPr/>
          <a:lstStyle/>
          <a:p>
            <a:pPr marL="0" indent="0">
              <a:buNone/>
            </a:pPr>
            <a:r>
              <a:rPr lang="en-US" dirty="0"/>
              <a:t>A way to </a:t>
            </a:r>
            <a:r>
              <a:rPr lang="en-US" b="1" dirty="0"/>
              <a:t>share </a:t>
            </a:r>
            <a:r>
              <a:rPr lang="en-US" b="1" dirty="0">
                <a:solidFill>
                  <a:schemeClr val="tx1"/>
                </a:solidFill>
              </a:rPr>
              <a:t>connections </a:t>
            </a:r>
            <a:r>
              <a:rPr lang="en-US" dirty="0">
                <a:solidFill>
                  <a:schemeClr val="tx1"/>
                </a:solidFill>
              </a:rPr>
              <a:t>between storytime activities, early literacy, and later reading ability</a:t>
            </a:r>
          </a:p>
        </p:txBody>
      </p:sp>
      <p:sp>
        <p:nvSpPr>
          <p:cNvPr id="4" name="Subtitle 3">
            <a:extLst>
              <a:ext uri="{FF2B5EF4-FFF2-40B4-BE49-F238E27FC236}">
                <a16:creationId xmlns:a16="http://schemas.microsoft.com/office/drawing/2014/main" id="{23EAE909-3A94-4FC8-932D-F702156BF693}"/>
              </a:ext>
            </a:extLst>
          </p:cNvPr>
          <p:cNvSpPr>
            <a:spLocks noGrp="1"/>
          </p:cNvSpPr>
          <p:nvPr>
            <p:ph type="subTitle" idx="10"/>
          </p:nvPr>
        </p:nvSpPr>
        <p:spPr/>
        <p:txBody>
          <a:bodyPr/>
          <a:lstStyle/>
          <a:p>
            <a:endParaRPr lang="en-US" dirty="0"/>
          </a:p>
        </p:txBody>
      </p:sp>
      <p:sp>
        <p:nvSpPr>
          <p:cNvPr id="7" name="TextBox 6">
            <a:extLst>
              <a:ext uri="{FF2B5EF4-FFF2-40B4-BE49-F238E27FC236}">
                <a16:creationId xmlns:a16="http://schemas.microsoft.com/office/drawing/2014/main" id="{DA0D703A-DD30-47C2-ADE7-5CB326F148CF}"/>
              </a:ext>
            </a:extLst>
          </p:cNvPr>
          <p:cNvSpPr txBox="1"/>
          <p:nvPr/>
        </p:nvSpPr>
        <p:spPr>
          <a:xfrm>
            <a:off x="4340171" y="6442891"/>
            <a:ext cx="4346629" cy="415109"/>
          </a:xfrm>
          <a:prstGeom prst="rect">
            <a:avLst/>
          </a:prstGeom>
          <a:noFill/>
        </p:spPr>
        <p:txBody>
          <a:bodyPr wrap="square" rtlCol="0">
            <a:noAutofit/>
          </a:bodyPr>
          <a:lstStyle/>
          <a:p>
            <a:r>
              <a:rPr lang="en-US" sz="1400" dirty="0">
                <a:solidFill>
                  <a:schemeClr val="tx1">
                    <a:lumMod val="65000"/>
                    <a:lumOff val="35000"/>
                  </a:schemeClr>
                </a:solidFill>
              </a:rPr>
              <a:t>Photo: Mother and son by Nicholas </a:t>
            </a:r>
            <a:r>
              <a:rPr lang="en-US" sz="1400" dirty="0" err="1">
                <a:solidFill>
                  <a:schemeClr val="tx1">
                    <a:lumMod val="65000"/>
                    <a:lumOff val="35000"/>
                  </a:schemeClr>
                </a:solidFill>
              </a:rPr>
              <a:t>Githiri</a:t>
            </a:r>
            <a:r>
              <a:rPr lang="en-US" sz="1400" dirty="0">
                <a:solidFill>
                  <a:schemeClr val="tx1">
                    <a:lumMod val="65000"/>
                    <a:lumOff val="35000"/>
                  </a:schemeClr>
                </a:solidFill>
              </a:rPr>
              <a:t> on </a:t>
            </a:r>
            <a:r>
              <a:rPr lang="en-US" sz="1400" dirty="0" err="1">
                <a:solidFill>
                  <a:schemeClr val="tx1">
                    <a:lumMod val="65000"/>
                    <a:lumOff val="35000"/>
                  </a:schemeClr>
                </a:solidFill>
                <a:hlinkClick r:id="rId4"/>
              </a:rPr>
              <a:t>Pexels</a:t>
            </a:r>
            <a:endParaRPr lang="en-US" sz="1400" dirty="0">
              <a:solidFill>
                <a:schemeClr val="tx1">
                  <a:lumMod val="65000"/>
                  <a:lumOff val="35000"/>
                </a:schemeClr>
              </a:solidFill>
            </a:endParaRPr>
          </a:p>
        </p:txBody>
      </p:sp>
    </p:spTree>
    <p:extLst>
      <p:ext uri="{BB962C8B-B14F-4D97-AF65-F5344CB8AC3E}">
        <p14:creationId xmlns:p14="http://schemas.microsoft.com/office/powerpoint/2010/main" val="22856413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71E48-E823-4B1E-80C8-61BDC0E8A137}"/>
              </a:ext>
            </a:extLst>
          </p:cNvPr>
          <p:cNvSpPr>
            <a:spLocks noGrp="1"/>
          </p:cNvSpPr>
          <p:nvPr>
            <p:ph type="title"/>
          </p:nvPr>
        </p:nvSpPr>
        <p:spPr/>
        <p:txBody>
          <a:bodyPr/>
          <a:lstStyle/>
          <a:p>
            <a:r>
              <a:rPr lang="en-US" sz="3600" dirty="0"/>
              <a:t>Being Intentional Leads to Tips</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457" t="2856" r="-5282" b="1624"/>
          <a:stretch/>
        </p:blipFill>
        <p:spPr>
          <a:xfrm>
            <a:off x="651388" y="1125756"/>
            <a:ext cx="4377811" cy="53672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Rounded Corners 5">
            <a:extLst>
              <a:ext uri="{FF2B5EF4-FFF2-40B4-BE49-F238E27FC236}">
                <a16:creationId xmlns:a16="http://schemas.microsoft.com/office/drawing/2014/main" id="{2B33A66A-48FB-496F-894D-ADA1AB8017AF}"/>
              </a:ext>
            </a:extLst>
          </p:cNvPr>
          <p:cNvSpPr/>
          <p:nvPr/>
        </p:nvSpPr>
        <p:spPr>
          <a:xfrm>
            <a:off x="5546082" y="2671382"/>
            <a:ext cx="2827034" cy="3821659"/>
          </a:xfrm>
          <a:prstGeom prst="roundRect">
            <a:avLst/>
          </a:prstGeom>
          <a:solidFill>
            <a:schemeClr val="bg1"/>
          </a:solidFill>
          <a:ln w="47625">
            <a:solidFill>
              <a:srgbClr val="E85E4F"/>
            </a:solidFill>
          </a:ln>
        </p:spPr>
        <p:style>
          <a:lnRef idx="1">
            <a:schemeClr val="accent1"/>
          </a:lnRef>
          <a:fillRef idx="3">
            <a:schemeClr val="accent1"/>
          </a:fillRef>
          <a:effectRef idx="2">
            <a:schemeClr val="accent1"/>
          </a:effectRef>
          <a:fontRef idx="minor">
            <a:schemeClr val="lt1"/>
          </a:fontRef>
        </p:style>
        <p:txBody>
          <a:bodyPr rtlCol="0" anchor="t"/>
          <a:lstStyle/>
          <a:p>
            <a:pPr algn="ctr">
              <a:defRPr/>
            </a:pPr>
            <a:r>
              <a:rPr lang="en-US" sz="2400" b="1" dirty="0">
                <a:solidFill>
                  <a:srgbClr val="E85E4F"/>
                </a:solidFill>
              </a:rPr>
              <a:t>Parent Tip</a:t>
            </a:r>
          </a:p>
          <a:p>
            <a:pPr algn="ctr">
              <a:defRPr/>
            </a:pPr>
            <a:r>
              <a:rPr lang="en-US" sz="2000" dirty="0">
                <a:solidFill>
                  <a:srgbClr val="000000"/>
                </a:solidFill>
              </a:rPr>
              <a:t>When we explain an unfamiliar word, we help children learn what it means.</a:t>
            </a:r>
          </a:p>
          <a:p>
            <a:pPr algn="ctr">
              <a:defRPr/>
            </a:pPr>
            <a:endParaRPr lang="en-US" sz="2000" dirty="0">
              <a:solidFill>
                <a:srgbClr val="000000"/>
              </a:solidFill>
            </a:endParaRPr>
          </a:p>
          <a:p>
            <a:pPr algn="ctr">
              <a:defRPr/>
            </a:pPr>
            <a:r>
              <a:rPr lang="en-US" sz="2000" dirty="0">
                <a:solidFill>
                  <a:srgbClr val="000000"/>
                </a:solidFill>
              </a:rPr>
              <a:t>This helps them know more words which will later help them understand what they read . </a:t>
            </a:r>
          </a:p>
          <a:p>
            <a:pPr algn="ctr">
              <a:defRPr/>
            </a:pPr>
            <a:endParaRPr lang="en-US" sz="2000" dirty="0">
              <a:solidFill>
                <a:srgbClr val="000000"/>
              </a:solidFill>
            </a:endParaRPr>
          </a:p>
        </p:txBody>
      </p:sp>
      <p:pic>
        <p:nvPicPr>
          <p:cNvPr id="7"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697311">
            <a:off x="6632592" y="973359"/>
            <a:ext cx="1408894" cy="17562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9878132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7E02F3-65C3-4134-9EF5-00F03624290F}"/>
              </a:ext>
            </a:extLst>
          </p:cNvPr>
          <p:cNvSpPr>
            <a:spLocks noGrp="1"/>
          </p:cNvSpPr>
          <p:nvPr>
            <p:ph type="title"/>
          </p:nvPr>
        </p:nvSpPr>
        <p:spPr>
          <a:xfrm>
            <a:off x="457200" y="294633"/>
            <a:ext cx="8229600" cy="690123"/>
          </a:xfrm>
        </p:spPr>
        <p:txBody>
          <a:bodyPr/>
          <a:lstStyle/>
          <a:p>
            <a:r>
              <a:rPr lang="en-US" sz="3500" dirty="0"/>
              <a:t>Connect the Early Literacy Dots</a:t>
            </a:r>
          </a:p>
        </p:txBody>
      </p:sp>
      <p:sp>
        <p:nvSpPr>
          <p:cNvPr id="5" name="Content Placeholder 4">
            <a:extLst>
              <a:ext uri="{FF2B5EF4-FFF2-40B4-BE49-F238E27FC236}">
                <a16:creationId xmlns:a16="http://schemas.microsoft.com/office/drawing/2014/main" id="{1BF21542-60B8-4AC0-AD77-858FBFA50705}"/>
              </a:ext>
            </a:extLst>
          </p:cNvPr>
          <p:cNvSpPr>
            <a:spLocks noGrp="1"/>
          </p:cNvSpPr>
          <p:nvPr>
            <p:ph idx="1"/>
          </p:nvPr>
        </p:nvSpPr>
        <p:spPr>
          <a:xfrm>
            <a:off x="457200" y="984756"/>
            <a:ext cx="8229600" cy="4658051"/>
          </a:xfrm>
        </p:spPr>
        <p:txBody>
          <a:bodyPr/>
          <a:lstStyle/>
          <a:p>
            <a:pPr marL="0" indent="0">
              <a:buNone/>
            </a:pPr>
            <a:r>
              <a:rPr lang="en-US" sz="2400" dirty="0"/>
              <a:t>You connect the dots to show how an activity or practice supports an early literacy component and reading skill. </a:t>
            </a:r>
          </a:p>
          <a:p>
            <a:pPr marL="0" indent="0">
              <a:buNone/>
            </a:pPr>
            <a:endParaRPr lang="en-US" sz="2800" dirty="0"/>
          </a:p>
        </p:txBody>
      </p:sp>
      <p:sp>
        <p:nvSpPr>
          <p:cNvPr id="6" name="Subtitle 5">
            <a:extLst>
              <a:ext uri="{FF2B5EF4-FFF2-40B4-BE49-F238E27FC236}">
                <a16:creationId xmlns:a16="http://schemas.microsoft.com/office/drawing/2014/main" id="{0804B38D-94A9-48C1-833E-FA14CEB20671}"/>
              </a:ext>
            </a:extLst>
          </p:cNvPr>
          <p:cNvSpPr>
            <a:spLocks noGrp="1"/>
          </p:cNvSpPr>
          <p:nvPr>
            <p:ph type="subTitle" idx="10"/>
          </p:nvPr>
        </p:nvSpPr>
        <p:spPr/>
        <p:txBody>
          <a:bodyPr/>
          <a:lstStyle/>
          <a:p>
            <a:endParaRPr lang="en-US" dirty="0"/>
          </a:p>
        </p:txBody>
      </p:sp>
      <p:sp>
        <p:nvSpPr>
          <p:cNvPr id="7" name="Rectangle: Rounded Corners 6">
            <a:extLst>
              <a:ext uri="{FF2B5EF4-FFF2-40B4-BE49-F238E27FC236}">
                <a16:creationId xmlns:a16="http://schemas.microsoft.com/office/drawing/2014/main" id="{90DC7DAA-C29D-4E40-9D90-8946BF9D48B7}"/>
              </a:ext>
            </a:extLst>
          </p:cNvPr>
          <p:cNvSpPr/>
          <p:nvPr/>
        </p:nvSpPr>
        <p:spPr>
          <a:xfrm>
            <a:off x="482278" y="1979741"/>
            <a:ext cx="2468880" cy="1828330"/>
          </a:xfrm>
          <a:prstGeom prst="roundRect">
            <a:avLst/>
          </a:prstGeom>
          <a:gradFill flip="none" rotWithShape="1">
            <a:gsLst>
              <a:gs pos="0">
                <a:srgbClr val="FFC72C"/>
              </a:gs>
              <a:gs pos="100000">
                <a:srgbClr val="FFF4D1"/>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t"/>
          <a:lstStyle/>
          <a:p>
            <a:pPr algn="ctr"/>
            <a:r>
              <a:rPr lang="en-US" sz="2000" b="1" dirty="0">
                <a:solidFill>
                  <a:srgbClr val="E85E4F"/>
                </a:solidFill>
              </a:rPr>
              <a:t>Activity Examples</a:t>
            </a:r>
          </a:p>
          <a:p>
            <a:pPr marL="173038" indent="-173038">
              <a:buFont typeface="Wingdings" panose="05000000000000000000" pitchFamily="2" charset="2"/>
              <a:buChar char="§"/>
            </a:pPr>
            <a:r>
              <a:rPr lang="en-US" dirty="0">
                <a:solidFill>
                  <a:schemeClr val="tx1"/>
                </a:solidFill>
              </a:rPr>
              <a:t>Guess rhyming word</a:t>
            </a:r>
          </a:p>
          <a:p>
            <a:pPr marL="173038" indent="-173038">
              <a:buFont typeface="Wingdings" panose="05000000000000000000" pitchFamily="2" charset="2"/>
              <a:buChar char="§"/>
            </a:pPr>
            <a:r>
              <a:rPr lang="en-US" dirty="0">
                <a:solidFill>
                  <a:schemeClr val="tx1"/>
                </a:solidFill>
              </a:rPr>
              <a:t>Clap syllables</a:t>
            </a:r>
          </a:p>
          <a:p>
            <a:pPr marL="173038" indent="-173038">
              <a:buFont typeface="Wingdings" panose="05000000000000000000" pitchFamily="2" charset="2"/>
              <a:buChar char="§"/>
            </a:pPr>
            <a:r>
              <a:rPr lang="en-US" dirty="0">
                <a:solidFill>
                  <a:schemeClr val="tx1"/>
                </a:solidFill>
              </a:rPr>
              <a:t>Repeat a phrase</a:t>
            </a:r>
          </a:p>
          <a:p>
            <a:pPr marL="173038" indent="-173038">
              <a:buFont typeface="Wingdings" panose="05000000000000000000" pitchFamily="2" charset="2"/>
              <a:buChar char="§"/>
            </a:pPr>
            <a:r>
              <a:rPr lang="en-US" dirty="0">
                <a:solidFill>
                  <a:schemeClr val="tx1"/>
                </a:solidFill>
              </a:rPr>
              <a:t>Act out a story</a:t>
            </a:r>
          </a:p>
        </p:txBody>
      </p:sp>
      <p:sp>
        <p:nvSpPr>
          <p:cNvPr id="8" name="Rectangle: Rounded Corners 7">
            <a:extLst>
              <a:ext uri="{FF2B5EF4-FFF2-40B4-BE49-F238E27FC236}">
                <a16:creationId xmlns:a16="http://schemas.microsoft.com/office/drawing/2014/main" id="{9DC243D3-14D5-4996-9207-6FB3D25FE165}"/>
              </a:ext>
            </a:extLst>
          </p:cNvPr>
          <p:cNvSpPr/>
          <p:nvPr/>
        </p:nvSpPr>
        <p:spPr>
          <a:xfrm>
            <a:off x="457200" y="3954158"/>
            <a:ext cx="2468880" cy="1919085"/>
          </a:xfrm>
          <a:prstGeom prst="roundRect">
            <a:avLst/>
          </a:prstGeom>
          <a:gradFill flip="none" rotWithShape="1">
            <a:gsLst>
              <a:gs pos="0">
                <a:srgbClr val="FFC72C"/>
              </a:gs>
              <a:gs pos="100000">
                <a:srgbClr val="FFF4D1"/>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t"/>
          <a:lstStyle/>
          <a:p>
            <a:pPr algn="ctr"/>
            <a:r>
              <a:rPr lang="en-US" sz="2000" b="1" dirty="0">
                <a:solidFill>
                  <a:srgbClr val="E85E4F"/>
                </a:solidFill>
              </a:rPr>
              <a:t>Practice</a:t>
            </a:r>
          </a:p>
          <a:p>
            <a:pPr marL="173038" lvl="0" indent="-173038">
              <a:buFont typeface="Wingdings" panose="05000000000000000000" pitchFamily="2" charset="2"/>
              <a:buChar char="§"/>
            </a:pPr>
            <a:r>
              <a:rPr lang="en-US" dirty="0">
                <a:solidFill>
                  <a:srgbClr val="000000"/>
                </a:solidFill>
              </a:rPr>
              <a:t>Talking</a:t>
            </a:r>
          </a:p>
          <a:p>
            <a:pPr marL="173038" lvl="0" indent="-173038">
              <a:buFont typeface="Wingdings" panose="05000000000000000000" pitchFamily="2" charset="2"/>
              <a:buChar char="§"/>
            </a:pPr>
            <a:r>
              <a:rPr lang="en-US" dirty="0">
                <a:solidFill>
                  <a:srgbClr val="000000"/>
                </a:solidFill>
              </a:rPr>
              <a:t>Singing</a:t>
            </a:r>
          </a:p>
          <a:p>
            <a:pPr marL="173038" lvl="0" indent="-173038">
              <a:buFont typeface="Wingdings" panose="05000000000000000000" pitchFamily="2" charset="2"/>
              <a:buChar char="§"/>
            </a:pPr>
            <a:r>
              <a:rPr lang="en-US" dirty="0">
                <a:solidFill>
                  <a:srgbClr val="000000"/>
                </a:solidFill>
              </a:rPr>
              <a:t>Reading</a:t>
            </a:r>
          </a:p>
          <a:p>
            <a:pPr marL="173038" lvl="0" indent="-173038">
              <a:buFont typeface="Wingdings" panose="05000000000000000000" pitchFamily="2" charset="2"/>
              <a:buChar char="§"/>
            </a:pPr>
            <a:r>
              <a:rPr lang="en-US" dirty="0">
                <a:solidFill>
                  <a:srgbClr val="000000"/>
                </a:solidFill>
              </a:rPr>
              <a:t>Writing</a:t>
            </a:r>
          </a:p>
          <a:p>
            <a:pPr marL="173038" lvl="0" indent="-173038">
              <a:buFont typeface="Wingdings" panose="05000000000000000000" pitchFamily="2" charset="2"/>
              <a:buChar char="§"/>
            </a:pPr>
            <a:r>
              <a:rPr lang="en-US" dirty="0">
                <a:solidFill>
                  <a:srgbClr val="000000"/>
                </a:solidFill>
              </a:rPr>
              <a:t>Playing</a:t>
            </a:r>
          </a:p>
          <a:p>
            <a:pPr algn="ctr"/>
            <a:endParaRPr lang="en-US" sz="2000" b="1" dirty="0">
              <a:solidFill>
                <a:srgbClr val="E85E4F"/>
              </a:solidFill>
            </a:endParaRPr>
          </a:p>
        </p:txBody>
      </p:sp>
      <p:sp>
        <p:nvSpPr>
          <p:cNvPr id="9" name="Rectangle: Rounded Corners 8">
            <a:extLst>
              <a:ext uri="{FF2B5EF4-FFF2-40B4-BE49-F238E27FC236}">
                <a16:creationId xmlns:a16="http://schemas.microsoft.com/office/drawing/2014/main" id="{F2D8B994-DBFA-4C8C-8112-507099B28895}"/>
              </a:ext>
            </a:extLst>
          </p:cNvPr>
          <p:cNvSpPr/>
          <p:nvPr/>
        </p:nvSpPr>
        <p:spPr>
          <a:xfrm>
            <a:off x="3383280" y="1929639"/>
            <a:ext cx="2468880" cy="3943603"/>
          </a:xfrm>
          <a:prstGeom prst="roundRect">
            <a:avLst/>
          </a:prstGeom>
          <a:gradFill flip="none" rotWithShape="1">
            <a:gsLst>
              <a:gs pos="0">
                <a:srgbClr val="FFC72C"/>
              </a:gs>
              <a:gs pos="100000">
                <a:srgbClr val="FFF4D1"/>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t"/>
          <a:lstStyle/>
          <a:p>
            <a:pPr algn="ctr"/>
            <a:r>
              <a:rPr lang="en-US" sz="2000" b="1" dirty="0">
                <a:solidFill>
                  <a:srgbClr val="E85E4F"/>
                </a:solidFill>
              </a:rPr>
              <a:t>Early Literacy Component</a:t>
            </a:r>
          </a:p>
          <a:p>
            <a:pPr marL="173038" lvl="0" indent="-173038">
              <a:buFont typeface="Wingdings" panose="05000000000000000000" pitchFamily="2" charset="2"/>
              <a:buChar char="§"/>
            </a:pPr>
            <a:r>
              <a:rPr lang="en-US" dirty="0">
                <a:solidFill>
                  <a:srgbClr val="000000"/>
                </a:solidFill>
              </a:rPr>
              <a:t>Phonological Awareness</a:t>
            </a:r>
          </a:p>
          <a:p>
            <a:pPr marL="173038" lvl="0" indent="-173038">
              <a:buFont typeface="Wingdings" panose="05000000000000000000" pitchFamily="2" charset="2"/>
              <a:buChar char="§"/>
            </a:pPr>
            <a:r>
              <a:rPr lang="en-US" dirty="0">
                <a:solidFill>
                  <a:srgbClr val="000000"/>
                </a:solidFill>
              </a:rPr>
              <a:t>Print Concepts</a:t>
            </a:r>
          </a:p>
          <a:p>
            <a:pPr marL="173038" lvl="0" indent="-173038">
              <a:buFont typeface="Wingdings" panose="05000000000000000000" pitchFamily="2" charset="2"/>
              <a:buChar char="§"/>
            </a:pPr>
            <a:r>
              <a:rPr lang="en-US" dirty="0">
                <a:solidFill>
                  <a:srgbClr val="000000"/>
                </a:solidFill>
              </a:rPr>
              <a:t>Letter Knowledge</a:t>
            </a:r>
          </a:p>
          <a:p>
            <a:pPr marL="173038" lvl="0" indent="-173038">
              <a:buFont typeface="Wingdings" panose="05000000000000000000" pitchFamily="2" charset="2"/>
              <a:buChar char="§"/>
            </a:pPr>
            <a:r>
              <a:rPr lang="en-US" dirty="0">
                <a:solidFill>
                  <a:srgbClr val="000000"/>
                </a:solidFill>
              </a:rPr>
              <a:t>Vocabulary</a:t>
            </a:r>
          </a:p>
          <a:p>
            <a:pPr lvl="0"/>
            <a:endParaRPr lang="en-US" dirty="0">
              <a:solidFill>
                <a:srgbClr val="000000"/>
              </a:solidFill>
            </a:endParaRPr>
          </a:p>
          <a:p>
            <a:pPr lvl="0"/>
            <a:endParaRPr lang="en-US" dirty="0">
              <a:solidFill>
                <a:srgbClr val="000000"/>
              </a:solidFill>
            </a:endParaRPr>
          </a:p>
          <a:p>
            <a:pPr marL="173038" lvl="0" indent="-173038">
              <a:buFont typeface="Wingdings" panose="05000000000000000000" pitchFamily="2" charset="2"/>
              <a:buChar char="§"/>
            </a:pPr>
            <a:r>
              <a:rPr lang="en-US" dirty="0">
                <a:solidFill>
                  <a:srgbClr val="000000"/>
                </a:solidFill>
              </a:rPr>
              <a:t>Vocabulary</a:t>
            </a:r>
          </a:p>
          <a:p>
            <a:pPr marL="173038" lvl="0" indent="-173038">
              <a:buFont typeface="Wingdings" panose="05000000000000000000" pitchFamily="2" charset="2"/>
              <a:buChar char="§"/>
            </a:pPr>
            <a:r>
              <a:rPr lang="en-US" dirty="0">
                <a:solidFill>
                  <a:srgbClr val="000000"/>
                </a:solidFill>
              </a:rPr>
              <a:t>Background Knowledge</a:t>
            </a:r>
          </a:p>
          <a:p>
            <a:pPr algn="ctr"/>
            <a:endParaRPr lang="en-US" sz="2000" b="1" dirty="0">
              <a:solidFill>
                <a:srgbClr val="E85E4F"/>
              </a:solidFill>
            </a:endParaRPr>
          </a:p>
        </p:txBody>
      </p:sp>
      <p:sp>
        <p:nvSpPr>
          <p:cNvPr id="10" name="Rectangle: Rounded Corners 9">
            <a:extLst>
              <a:ext uri="{FF2B5EF4-FFF2-40B4-BE49-F238E27FC236}">
                <a16:creationId xmlns:a16="http://schemas.microsoft.com/office/drawing/2014/main" id="{BB7AF08F-7C2D-4F99-B492-21EA281469E4}"/>
              </a:ext>
            </a:extLst>
          </p:cNvPr>
          <p:cNvSpPr/>
          <p:nvPr/>
        </p:nvSpPr>
        <p:spPr>
          <a:xfrm>
            <a:off x="6284282" y="1929639"/>
            <a:ext cx="2468880" cy="3943602"/>
          </a:xfrm>
          <a:prstGeom prst="roundRect">
            <a:avLst/>
          </a:prstGeom>
          <a:gradFill flip="none" rotWithShape="1">
            <a:gsLst>
              <a:gs pos="0">
                <a:srgbClr val="FFC72C"/>
              </a:gs>
              <a:gs pos="100000">
                <a:srgbClr val="FFF4D1"/>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t"/>
          <a:lstStyle/>
          <a:p>
            <a:pPr algn="ctr"/>
            <a:r>
              <a:rPr lang="en-US" sz="2000" b="1" dirty="0">
                <a:solidFill>
                  <a:srgbClr val="E85E4F"/>
                </a:solidFill>
              </a:rPr>
              <a:t>Reading Skill</a:t>
            </a:r>
          </a:p>
          <a:p>
            <a:pPr algn="ctr"/>
            <a:endParaRPr lang="en-US" sz="1600" b="1" dirty="0">
              <a:solidFill>
                <a:srgbClr val="E85E4F"/>
              </a:solidFill>
            </a:endParaRPr>
          </a:p>
          <a:p>
            <a:pPr algn="ctr"/>
            <a:endParaRPr lang="en-US" b="1" dirty="0">
              <a:solidFill>
                <a:srgbClr val="E85E4F"/>
              </a:solidFill>
            </a:endParaRPr>
          </a:p>
          <a:p>
            <a:pPr marL="173038" lvl="0" indent="-173038">
              <a:buFont typeface="Wingdings" panose="05000000000000000000" pitchFamily="2" charset="2"/>
              <a:buChar char="§"/>
            </a:pPr>
            <a:r>
              <a:rPr lang="en-US" dirty="0">
                <a:solidFill>
                  <a:srgbClr val="000000"/>
                </a:solidFill>
              </a:rPr>
              <a:t>Decoding: recognizing and sounding out words</a:t>
            </a:r>
          </a:p>
          <a:p>
            <a:pPr lvl="0"/>
            <a:endParaRPr lang="en-US" dirty="0">
              <a:solidFill>
                <a:srgbClr val="000000"/>
              </a:solidFill>
            </a:endParaRPr>
          </a:p>
          <a:p>
            <a:pPr lvl="0"/>
            <a:endParaRPr lang="en-US" dirty="0">
              <a:solidFill>
                <a:srgbClr val="000000"/>
              </a:solidFill>
            </a:endParaRPr>
          </a:p>
          <a:p>
            <a:pPr lvl="0"/>
            <a:endParaRPr lang="en-US" sz="1050" dirty="0">
              <a:solidFill>
                <a:srgbClr val="000000"/>
              </a:solidFill>
            </a:endParaRPr>
          </a:p>
          <a:p>
            <a:pPr marL="173038" lvl="0" indent="-173038">
              <a:buFont typeface="Wingdings" panose="05000000000000000000" pitchFamily="2" charset="2"/>
              <a:buChar char="§"/>
            </a:pPr>
            <a:endParaRPr lang="en-US" dirty="0">
              <a:solidFill>
                <a:srgbClr val="000000"/>
              </a:solidFill>
            </a:endParaRPr>
          </a:p>
          <a:p>
            <a:pPr marL="173038" lvl="0" indent="-173038">
              <a:buFont typeface="Wingdings" panose="05000000000000000000" pitchFamily="2" charset="2"/>
              <a:buChar char="§"/>
            </a:pPr>
            <a:r>
              <a:rPr lang="en-US" dirty="0">
                <a:solidFill>
                  <a:srgbClr val="000000"/>
                </a:solidFill>
              </a:rPr>
              <a:t>Comprehension: understanding</a:t>
            </a:r>
          </a:p>
          <a:p>
            <a:pPr algn="ctr"/>
            <a:endParaRPr lang="en-US" sz="2000" b="1" dirty="0">
              <a:solidFill>
                <a:srgbClr val="E85E4F"/>
              </a:solidFill>
            </a:endParaRPr>
          </a:p>
        </p:txBody>
      </p:sp>
      <p:cxnSp>
        <p:nvCxnSpPr>
          <p:cNvPr id="12" name="Straight Connector 11">
            <a:extLst>
              <a:ext uri="{FF2B5EF4-FFF2-40B4-BE49-F238E27FC236}">
                <a16:creationId xmlns:a16="http://schemas.microsoft.com/office/drawing/2014/main" id="{3C80157B-ACA1-4955-A79C-16C845A3F650}"/>
              </a:ext>
            </a:extLst>
          </p:cNvPr>
          <p:cNvCxnSpPr/>
          <p:nvPr/>
        </p:nvCxnSpPr>
        <p:spPr>
          <a:xfrm>
            <a:off x="3657600" y="4340506"/>
            <a:ext cx="1840375" cy="0"/>
          </a:xfrm>
          <a:prstGeom prst="line">
            <a:avLst/>
          </a:prstGeom>
          <a:ln w="28575">
            <a:solidFill>
              <a:srgbClr val="E85E4F"/>
            </a:solidFill>
          </a:ln>
          <a:effectLst/>
        </p:spPr>
        <p:style>
          <a:lnRef idx="2">
            <a:schemeClr val="accent1"/>
          </a:lnRef>
          <a:fillRef idx="0">
            <a:schemeClr val="accent1"/>
          </a:fillRef>
          <a:effectRef idx="1">
            <a:schemeClr val="accent1"/>
          </a:effectRef>
          <a:fontRef idx="minor">
            <a:schemeClr val="tx1"/>
          </a:fontRef>
        </p:style>
      </p:cxnSp>
      <p:sp>
        <p:nvSpPr>
          <p:cNvPr id="13" name="Arrow: Right 12">
            <a:extLst>
              <a:ext uri="{FF2B5EF4-FFF2-40B4-BE49-F238E27FC236}">
                <a16:creationId xmlns:a16="http://schemas.microsoft.com/office/drawing/2014/main" id="{67D8495A-9C4B-4F1A-8F4D-E7921E1DB565}"/>
              </a:ext>
            </a:extLst>
          </p:cNvPr>
          <p:cNvSpPr/>
          <p:nvPr/>
        </p:nvSpPr>
        <p:spPr>
          <a:xfrm>
            <a:off x="2442259" y="2903842"/>
            <a:ext cx="874660" cy="1828330"/>
          </a:xfrm>
          <a:prstGeom prst="rightArrow">
            <a:avLst>
              <a:gd name="adj1" fmla="val 50000"/>
              <a:gd name="adj2" fmla="val 52647"/>
            </a:avLst>
          </a:prstGeom>
          <a:gradFill flip="none" rotWithShape="1">
            <a:gsLst>
              <a:gs pos="0">
                <a:schemeClr val="accent1">
                  <a:tint val="100000"/>
                  <a:shade val="100000"/>
                  <a:satMod val="130000"/>
                </a:schemeClr>
              </a:gs>
              <a:gs pos="100000">
                <a:srgbClr val="9FF4FF"/>
              </a:gs>
            </a:gsLst>
            <a:lin ang="108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Arrow: Right 14">
            <a:extLst>
              <a:ext uri="{FF2B5EF4-FFF2-40B4-BE49-F238E27FC236}">
                <a16:creationId xmlns:a16="http://schemas.microsoft.com/office/drawing/2014/main" id="{EEDC861A-1C4D-4A5C-9EB3-D0912FD28D45}"/>
              </a:ext>
            </a:extLst>
          </p:cNvPr>
          <p:cNvSpPr/>
          <p:nvPr/>
        </p:nvSpPr>
        <p:spPr>
          <a:xfrm>
            <a:off x="5385508" y="2689274"/>
            <a:ext cx="874660" cy="611529"/>
          </a:xfrm>
          <a:prstGeom prst="rightArrow">
            <a:avLst>
              <a:gd name="adj1" fmla="val 50000"/>
              <a:gd name="adj2" fmla="val 52647"/>
            </a:avLst>
          </a:prstGeom>
          <a:gradFill flip="none" rotWithShape="1">
            <a:gsLst>
              <a:gs pos="0">
                <a:schemeClr val="accent1">
                  <a:tint val="100000"/>
                  <a:shade val="100000"/>
                  <a:satMod val="130000"/>
                </a:schemeClr>
              </a:gs>
              <a:gs pos="100000">
                <a:srgbClr val="9FF4FF"/>
              </a:gs>
            </a:gsLst>
            <a:lin ang="108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Arrow: Right 15">
            <a:extLst>
              <a:ext uri="{FF2B5EF4-FFF2-40B4-BE49-F238E27FC236}">
                <a16:creationId xmlns:a16="http://schemas.microsoft.com/office/drawing/2014/main" id="{60621147-8B67-45EF-AF2E-6B8735A6990C}"/>
              </a:ext>
            </a:extLst>
          </p:cNvPr>
          <p:cNvSpPr/>
          <p:nvPr/>
        </p:nvSpPr>
        <p:spPr>
          <a:xfrm>
            <a:off x="5385508" y="4508428"/>
            <a:ext cx="874660" cy="611529"/>
          </a:xfrm>
          <a:prstGeom prst="rightArrow">
            <a:avLst>
              <a:gd name="adj1" fmla="val 50000"/>
              <a:gd name="adj2" fmla="val 52647"/>
            </a:avLst>
          </a:prstGeom>
          <a:gradFill flip="none" rotWithShape="1">
            <a:gsLst>
              <a:gs pos="0">
                <a:schemeClr val="accent1">
                  <a:tint val="100000"/>
                  <a:shade val="100000"/>
                  <a:satMod val="130000"/>
                </a:schemeClr>
              </a:gs>
              <a:gs pos="100000">
                <a:srgbClr val="9FF4FF"/>
              </a:gs>
            </a:gsLst>
            <a:lin ang="108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221141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468F0-6BA1-4D16-B496-2D9C016E7481}"/>
              </a:ext>
            </a:extLst>
          </p:cNvPr>
          <p:cNvSpPr>
            <a:spLocks noGrp="1"/>
          </p:cNvSpPr>
          <p:nvPr>
            <p:ph type="title"/>
          </p:nvPr>
        </p:nvSpPr>
        <p:spPr/>
        <p:txBody>
          <a:bodyPr/>
          <a:lstStyle/>
          <a:p>
            <a:r>
              <a:rPr lang="en-US" dirty="0"/>
              <a:t>The “When we…” Format</a:t>
            </a:r>
          </a:p>
        </p:txBody>
      </p:sp>
      <p:sp>
        <p:nvSpPr>
          <p:cNvPr id="3" name="Content Placeholder 2">
            <a:extLst>
              <a:ext uri="{FF2B5EF4-FFF2-40B4-BE49-F238E27FC236}">
                <a16:creationId xmlns:a16="http://schemas.microsoft.com/office/drawing/2014/main" id="{53556ABF-414E-4364-A2F7-B387AAC610DE}"/>
              </a:ext>
            </a:extLst>
          </p:cNvPr>
          <p:cNvSpPr>
            <a:spLocks noGrp="1"/>
          </p:cNvSpPr>
          <p:nvPr>
            <p:ph idx="1"/>
          </p:nvPr>
        </p:nvSpPr>
        <p:spPr>
          <a:xfrm>
            <a:off x="457200" y="1085851"/>
            <a:ext cx="8229600" cy="1771650"/>
          </a:xfrm>
        </p:spPr>
        <p:txBody>
          <a:bodyPr/>
          <a:lstStyle/>
          <a:p>
            <a:pPr marL="0" indent="0">
              <a:buNone/>
            </a:pPr>
            <a:r>
              <a:rPr lang="en-US" sz="2600" dirty="0"/>
              <a:t>“When we  [</a:t>
            </a:r>
            <a:r>
              <a:rPr lang="en-US" sz="2600" i="1" dirty="0"/>
              <a:t>insert activity</a:t>
            </a:r>
            <a:r>
              <a:rPr lang="en-US" sz="2600" dirty="0"/>
              <a:t>], we help children _______. This helps them  [</a:t>
            </a:r>
            <a:r>
              <a:rPr lang="en-US" sz="2600" i="1" dirty="0"/>
              <a:t>explain skill</a:t>
            </a:r>
            <a:r>
              <a:rPr lang="en-US" sz="2600" dirty="0"/>
              <a:t>]  which will later help them  [</a:t>
            </a:r>
            <a:r>
              <a:rPr lang="en-US" sz="2600" i="1" dirty="0"/>
              <a:t>choose one: sound out words or understand what they read when they learn to read</a:t>
            </a:r>
            <a:r>
              <a:rPr lang="en-US" sz="2600" dirty="0"/>
              <a:t>]. </a:t>
            </a:r>
          </a:p>
          <a:p>
            <a:pPr marL="0" indent="0">
              <a:buNone/>
            </a:pPr>
            <a:endParaRPr lang="en-US" sz="2600" dirty="0"/>
          </a:p>
        </p:txBody>
      </p:sp>
      <p:pic>
        <p:nvPicPr>
          <p:cNvPr id="4" name="Picture 3">
            <a:extLst>
              <a:ext uri="{FF2B5EF4-FFF2-40B4-BE49-F238E27FC236}">
                <a16:creationId xmlns:a16="http://schemas.microsoft.com/office/drawing/2014/main" id="{7C18A541-057C-469E-9D26-C7F5E979FB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0079" y="3147853"/>
            <a:ext cx="2584939" cy="20679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Content Placeholder 2">
            <a:extLst>
              <a:ext uri="{FF2B5EF4-FFF2-40B4-BE49-F238E27FC236}">
                <a16:creationId xmlns:a16="http://schemas.microsoft.com/office/drawing/2014/main" id="{40A6552C-C55D-45B9-8EA0-73FEB908E030}"/>
              </a:ext>
            </a:extLst>
          </p:cNvPr>
          <p:cNvSpPr txBox="1">
            <a:spLocks/>
          </p:cNvSpPr>
          <p:nvPr/>
        </p:nvSpPr>
        <p:spPr>
          <a:xfrm>
            <a:off x="457200" y="3019267"/>
            <a:ext cx="5686425" cy="2771774"/>
          </a:xfrm>
          <a:prstGeom prst="rect">
            <a:avLst/>
          </a:prstGeom>
        </p:spPr>
        <p:txBody>
          <a:bodyPr/>
          <a:lstStyle>
            <a:lvl1pPr marL="342900" indent="-342900" algn="l" defTabSz="457200" rtl="0" eaLnBrk="1" latinLnBrk="0" hangingPunct="1">
              <a:spcBef>
                <a:spcPct val="20000"/>
              </a:spcBef>
              <a:buClr>
                <a:srgbClr val="E85E4F"/>
              </a:buClr>
              <a:buFont typeface="Wingdings" panose="05000000000000000000" pitchFamily="2" charset="2"/>
              <a:buChar char="§"/>
              <a:defRPr sz="3200" kern="1200">
                <a:solidFill>
                  <a:srgbClr val="3D4059"/>
                </a:solidFill>
                <a:latin typeface="+mn-lt"/>
                <a:ea typeface="+mn-ea"/>
                <a:cs typeface="+mn-cs"/>
              </a:defRPr>
            </a:lvl1pPr>
            <a:lvl2pPr marL="742950" indent="-285750" algn="l" defTabSz="457200" rtl="0" eaLnBrk="1" latinLnBrk="0" hangingPunct="1">
              <a:spcBef>
                <a:spcPct val="20000"/>
              </a:spcBef>
              <a:buClr>
                <a:srgbClr val="FFC72C"/>
              </a:buClr>
              <a:buFont typeface="Wingdings" panose="05000000000000000000" pitchFamily="2" charset="2"/>
              <a:buChar char="§"/>
              <a:defRPr sz="2800" kern="1200">
                <a:solidFill>
                  <a:srgbClr val="3D4059"/>
                </a:solidFill>
                <a:latin typeface="+mn-lt"/>
                <a:ea typeface="+mn-ea"/>
                <a:cs typeface="+mn-cs"/>
              </a:defRPr>
            </a:lvl2pPr>
            <a:lvl3pPr marL="1143000" indent="-228600" algn="l" defTabSz="457200" rtl="0" eaLnBrk="1" latinLnBrk="0" hangingPunct="1">
              <a:spcBef>
                <a:spcPct val="20000"/>
              </a:spcBef>
              <a:buClr>
                <a:srgbClr val="FFC72C"/>
              </a:buClr>
              <a:buFont typeface="Wingdings" panose="05000000000000000000" pitchFamily="2" charset="2"/>
              <a:buChar char="§"/>
              <a:defRPr sz="2400" kern="1200">
                <a:solidFill>
                  <a:srgbClr val="3D4059"/>
                </a:solidFill>
                <a:latin typeface="+mn-lt"/>
                <a:ea typeface="+mn-ea"/>
                <a:cs typeface="+mn-cs"/>
              </a:defRPr>
            </a:lvl3pPr>
            <a:lvl4pPr marL="1600200" indent="-228600" algn="l" defTabSz="457200" rtl="0" eaLnBrk="1" latinLnBrk="0" hangingPunct="1">
              <a:spcBef>
                <a:spcPct val="20000"/>
              </a:spcBef>
              <a:buClr>
                <a:srgbClr val="FFC72C"/>
              </a:buClr>
              <a:buFont typeface="Wingdings" panose="05000000000000000000" pitchFamily="2" charset="2"/>
              <a:buChar char="§"/>
              <a:defRPr sz="2000" kern="1200">
                <a:solidFill>
                  <a:srgbClr val="3D4059"/>
                </a:solidFill>
                <a:latin typeface="+mn-lt"/>
                <a:ea typeface="+mn-ea"/>
                <a:cs typeface="+mn-cs"/>
              </a:defRPr>
            </a:lvl4pPr>
            <a:lvl5pPr marL="2057400" indent="-228600" algn="l" defTabSz="457200" rtl="0" eaLnBrk="1" latinLnBrk="0" hangingPunct="1">
              <a:spcBef>
                <a:spcPct val="20000"/>
              </a:spcBef>
              <a:buClr>
                <a:srgbClr val="FFC72C"/>
              </a:buClr>
              <a:buFont typeface="Wingdings" panose="05000000000000000000" pitchFamily="2" charset="2"/>
              <a:buChar char="§"/>
              <a:defRPr sz="2000" kern="1200">
                <a:solidFill>
                  <a:srgbClr val="3D4059"/>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en-US" sz="2600" dirty="0"/>
              <a:t>Adults, when we </a:t>
            </a:r>
            <a:r>
              <a:rPr lang="en-US" sz="2600" dirty="0">
                <a:solidFill>
                  <a:srgbClr val="E85E4F"/>
                </a:solidFill>
              </a:rPr>
              <a:t>point to the text in the title</a:t>
            </a:r>
            <a:r>
              <a:rPr lang="en-US" sz="2600" dirty="0"/>
              <a:t>, we help children </a:t>
            </a:r>
            <a:r>
              <a:rPr lang="en-US" sz="2600" dirty="0">
                <a:solidFill>
                  <a:srgbClr val="E85E4F"/>
                </a:solidFill>
              </a:rPr>
              <a:t>understand that it is the text we are reading, not the pictures</a:t>
            </a:r>
            <a:r>
              <a:rPr lang="en-US" sz="2600" dirty="0"/>
              <a:t>. This helps them </a:t>
            </a:r>
            <a:r>
              <a:rPr lang="en-US" sz="2600" dirty="0">
                <a:solidFill>
                  <a:srgbClr val="E85E4F"/>
                </a:solidFill>
              </a:rPr>
              <a:t>focus on the text</a:t>
            </a:r>
            <a:r>
              <a:rPr lang="en-US" sz="2600" dirty="0"/>
              <a:t>, which will make it easier for them </a:t>
            </a:r>
            <a:r>
              <a:rPr lang="en-US" sz="2600" dirty="0">
                <a:solidFill>
                  <a:srgbClr val="E85E4F"/>
                </a:solidFill>
              </a:rPr>
              <a:t>when they learn to read. </a:t>
            </a:r>
          </a:p>
          <a:p>
            <a:pPr marL="0" indent="0">
              <a:buFont typeface="Wingdings" panose="05000000000000000000" pitchFamily="2" charset="2"/>
              <a:buNone/>
            </a:pPr>
            <a:endParaRPr lang="en-US" sz="2600" dirty="0"/>
          </a:p>
        </p:txBody>
      </p:sp>
      <p:pic>
        <p:nvPicPr>
          <p:cNvPr id="6" name="Picture 4" descr="Image result for finger pointing">
            <a:extLst>
              <a:ext uri="{FF2B5EF4-FFF2-40B4-BE49-F238E27FC236}">
                <a16:creationId xmlns:a16="http://schemas.microsoft.com/office/drawing/2014/main" id="{C70FAE73-26F0-481B-9415-1D8986A8151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20721331">
            <a:off x="7741633" y="3392365"/>
            <a:ext cx="1371690" cy="1778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61F5A745-7CB2-412B-9890-81B9BA8B77C3}"/>
              </a:ext>
            </a:extLst>
          </p:cNvPr>
          <p:cNvSpPr txBox="1"/>
          <p:nvPr/>
        </p:nvSpPr>
        <p:spPr>
          <a:xfrm>
            <a:off x="3000376" y="6211672"/>
            <a:ext cx="5686424" cy="370149"/>
          </a:xfrm>
          <a:prstGeom prst="rect">
            <a:avLst/>
          </a:prstGeom>
          <a:noFill/>
        </p:spPr>
        <p:txBody>
          <a:bodyPr wrap="square" rtlCol="0">
            <a:noAutofit/>
          </a:bodyPr>
          <a:lstStyle/>
          <a:p>
            <a:pPr algn="r">
              <a:defRPr/>
            </a:pPr>
            <a:r>
              <a:rPr lang="en-US" sz="1400" dirty="0">
                <a:solidFill>
                  <a:srgbClr val="000000">
                    <a:lumMod val="65000"/>
                    <a:lumOff val="35000"/>
                  </a:srgbClr>
                </a:solidFill>
              </a:rPr>
              <a:t>Book: Jump, Frog, Jump! by Robert Kalan, illustrated by Byron Barton</a:t>
            </a:r>
          </a:p>
        </p:txBody>
      </p:sp>
    </p:spTree>
    <p:extLst>
      <p:ext uri="{BB962C8B-B14F-4D97-AF65-F5344CB8AC3E}">
        <p14:creationId xmlns:p14="http://schemas.microsoft.com/office/powerpoint/2010/main" val="2490356051"/>
      </p:ext>
    </p:extLst>
  </p:cSld>
  <p:clrMapOvr>
    <a:masterClrMapping/>
  </p:clrMapOvr>
</p:sld>
</file>

<file path=ppt/theme/theme1.xml><?xml version="1.0" encoding="utf-8"?>
<a:theme xmlns:a="http://schemas.openxmlformats.org/drawingml/2006/main" name="Office Theme">
  <a:themeElements>
    <a:clrScheme name="Custom 2">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F6BE00"/>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Custom 2">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F6BE00"/>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dirty="0"/>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2">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F6BE00"/>
    </a:accent5>
    <a:accent6>
      <a:srgbClr val="AE2573"/>
    </a:accent6>
    <a:hlink>
      <a:srgbClr val="0000FF"/>
    </a:hlink>
    <a:folHlink>
      <a:srgbClr val="800080"/>
    </a:folHlink>
  </a:clrScheme>
</a:themeOverride>
</file>

<file path=ppt/theme/themeOverride2.xml><?xml version="1.0" encoding="utf-8"?>
<a:themeOverride xmlns:a="http://schemas.openxmlformats.org/drawingml/2006/main">
  <a:clrScheme name="Custom 2">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F6BE00"/>
    </a:accent5>
    <a:accent6>
      <a:srgbClr val="AE2573"/>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SharedContentType xmlns="Microsoft.SharePoint.Taxonomy.ContentTypeSync" SourceId="e1e867eb-0ccf-46b3-a8be-678a344b5681" ContentTypeId="0x0101" PreviousValue="false"/>
</file>

<file path=customXml/item4.xml><?xml version="1.0" encoding="utf-8"?>
<ct:contentTypeSchema xmlns:ct="http://schemas.microsoft.com/office/2006/metadata/contentType" xmlns:ma="http://schemas.microsoft.com/office/2006/metadata/properties/metaAttributes" ct:_="" ma:_="" ma:contentTypeName="Document" ma:contentTypeID="0x010100228288C84E1DDE4EB5E7AD34197F94B1" ma:contentTypeVersion="72" ma:contentTypeDescription="Create a new document." ma:contentTypeScope="" ma:versionID="a81781db1c3cf78feb75061da1750f38">
  <xsd:schema xmlns:xsd="http://www.w3.org/2001/XMLSchema" xmlns:xs="http://www.w3.org/2001/XMLSchema" xmlns:p="http://schemas.microsoft.com/office/2006/metadata/properties" xmlns:ns2="6b67d80f-331f-4b51-b18e-81b8c101c29d" xmlns:ns3="1e61f529-8f22-46c7-a76f-bf56c3f12971" xmlns:ns4="a0586231-9477-4591-a29e-570308545c89" targetNamespace="http://schemas.microsoft.com/office/2006/metadata/properties" ma:root="true" ma:fieldsID="96cea5aa6d3a5febaf10c28a200d376a" ns2:_="" ns3:_="" ns4:_="">
    <xsd:import namespace="6b67d80f-331f-4b51-b18e-81b8c101c29d"/>
    <xsd:import namespace="1e61f529-8f22-46c7-a76f-bf56c3f12971"/>
    <xsd:import namespace="a0586231-9477-4591-a29e-570308545c89"/>
    <xsd:element name="properties">
      <xsd:complexType>
        <xsd:sequence>
          <xsd:element name="documentManagement">
            <xsd:complexType>
              <xsd:all>
                <xsd:element ref="ns2:SharedWithUsers" minOccurs="0"/>
                <xsd:element ref="ns2:SharingHintHash" minOccurs="0"/>
                <xsd:element ref="ns2:SharedWithDetails" minOccurs="0"/>
                <xsd:element ref="ns3:LastSharedByUser" minOccurs="0"/>
                <xsd:element ref="ns3:LastSharedByTime"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EventHashCode" minOccurs="0"/>
                <xsd:element ref="ns4:MediaServiceGenerationTime" minOccurs="0"/>
                <xsd:element ref="ns4:MediaServiceLocation"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67d80f-331f-4b51-b18e-81b8c101c29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e61f529-8f22-46c7-a76f-bf56c3f12971" elementFormDefault="qualified">
    <xsd:import namespace="http://schemas.microsoft.com/office/2006/documentManagement/types"/>
    <xsd:import namespace="http://schemas.microsoft.com/office/infopath/2007/PartnerControls"/>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a0586231-9477-4591-a29e-570308545c89"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1C6614A-21D8-42AA-890F-7A3A0102C969}">
  <ds:schemaRefs>
    <ds:schemaRef ds:uri="http://schemas.microsoft.com/sharepoint/v3/contenttype/forms"/>
  </ds:schemaRefs>
</ds:datastoreItem>
</file>

<file path=customXml/itemProps2.xml><?xml version="1.0" encoding="utf-8"?>
<ds:datastoreItem xmlns:ds="http://schemas.openxmlformats.org/officeDocument/2006/customXml" ds:itemID="{16C1FA50-B09A-4BD8-8F2C-D8AABC293F87}">
  <ds:schemaRefs>
    <ds:schemaRef ds:uri="http://purl.org/dc/terms/"/>
    <ds:schemaRef ds:uri="http://schemas.microsoft.com/office/2006/documentManagement/types"/>
    <ds:schemaRef ds:uri="6b67d80f-331f-4b51-b18e-81b8c101c29d"/>
    <ds:schemaRef ds:uri="http://purl.org/dc/elements/1.1/"/>
    <ds:schemaRef ds:uri="http://schemas.microsoft.com/office/2006/metadata/properties"/>
    <ds:schemaRef ds:uri="http://schemas.microsoft.com/office/infopath/2007/PartnerControls"/>
    <ds:schemaRef ds:uri="a0586231-9477-4591-a29e-570308545c89"/>
    <ds:schemaRef ds:uri="1e61f529-8f22-46c7-a76f-bf56c3f12971"/>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DBD0CFA0-0989-4A2F-A0CB-4541AC97E13A}">
  <ds:schemaRefs>
    <ds:schemaRef ds:uri="Microsoft.SharePoint.Taxonomy.ContentTypeSync"/>
  </ds:schemaRefs>
</ds:datastoreItem>
</file>

<file path=customXml/itemProps4.xml><?xml version="1.0" encoding="utf-8"?>
<ds:datastoreItem xmlns:ds="http://schemas.openxmlformats.org/officeDocument/2006/customXml" ds:itemID="{1584FBFE-961C-4F60-899E-0E651DB9EE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b67d80f-331f-4b51-b18e-81b8c101c29d"/>
    <ds:schemaRef ds:uri="1e61f529-8f22-46c7-a76f-bf56c3f12971"/>
    <ds:schemaRef ds:uri="a0586231-9477-4591-a29e-570308545c8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6902</TotalTime>
  <Words>3011</Words>
  <Application>Microsoft Office PowerPoint</Application>
  <PresentationFormat>On-screen Show (4:3)</PresentationFormat>
  <Paragraphs>308</Paragraphs>
  <Slides>21</Slides>
  <Notes>21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21</vt:i4>
      </vt:variant>
    </vt:vector>
  </HeadingPairs>
  <TitlesOfParts>
    <vt:vector size="29" baseType="lpstr">
      <vt:lpstr>Arial</vt:lpstr>
      <vt:lpstr>Arial Black</vt:lpstr>
      <vt:lpstr>Arial Narrow</vt:lpstr>
      <vt:lpstr>Calibri</vt:lpstr>
      <vt:lpstr>Franklin Gothic Book</vt:lpstr>
      <vt:lpstr>Wingdings</vt:lpstr>
      <vt:lpstr>Office Theme</vt:lpstr>
      <vt:lpstr>2_Office Theme</vt:lpstr>
      <vt:lpstr>Engaging with Parents  and Caregivers – Part 1</vt:lpstr>
      <vt:lpstr>Parents &amp; caregivers  play a primary role</vt:lpstr>
      <vt:lpstr>Why engage with them at storytime?</vt:lpstr>
      <vt:lpstr>Engagement Built on Trust</vt:lpstr>
      <vt:lpstr>Early Literacy Tips for  Parents and Caregivers</vt:lpstr>
      <vt:lpstr>What is an Early Literacy Tip?</vt:lpstr>
      <vt:lpstr>Being Intentional Leads to Tips</vt:lpstr>
      <vt:lpstr>Connect the Early Literacy Dots</vt:lpstr>
      <vt:lpstr>The “When we…” Format</vt:lpstr>
      <vt:lpstr>The 3 Es of Timing Your Tips</vt:lpstr>
      <vt:lpstr>READ</vt:lpstr>
      <vt:lpstr>ACTIVITIES</vt:lpstr>
      <vt:lpstr>ACTIVITIES</vt:lpstr>
      <vt:lpstr>But how do you feel about sharing early literacy tips?</vt:lpstr>
      <vt:lpstr>PowerPoint Presentation</vt:lpstr>
      <vt:lpstr>…a few general strategies</vt:lpstr>
      <vt:lpstr>Early Literacy Begins at Home</vt:lpstr>
      <vt:lpstr>Successful Communication</vt:lpstr>
      <vt:lpstr>Building on what you already enjoy doing in storytimes!</vt:lpstr>
      <vt:lpstr>Informal Learning @ the Library</vt:lpstr>
      <vt:lpstr>Acknowledgements</vt:lpstr>
    </vt:vector>
  </TitlesOfParts>
  <Company>oclc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Blake,Clint</dc:creator>
  <cp:lastModifiedBy>Gesinger,Kathleen</cp:lastModifiedBy>
  <cp:revision>709</cp:revision>
  <cp:lastPrinted>2018-05-21T01:47:43Z</cp:lastPrinted>
  <dcterms:created xsi:type="dcterms:W3CDTF">2015-08-07T17:27:45Z</dcterms:created>
  <dcterms:modified xsi:type="dcterms:W3CDTF">2019-08-01T20:04:34Z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0x010100228288C84E1DDE4EB5E7AD34197F94B1</vt:lpwstr>
  </property>
</Properties>
</file>