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Override1.xml" ContentType="application/vnd.openxmlformats-officedocument.themeOverride+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heme/themeOverride2.xml" ContentType="application/vnd.openxmlformats-officedocument.themeOverr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5"/>
  </p:sldMasterIdLst>
  <p:notesMasterIdLst>
    <p:notesMasterId r:id="rId28"/>
  </p:notesMasterIdLst>
  <p:sldIdLst>
    <p:sldId id="256" r:id="rId6"/>
    <p:sldId id="314" r:id="rId7"/>
    <p:sldId id="316" r:id="rId8"/>
    <p:sldId id="326" r:id="rId9"/>
    <p:sldId id="338" r:id="rId10"/>
    <p:sldId id="342" r:id="rId11"/>
    <p:sldId id="343" r:id="rId12"/>
    <p:sldId id="344" r:id="rId13"/>
    <p:sldId id="345" r:id="rId14"/>
    <p:sldId id="346" r:id="rId15"/>
    <p:sldId id="347" r:id="rId16"/>
    <p:sldId id="348" r:id="rId17"/>
    <p:sldId id="368" r:id="rId18"/>
    <p:sldId id="352" r:id="rId19"/>
    <p:sldId id="349" r:id="rId20"/>
    <p:sldId id="350" r:id="rId21"/>
    <p:sldId id="351" r:id="rId22"/>
    <p:sldId id="294" r:id="rId23"/>
    <p:sldId id="417" r:id="rId24"/>
    <p:sldId id="339" r:id="rId25"/>
    <p:sldId id="418" r:id="rId26"/>
    <p:sldId id="275" r:id="rId27"/>
  </p:sldIdLst>
  <p:sldSz cx="9144000" cy="6858000" type="screen4x3"/>
  <p:notesSz cx="6858000" cy="931386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2904" userDrawn="1">
          <p15:clr>
            <a:srgbClr val="A4A3A4"/>
          </p15:clr>
        </p15:guide>
        <p15:guide id="3" orient="horz" pos="2160">
          <p15:clr>
            <a:srgbClr val="A4A3A4"/>
          </p15:clr>
        </p15:guide>
      </p15:sldGuideLst>
    </p:ext>
    <p:ext uri="{2D200454-40CA-4A62-9FC3-DE9A4176ACB9}">
      <p15:notesGuideLst xmlns:p15="http://schemas.microsoft.com/office/powerpoint/2012/main">
        <p15:guide id="1" orient="horz" pos="2934" userDrawn="1">
          <p15:clr>
            <a:srgbClr val="A4A3A4"/>
          </p15:clr>
        </p15:guide>
        <p15:guide id="2" pos="2160"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85E4F"/>
    <a:srgbClr val="007427"/>
    <a:srgbClr val="6699FF"/>
    <a:srgbClr val="3399FF"/>
    <a:srgbClr val="0099FF"/>
    <a:srgbClr val="FFFFFF"/>
    <a:srgbClr val="EB776A"/>
    <a:srgbClr val="52C2BA"/>
    <a:srgbClr val="FFD96F"/>
    <a:srgbClr val="EF8F85"/>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2623" autoAdjust="0"/>
    <p:restoredTop sz="66509" autoAdjust="0"/>
  </p:normalViewPr>
  <p:slideViewPr>
    <p:cSldViewPr snapToGrid="0" snapToObjects="1">
      <p:cViewPr varScale="1">
        <p:scale>
          <a:sx n="73" d="100"/>
          <a:sy n="73" d="100"/>
        </p:scale>
        <p:origin x="1734" y="66"/>
      </p:cViewPr>
      <p:guideLst>
        <p:guide pos="2904"/>
        <p:guide orient="horz" pos="2160"/>
      </p:guideLst>
    </p:cSldViewPr>
  </p:slideViewPr>
  <p:notesTextViewPr>
    <p:cViewPr>
      <p:scale>
        <a:sx n="125" d="100"/>
        <a:sy n="125" d="100"/>
      </p:scale>
      <p:origin x="0" y="0"/>
    </p:cViewPr>
  </p:notesTextViewPr>
  <p:sorterViewPr>
    <p:cViewPr varScale="1">
      <p:scale>
        <a:sx n="1" d="1"/>
        <a:sy n="1" d="1"/>
      </p:scale>
      <p:origin x="0" y="0"/>
    </p:cViewPr>
  </p:sorterViewPr>
  <p:notesViewPr>
    <p:cSldViewPr snapToGrid="0" snapToObjects="1">
      <p:cViewPr varScale="1">
        <p:scale>
          <a:sx n="60" d="100"/>
          <a:sy n="60" d="100"/>
        </p:scale>
        <p:origin x="2500" y="64"/>
      </p:cViewPr>
      <p:guideLst>
        <p:guide orient="horz" pos="2934"/>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tableStyles" Target="tableStyles.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theme" Target="theme/theme1.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7311"/>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67311"/>
          </a:xfrm>
          <a:prstGeom prst="rect">
            <a:avLst/>
          </a:prstGeom>
        </p:spPr>
        <p:txBody>
          <a:bodyPr vert="horz" lIns="91440" tIns="45720" rIns="91440" bIns="45720" rtlCol="0"/>
          <a:lstStyle>
            <a:lvl1pPr algn="r">
              <a:defRPr sz="1200"/>
            </a:lvl1pPr>
          </a:lstStyle>
          <a:p>
            <a:fld id="{15B9BEDB-31FA-F443-A2A0-978EBD736A53}" type="datetimeFigureOut">
              <a:rPr lang="en-US" smtClean="0"/>
              <a:pPr/>
              <a:t>8/1/2019</a:t>
            </a:fld>
            <a:endParaRPr lang="en-US"/>
          </a:p>
        </p:txBody>
      </p:sp>
      <p:sp>
        <p:nvSpPr>
          <p:cNvPr id="4" name="Slide Image Placeholder 3"/>
          <p:cNvSpPr>
            <a:spLocks noGrp="1" noRot="1" noChangeAspect="1"/>
          </p:cNvSpPr>
          <p:nvPr>
            <p:ph type="sldImg" idx="2"/>
          </p:nvPr>
        </p:nvSpPr>
        <p:spPr>
          <a:xfrm>
            <a:off x="1333500" y="1163638"/>
            <a:ext cx="4191000" cy="31432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82296"/>
            <a:ext cx="5486400" cy="3667334"/>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6554"/>
            <a:ext cx="2971800" cy="46731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846554"/>
            <a:ext cx="2971800" cy="467310"/>
          </a:xfrm>
          <a:prstGeom prst="rect">
            <a:avLst/>
          </a:prstGeom>
        </p:spPr>
        <p:txBody>
          <a:bodyPr vert="horz" lIns="91440" tIns="45720" rIns="91440" bIns="45720" rtlCol="0" anchor="b"/>
          <a:lstStyle>
            <a:lvl1pPr algn="r">
              <a:defRPr sz="1200"/>
            </a:lvl1pPr>
          </a:lstStyle>
          <a:p>
            <a:fld id="{BB42DD89-FC2F-AF4A-B0F9-824DE30488C6}" type="slidenum">
              <a:rPr lang="en-US" smtClean="0"/>
              <a:pPr/>
              <a:t>‹#›</a:t>
            </a:fld>
            <a:endParaRPr lang="en-US"/>
          </a:p>
        </p:txBody>
      </p:sp>
    </p:spTree>
    <p:extLst>
      <p:ext uri="{BB962C8B-B14F-4D97-AF65-F5344CB8AC3E}">
        <p14:creationId xmlns:p14="http://schemas.microsoft.com/office/powerpoint/2010/main" val="13288188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www.youtube.com/watch?v=U_neUKZQMjM" TargetMode="External"/><Relationship Id="rId7" Type="http://schemas.openxmlformats.org/officeDocument/2006/relationships/hyperlink" Target="https://pixabay.com/en/child-baby-toddler-infant-kid-1769717/" TargetMode="External"/><Relationship Id="rId2" Type="http://schemas.openxmlformats.org/officeDocument/2006/relationships/slide" Target="../slides/slide20.xml"/><Relationship Id="rId1" Type="http://schemas.openxmlformats.org/officeDocument/2006/relationships/notesMaster" Target="../notesMasters/notesMaster1.xml"/><Relationship Id="rId6" Type="http://schemas.openxmlformats.org/officeDocument/2006/relationships/hyperlink" Target="https://pixabay.com/en/users/GDJ-1086657/" TargetMode="External"/><Relationship Id="rId5" Type="http://schemas.openxmlformats.org/officeDocument/2006/relationships/hyperlink" Target="https://pixabay.com/en/baby-crawling-child-infant-shadow-147416/" TargetMode="External"/><Relationship Id="rId4" Type="http://schemas.openxmlformats.org/officeDocument/2006/relationships/hyperlink" Target="https://pixabay.com/en/users/OpenClipart-Vectors-30363/" TargetMode="Externa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pixabay.com/en/users/JenDigitalArt-6490932/" TargetMode="External"/><Relationship Id="rId2" Type="http://schemas.openxmlformats.org/officeDocument/2006/relationships/slide" Target="../slides/slide4.xml"/><Relationship Id="rId1" Type="http://schemas.openxmlformats.org/officeDocument/2006/relationships/notesMaster" Target="../notesMasters/notesMaster1.xml"/><Relationship Id="rId4" Type="http://schemas.openxmlformats.org/officeDocument/2006/relationships/hyperlink" Target="https://pixabay.com/en/girl-little-girl-child-kid-cute-2852252/" TargetMode="Externa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flic.kr/p/v2R3q6" TargetMode="External"/><Relationship Id="rId2" Type="http://schemas.openxmlformats.org/officeDocument/2006/relationships/slide" Target="../slides/slide5.xml"/><Relationship Id="rId1" Type="http://schemas.openxmlformats.org/officeDocument/2006/relationships/notesMaster" Target="../notesMasters/notesMaster1.xml"/><Relationship Id="rId5" Type="http://schemas.openxmlformats.org/officeDocument/2006/relationships/hyperlink" Target="https://creativecommons.org/licenses/by-nc-nd/2.0/" TargetMode="External"/><Relationship Id="rId4" Type="http://schemas.openxmlformats.org/officeDocument/2006/relationships/hyperlink" Target="https://www.flickr.com/photos/acplinfo/" TargetMode="Externa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pixabay.com/en/users/PublicDomainPictures-14/" TargetMode="External"/><Relationship Id="rId2" Type="http://schemas.openxmlformats.org/officeDocument/2006/relationships/slide" Target="../slides/slide6.xml"/><Relationship Id="rId1" Type="http://schemas.openxmlformats.org/officeDocument/2006/relationships/notesMaster" Target="../notesMasters/notesMaster1.xml"/><Relationship Id="rId4" Type="http://schemas.openxmlformats.org/officeDocument/2006/relationships/hyperlink" Target="https://pixabay.com/en/child-book-boy-studying-isolated-315045/" TargetMode="Externa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flickr.com/photos/sanjoselibrary/" TargetMode="External"/><Relationship Id="rId2" Type="http://schemas.openxmlformats.org/officeDocument/2006/relationships/slide" Target="../slides/slide7.xml"/><Relationship Id="rId1" Type="http://schemas.openxmlformats.org/officeDocument/2006/relationships/notesMaster" Target="../notesMasters/notesMaster1.xml"/><Relationship Id="rId5" Type="http://schemas.openxmlformats.org/officeDocument/2006/relationships/hyperlink" Target="https://creativecommons.org/licenses/by-sa/2.0/" TargetMode="External"/><Relationship Id="rId4" Type="http://schemas.openxmlformats.org/officeDocument/2006/relationships/hyperlink" Target="https://www.flickr.com/photos/sanjoselibrary/27439342320/" TargetMode="Externa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Arial Narrow" panose="020B0606020202030204" pitchFamily="34" charset="0"/>
              </a:rPr>
              <a:t>Welcome to Supercharged Storytimes</a:t>
            </a:r>
          </a:p>
          <a:p>
            <a:r>
              <a:rPr lang="en-US" b="1" dirty="0">
                <a:latin typeface="Arial Narrow" panose="020B0606020202030204" pitchFamily="34" charset="0"/>
              </a:rPr>
              <a:t>In this module, we look at the rest of background knowledge.</a:t>
            </a:r>
          </a:p>
        </p:txBody>
      </p:sp>
      <p:sp>
        <p:nvSpPr>
          <p:cNvPr id="4" name="Slide Number Placeholder 3"/>
          <p:cNvSpPr>
            <a:spLocks noGrp="1"/>
          </p:cNvSpPr>
          <p:nvPr>
            <p:ph type="sldNum" sz="quarter" idx="10"/>
          </p:nvPr>
        </p:nvSpPr>
        <p:spPr/>
        <p:txBody>
          <a:bodyPr/>
          <a:lstStyle/>
          <a:p>
            <a:fld id="{BB42DD89-FC2F-AF4A-B0F9-824DE30488C6}" type="slidenum">
              <a:rPr lang="en-US" smtClean="0"/>
              <a:pPr/>
              <a:t>1</a:t>
            </a:fld>
            <a:endParaRPr lang="en-US"/>
          </a:p>
        </p:txBody>
      </p:sp>
    </p:spTree>
    <p:extLst>
      <p:ext uri="{BB962C8B-B14F-4D97-AF65-F5344CB8AC3E}">
        <p14:creationId xmlns:p14="http://schemas.microsoft.com/office/powerpoint/2010/main" val="5861738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eaLnBrk="0" fontAlgn="base" hangingPunct="0">
              <a:spcBef>
                <a:spcPts val="0"/>
              </a:spcBef>
              <a:spcAft>
                <a:spcPct val="0"/>
              </a:spcAft>
              <a:defRPr/>
            </a:pPr>
            <a:r>
              <a:rPr lang="en-US" altLang="en-US" b="1" dirty="0">
                <a:solidFill>
                  <a:srgbClr val="000000"/>
                </a:solidFill>
                <a:latin typeface="Arial Narrow" panose="020B0606020202030204" pitchFamily="34" charset="0"/>
                <a:cs typeface="Arial" panose="020B0604020202020204" pitchFamily="34" charset="0"/>
              </a:rPr>
              <a:t>Books with clear pictures of familiar characters, animals, food</a:t>
            </a:r>
          </a:p>
          <a:p>
            <a:pPr marL="285750" indent="-285750" eaLnBrk="0" fontAlgn="base" hangingPunct="0">
              <a:spcBef>
                <a:spcPts val="0"/>
              </a:spcBef>
              <a:spcAft>
                <a:spcPct val="0"/>
              </a:spcAft>
              <a:defRPr/>
            </a:pPr>
            <a:r>
              <a:rPr lang="en-US" altLang="en-US" b="1" dirty="0">
                <a:solidFill>
                  <a:srgbClr val="000000"/>
                </a:solidFill>
                <a:latin typeface="Arial Narrow" panose="020B0606020202030204" pitchFamily="34" charset="0"/>
                <a:cs typeface="Arial" panose="020B0604020202020204" pitchFamily="34" charset="0"/>
              </a:rPr>
              <a:t>Books with familiar experiences, faces, family</a:t>
            </a:r>
          </a:p>
          <a:p>
            <a:pPr marL="285750" indent="-285750" eaLnBrk="0" fontAlgn="base" hangingPunct="0">
              <a:spcBef>
                <a:spcPts val="0"/>
              </a:spcBef>
              <a:spcAft>
                <a:spcPct val="0"/>
              </a:spcAft>
              <a:defRPr/>
            </a:pPr>
            <a:r>
              <a:rPr lang="en-US" altLang="en-US" b="1" dirty="0">
                <a:solidFill>
                  <a:srgbClr val="000000"/>
                </a:solidFill>
                <a:latin typeface="Arial Narrow" panose="020B0606020202030204" pitchFamily="34" charset="0"/>
                <a:cs typeface="Arial" panose="020B0604020202020204" pitchFamily="34" charset="0"/>
              </a:rPr>
              <a:t>Books with simple stories</a:t>
            </a:r>
          </a:p>
          <a:p>
            <a:pPr marL="285750" indent="-285750" eaLnBrk="0" fontAlgn="base" hangingPunct="0">
              <a:spcBef>
                <a:spcPts val="0"/>
              </a:spcBef>
              <a:spcAft>
                <a:spcPct val="0"/>
              </a:spcAft>
              <a:defRPr/>
            </a:pPr>
            <a:endParaRPr lang="en-US" altLang="en-US" b="1" dirty="0">
              <a:solidFill>
                <a:srgbClr val="000000"/>
              </a:solidFill>
              <a:latin typeface="Arial Narrow" panose="020B0606020202030204" pitchFamily="34" charset="0"/>
              <a:cs typeface="Arial" panose="020B0604020202020204" pitchFamily="34" charset="0"/>
            </a:endParaRPr>
          </a:p>
          <a:p>
            <a:pPr marL="285750" indent="-285750" eaLnBrk="0" fontAlgn="base" hangingPunct="0">
              <a:spcBef>
                <a:spcPts val="0"/>
              </a:spcBef>
              <a:spcAft>
                <a:spcPct val="0"/>
              </a:spcAft>
              <a:defRPr/>
            </a:pPr>
            <a:endParaRPr lang="en-US" altLang="en-US" b="1" dirty="0">
              <a:solidFill>
                <a:srgbClr val="000000"/>
              </a:solidFill>
              <a:latin typeface="Arial Narrow" panose="020B0606020202030204" pitchFamily="34" charset="0"/>
              <a:cs typeface="Arial" panose="020B0604020202020204" pitchFamily="34" charset="0"/>
            </a:endParaRPr>
          </a:p>
          <a:p>
            <a:pPr marL="285750" indent="-285750" eaLnBrk="0" fontAlgn="base" hangingPunct="0">
              <a:spcBef>
                <a:spcPts val="0"/>
              </a:spcBef>
              <a:spcAft>
                <a:spcPct val="0"/>
              </a:spcAft>
              <a:defRPr/>
            </a:pPr>
            <a:endParaRPr lang="en-US" altLang="en-US" b="1" i="1" dirty="0">
              <a:solidFill>
                <a:srgbClr val="000000"/>
              </a:solidFill>
              <a:latin typeface="Arial Narrow" panose="020B0606020202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b="1" dirty="0">
                <a:latin typeface="Arial Narrow" panose="020B0606020202030204" pitchFamily="34" charset="0"/>
              </a:rPr>
              <a:t>Spot’s Hide and Seek</a:t>
            </a:r>
            <a:r>
              <a:rPr lang="en-US" altLang="en-US" dirty="0">
                <a:latin typeface="Arial Narrow" panose="020B0606020202030204" pitchFamily="34" charset="0"/>
              </a:rPr>
              <a:t> by Eric Hill, Putnam Juvenile, 2010</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b="0" i="0" dirty="0">
                <a:solidFill>
                  <a:srgbClr val="000000"/>
                </a:solidFill>
                <a:latin typeface="Arial" panose="020B0604020202020204" pitchFamily="34" charset="0"/>
                <a:cs typeface="Arial" panose="020B0604020202020204" pitchFamily="34" charset="0"/>
              </a:rPr>
              <a:t>Look at You!</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b="0" i="0" dirty="0">
                <a:solidFill>
                  <a:srgbClr val="000000"/>
                </a:solidFill>
                <a:latin typeface="Arial" panose="020B0604020202020204" pitchFamily="34" charset="0"/>
                <a:cs typeface="Arial" panose="020B0604020202020204" pitchFamily="34" charset="0"/>
              </a:rPr>
              <a:t>Llama </a:t>
            </a:r>
            <a:r>
              <a:rPr lang="en-US" altLang="en-US" sz="1200" b="0" i="0" dirty="0" err="1">
                <a:solidFill>
                  <a:srgbClr val="000000"/>
                </a:solidFill>
                <a:latin typeface="Arial" panose="020B0604020202020204" pitchFamily="34" charset="0"/>
                <a:cs typeface="Arial" panose="020B0604020202020204" pitchFamily="34" charset="0"/>
              </a:rPr>
              <a:t>Llama</a:t>
            </a:r>
            <a:r>
              <a:rPr lang="en-US" altLang="en-US" sz="1200" b="0" i="0" dirty="0">
                <a:solidFill>
                  <a:srgbClr val="000000"/>
                </a:solidFill>
                <a:latin typeface="Arial" panose="020B0604020202020204" pitchFamily="34" charset="0"/>
                <a:cs typeface="Arial" panose="020B0604020202020204" pitchFamily="34" charset="0"/>
              </a:rPr>
              <a:t> </a:t>
            </a:r>
            <a:r>
              <a:rPr lang="en-US" altLang="en-US" sz="1200" b="0" i="0" dirty="0" err="1">
                <a:solidFill>
                  <a:srgbClr val="000000"/>
                </a:solidFill>
                <a:latin typeface="Arial" panose="020B0604020202020204" pitchFamily="34" charset="0"/>
                <a:cs typeface="Arial" panose="020B0604020202020204" pitchFamily="34" charset="0"/>
              </a:rPr>
              <a:t>Wakey</a:t>
            </a:r>
            <a:r>
              <a:rPr lang="en-US" altLang="en-US" sz="1200" b="0" i="0" dirty="0">
                <a:solidFill>
                  <a:srgbClr val="000000"/>
                </a:solidFill>
                <a:latin typeface="Arial" panose="020B0604020202020204" pitchFamily="34" charset="0"/>
                <a:cs typeface="Arial" panose="020B0604020202020204" pitchFamily="34" charset="0"/>
              </a:rPr>
              <a:t>-Wake by Anna Dewdney</a:t>
            </a:r>
          </a:p>
          <a:p>
            <a:pPr marL="285750" indent="-285750" eaLnBrk="0" fontAlgn="base" hangingPunct="0">
              <a:spcBef>
                <a:spcPts val="0"/>
              </a:spcBef>
              <a:spcAft>
                <a:spcPct val="0"/>
              </a:spcAft>
              <a:defRPr/>
            </a:pPr>
            <a:endParaRPr lang="en-US" altLang="en-US" i="1" dirty="0">
              <a:latin typeface="Arial Narrow" panose="020B0606020202030204" pitchFamily="34" charset="0"/>
            </a:endParaRPr>
          </a:p>
          <a:p>
            <a:pPr eaLnBrk="1" hangingPunct="1"/>
            <a:endParaRPr kumimoji="0" lang="en-US" altLang="en-US" b="0" i="0" u="none" strike="noStrike" kern="1200" cap="none" spc="0" normalizeH="0" baseline="0" noProof="0" dirty="0">
              <a:ln>
                <a:noFill/>
              </a:ln>
              <a:solidFill>
                <a:srgbClr val="000000"/>
              </a:solidFill>
              <a:effectLst/>
              <a:uLnTx/>
              <a:uFillTx/>
              <a:latin typeface="Arial Narrow" panose="020B060602020203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BB42DD89-FC2F-AF4A-B0F9-824DE30488C6}" type="slidenum">
              <a:rPr lang="en-US" smtClean="0">
                <a:solidFill>
                  <a:prstClr val="black"/>
                </a:solidFill>
              </a:rPr>
              <a:pPr/>
              <a:t>10</a:t>
            </a:fld>
            <a:endParaRPr lang="en-US">
              <a:solidFill>
                <a:prstClr val="black"/>
              </a:solidFill>
            </a:endParaRPr>
          </a:p>
        </p:txBody>
      </p:sp>
    </p:spTree>
    <p:extLst>
      <p:ext uri="{BB962C8B-B14F-4D97-AF65-F5344CB8AC3E}">
        <p14:creationId xmlns:p14="http://schemas.microsoft.com/office/powerpoint/2010/main" val="24032496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36725" y="1163638"/>
            <a:ext cx="3783013" cy="2838450"/>
          </a:xfrm>
        </p:spPr>
      </p:sp>
      <p:sp>
        <p:nvSpPr>
          <p:cNvPr id="3" name="Notes Placeholder 2"/>
          <p:cNvSpPr>
            <a:spLocks noGrp="1"/>
          </p:cNvSpPr>
          <p:nvPr>
            <p:ph type="body" idx="1"/>
          </p:nvPr>
        </p:nvSpPr>
        <p:spPr>
          <a:xfrm>
            <a:off x="685800" y="4002744"/>
            <a:ext cx="5486400" cy="4843810"/>
          </a:xfrm>
        </p:spPr>
        <p:txBody>
          <a:bodyPr/>
          <a:lstStyle/>
          <a:p>
            <a:r>
              <a:rPr lang="en-US" sz="1200" i="1" kern="1200" dirty="0">
                <a:solidFill>
                  <a:schemeClr val="tx1"/>
                </a:solidFill>
                <a:effectLst/>
                <a:latin typeface="+mn-lt"/>
                <a:ea typeface="+mn-ea"/>
                <a:cs typeface="+mn-cs"/>
              </a:rPr>
              <a:t>We support all of book and story knowledge. </a:t>
            </a:r>
          </a:p>
          <a:p>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Repetition—enjoyment and the structure of story</a:t>
            </a:r>
          </a:p>
          <a:p>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Children love repetition. They learn through repetition.</a:t>
            </a:r>
          </a:p>
          <a:p>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Choose books with repeated phrases or actions.</a:t>
            </a:r>
          </a:p>
          <a:p>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Repeat the book over several </a:t>
            </a:r>
            <a:r>
              <a:rPr lang="en-US" sz="1200" i="1" kern="1200" dirty="0" err="1">
                <a:solidFill>
                  <a:schemeClr val="tx1"/>
                </a:solidFill>
                <a:effectLst/>
                <a:latin typeface="+mn-lt"/>
                <a:ea typeface="+mn-ea"/>
                <a:cs typeface="+mn-cs"/>
              </a:rPr>
              <a:t>storytimes</a:t>
            </a:r>
            <a:r>
              <a:rPr lang="en-US" sz="1200" i="1" kern="1200" dirty="0">
                <a:solidFill>
                  <a:schemeClr val="tx1"/>
                </a:solidFill>
                <a:effectLst/>
                <a:latin typeface="+mn-lt"/>
                <a:ea typeface="+mn-ea"/>
                <a:cs typeface="+mn-cs"/>
              </a:rPr>
              <a:t>. Parents are reading books over and over again. For regular </a:t>
            </a:r>
            <a:r>
              <a:rPr lang="en-US" sz="1200" i="1" kern="1200" dirty="0" err="1">
                <a:solidFill>
                  <a:schemeClr val="tx1"/>
                </a:solidFill>
                <a:effectLst/>
                <a:latin typeface="+mn-lt"/>
                <a:ea typeface="+mn-ea"/>
                <a:cs typeface="+mn-cs"/>
              </a:rPr>
              <a:t>storytimers</a:t>
            </a:r>
            <a:r>
              <a:rPr lang="en-US" sz="1200" i="1" kern="1200" dirty="0">
                <a:solidFill>
                  <a:schemeClr val="tx1"/>
                </a:solidFill>
                <a:effectLst/>
                <a:latin typeface="+mn-lt"/>
                <a:ea typeface="+mn-ea"/>
                <a:cs typeface="+mn-cs"/>
              </a:rPr>
              <a:t>, they are seeing you model different ways to share the same book. </a:t>
            </a:r>
          </a:p>
          <a:p>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Participation, that interactivity brings enjoyment:</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i="1" kern="1200" dirty="0">
                <a:solidFill>
                  <a:schemeClr val="tx1"/>
                </a:solidFill>
                <a:effectLst/>
                <a:latin typeface="+mn-lt"/>
                <a:ea typeface="+mn-ea"/>
                <a:cs typeface="+mn-cs"/>
              </a:rPr>
              <a:t>Encourage child to point to picture and talk about picture. After pausing, you can </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i="1" kern="1200" dirty="0">
                <a:solidFill>
                  <a:schemeClr val="tx1"/>
                </a:solidFill>
                <a:effectLst/>
                <a:latin typeface="+mn-lt"/>
                <a:ea typeface="+mn-ea"/>
                <a:cs typeface="+mn-cs"/>
              </a:rPr>
              <a:t>answer yourself if the child cannot. </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i="1" kern="1200" dirty="0">
                <a:solidFill>
                  <a:schemeClr val="tx1"/>
                </a:solidFill>
                <a:effectLst/>
                <a:latin typeface="+mn-lt"/>
                <a:ea typeface="+mn-ea"/>
                <a:cs typeface="+mn-cs"/>
              </a:rPr>
              <a:t>Encourage child to say the sounds of animals.</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i="1" kern="1200" dirty="0">
                <a:solidFill>
                  <a:schemeClr val="tx1"/>
                </a:solidFill>
                <a:effectLst/>
                <a:latin typeface="+mn-lt"/>
                <a:ea typeface="+mn-ea"/>
                <a:cs typeface="+mn-cs"/>
              </a:rPr>
              <a:t>Sing along with a songbook.</a:t>
            </a: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200" b="0" i="0" u="none" strike="noStrike" kern="1200" cap="none" spc="0" normalizeH="0" baseline="0" noProof="0" dirty="0">
              <a:ln>
                <a:noFill/>
              </a:ln>
              <a:solidFill>
                <a:prstClr val="black"/>
              </a:solidFill>
              <a:effectLst/>
              <a:uLnTx/>
              <a:uFillTx/>
              <a:latin typeface="Arial Narrow" panose="020B0606020202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b="1" dirty="0" err="1">
                <a:latin typeface="Arial Narrow" panose="020B0606020202030204" pitchFamily="34" charset="0"/>
              </a:rPr>
              <a:t>Chugga-Chugga</a:t>
            </a:r>
            <a:r>
              <a:rPr lang="en-US" altLang="en-US" b="1" dirty="0">
                <a:latin typeface="Arial Narrow" panose="020B0606020202030204" pitchFamily="34" charset="0"/>
              </a:rPr>
              <a:t> Choo-Choo</a:t>
            </a:r>
            <a:r>
              <a:rPr lang="en-US" altLang="en-US" dirty="0">
                <a:latin typeface="Arial Narrow" panose="020B0606020202030204" pitchFamily="34" charset="0"/>
              </a:rPr>
              <a:t> by Kevin Lewis, Hyperion Books for Children, 1999</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latin typeface="Arial Narrow" panose="020B0606020202030204" pitchFamily="34" charset="0"/>
              </a:rPr>
              <a:t>Tuck Me In! by Dean </a:t>
            </a:r>
            <a:r>
              <a:rPr lang="en-US" altLang="en-US" dirty="0" err="1">
                <a:latin typeface="Arial Narrow" panose="020B0606020202030204" pitchFamily="34" charset="0"/>
              </a:rPr>
              <a:t>Hacohen</a:t>
            </a:r>
            <a:r>
              <a:rPr lang="en-US" altLang="en-US" dirty="0">
                <a:latin typeface="Arial Narrow" panose="020B0606020202030204" pitchFamily="34" charset="0"/>
              </a:rPr>
              <a:t> Candlewick 2010</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latin typeface="Arial Narrow" panose="020B0606020202030204" pitchFamily="34" charset="0"/>
              </a:rPr>
              <a:t>Chug </a:t>
            </a:r>
            <a:r>
              <a:rPr lang="en-US" altLang="en-US" dirty="0" err="1">
                <a:latin typeface="Arial Narrow" panose="020B0606020202030204" pitchFamily="34" charset="0"/>
              </a:rPr>
              <a:t>Chug</a:t>
            </a:r>
            <a:r>
              <a:rPr lang="en-US" altLang="en-US" dirty="0">
                <a:latin typeface="Arial Narrow" panose="020B0606020202030204" pitchFamily="34" charset="0"/>
              </a:rPr>
              <a:t> Tractor by DK Publishing 2013</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dirty="0">
              <a:latin typeface="Arial Narrow" panose="020B0606020202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200" b="0" i="0" u="none" strike="noStrike" kern="1200" cap="none" spc="0" normalizeH="0" baseline="0" noProof="0" dirty="0">
              <a:ln>
                <a:noFill/>
              </a:ln>
              <a:solidFill>
                <a:prstClr val="black"/>
              </a:solidFill>
              <a:effectLst/>
              <a:uLnTx/>
              <a:uFillTx/>
              <a:latin typeface="Arial Narrow" panose="020B0606020202030204" pitchFamily="34" charset="0"/>
            </a:endParaRPr>
          </a:p>
          <a:p>
            <a:pPr marL="285750" indent="-285750" eaLnBrk="0" fontAlgn="base" hangingPunct="0">
              <a:spcBef>
                <a:spcPts val="0"/>
              </a:spcBef>
              <a:spcAft>
                <a:spcPct val="0"/>
              </a:spcAft>
              <a:defRPr/>
            </a:pPr>
            <a:endParaRPr lang="en-US" altLang="en-US" sz="1200" b="1" dirty="0">
              <a:solidFill>
                <a:srgbClr val="000000"/>
              </a:solidFill>
              <a:latin typeface="Arial Narrow" panose="020B060602020203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BB42DD89-FC2F-AF4A-B0F9-824DE30488C6}" type="slidenum">
              <a:rPr lang="en-US" smtClean="0">
                <a:solidFill>
                  <a:prstClr val="black"/>
                </a:solidFill>
              </a:rPr>
              <a:pPr/>
              <a:t>11</a:t>
            </a:fld>
            <a:endParaRPr lang="en-US">
              <a:solidFill>
                <a:prstClr val="black"/>
              </a:solidFill>
            </a:endParaRPr>
          </a:p>
        </p:txBody>
      </p:sp>
    </p:spTree>
    <p:extLst>
      <p:ext uri="{BB962C8B-B14F-4D97-AF65-F5344CB8AC3E}">
        <p14:creationId xmlns:p14="http://schemas.microsoft.com/office/powerpoint/2010/main" val="33669399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b="1" dirty="0">
                <a:solidFill>
                  <a:schemeClr val="tx1"/>
                </a:solidFill>
                <a:latin typeface="Arial Narrow" panose="020B0606020202030204" pitchFamily="34" charset="0"/>
              </a:rPr>
              <a:t>For the preschoolers, we can take</a:t>
            </a:r>
            <a:r>
              <a:rPr lang="en-US" b="1" baseline="0" dirty="0">
                <a:solidFill>
                  <a:schemeClr val="tx1"/>
                </a:solidFill>
                <a:latin typeface="Arial Narrow" panose="020B0606020202030204" pitchFamily="34" charset="0"/>
              </a:rPr>
              <a:t> some of the elements of books and book sharing from the younger groups, but we apply it in a more challenging way. </a:t>
            </a:r>
          </a:p>
          <a:p>
            <a:pPr marL="0" marR="0" lvl="0" indent="0" algn="l" defTabSz="914400" rtl="0" eaLnBrk="1" fontAlgn="auto" latinLnBrk="0" hangingPunct="1">
              <a:lnSpc>
                <a:spcPct val="100000"/>
              </a:lnSpc>
              <a:spcBef>
                <a:spcPct val="0"/>
              </a:spcBef>
              <a:spcAft>
                <a:spcPts val="0"/>
              </a:spcAft>
              <a:buClrTx/>
              <a:buSzTx/>
              <a:buFontTx/>
              <a:buNone/>
              <a:tabLst/>
              <a:defRPr/>
            </a:pPr>
            <a:r>
              <a:rPr lang="en-US" b="1" baseline="0" dirty="0">
                <a:solidFill>
                  <a:schemeClr val="tx1"/>
                </a:solidFill>
                <a:latin typeface="Arial Narrow" panose="020B0606020202030204" pitchFamily="34" charset="0"/>
              </a:rPr>
              <a:t>For example, with repetition, instead of just a word or phrase, they can repeat a sentence, or add to a cumulative tale,</a:t>
            </a:r>
            <a:r>
              <a:rPr lang="en-US" b="1" dirty="0">
                <a:solidFill>
                  <a:schemeClr val="tx1"/>
                </a:solidFill>
                <a:latin typeface="Arial Narrow" panose="020B0606020202030204" pitchFamily="34" charset="0"/>
              </a:rPr>
              <a:t> or help with retelling a whole story.</a:t>
            </a:r>
            <a:endParaRPr lang="en-US" b="1" baseline="0" dirty="0">
              <a:solidFill>
                <a:schemeClr val="tx1"/>
              </a:solidFill>
              <a:latin typeface="Arial Narrow" panose="020B0606020202030204" pitchFamily="34" charset="0"/>
            </a:endParaRPr>
          </a:p>
          <a:p>
            <a:pPr marL="0" marR="0" lvl="0" indent="0" algn="l" defTabSz="914400" rtl="0" eaLnBrk="1" fontAlgn="auto" latinLnBrk="0" hangingPunct="1">
              <a:lnSpc>
                <a:spcPct val="100000"/>
              </a:lnSpc>
              <a:spcBef>
                <a:spcPct val="0"/>
              </a:spcBef>
              <a:spcAft>
                <a:spcPts val="0"/>
              </a:spcAft>
              <a:buClrTx/>
              <a:buSzTx/>
              <a:buFontTx/>
              <a:buNone/>
              <a:tabLst/>
              <a:defRPr/>
            </a:pPr>
            <a:endParaRPr lang="en-US" b="1" dirty="0">
              <a:solidFill>
                <a:schemeClr val="tx1"/>
              </a:solidFill>
              <a:latin typeface="Arial Narrow" panose="020B0606020202030204" pitchFamily="34" charset="0"/>
            </a:endParaRP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1200" b="1" i="0" u="none" strike="noStrike" kern="1200" cap="none" spc="0" normalizeH="0" baseline="0" noProof="0" dirty="0">
                <a:ln>
                  <a:noFill/>
                </a:ln>
                <a:solidFill>
                  <a:srgbClr val="000000"/>
                </a:solidFill>
                <a:effectLst/>
                <a:uLnTx/>
                <a:uFillTx/>
                <a:latin typeface="Arial Narrow" panose="020B0606020202030204" pitchFamily="34" charset="0"/>
              </a:rPr>
              <a:t>Ask open-ended questions that allow the children to express their own interests and experiences. </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1200" b="1" i="0" u="none" strike="noStrike" kern="1200" cap="none" spc="0" normalizeH="0" baseline="0" noProof="0" dirty="0">
                <a:ln>
                  <a:noFill/>
                </a:ln>
                <a:solidFill>
                  <a:srgbClr val="000000"/>
                </a:solidFill>
                <a:effectLst/>
                <a:uLnTx/>
                <a:uFillTx/>
                <a:latin typeface="Arial Narrow" panose="020B0606020202030204" pitchFamily="34" charset="0"/>
              </a:rPr>
              <a:t>Ask the child what s/he likes about a favorite book.</a:t>
            </a:r>
          </a:p>
          <a:p>
            <a:pPr marL="0" marR="0" lvl="0" indent="0" algn="l" defTabSz="914400" rtl="0" eaLnBrk="1" fontAlgn="auto" latinLnBrk="0" hangingPunct="1">
              <a:lnSpc>
                <a:spcPct val="100000"/>
              </a:lnSpc>
              <a:spcBef>
                <a:spcPct val="0"/>
              </a:spcBef>
              <a:spcAft>
                <a:spcPts val="0"/>
              </a:spcAft>
              <a:buClrTx/>
              <a:buSzTx/>
              <a:buFontTx/>
              <a:buNone/>
              <a:tabLst/>
              <a:defRPr/>
            </a:pPr>
            <a:r>
              <a:rPr lang="en-US" altLang="en-US" b="1" dirty="0">
                <a:solidFill>
                  <a:srgbClr val="000000"/>
                </a:solidFill>
                <a:latin typeface="Arial Narrow" panose="020B0606020202030204" pitchFamily="34" charset="0"/>
              </a:rPr>
              <a:t>Let them know when you are reading a favorite book and what you like about it. </a:t>
            </a:r>
            <a:endParaRPr kumimoji="0" lang="en-US" altLang="en-US" sz="1200" b="1" i="0" u="none" strike="noStrike" kern="1200" cap="none" spc="0" normalizeH="0" baseline="0" noProof="0" dirty="0">
              <a:ln>
                <a:noFill/>
              </a:ln>
              <a:solidFill>
                <a:srgbClr val="000000"/>
              </a:solidFill>
              <a:effectLst/>
              <a:uLnTx/>
              <a:uFillTx/>
              <a:latin typeface="Arial Narrow" panose="020B0606020202030204" pitchFamily="34" charset="0"/>
            </a:endParaRPr>
          </a:p>
          <a:p>
            <a:endParaRPr lang="en-US" dirty="0">
              <a:latin typeface="Arial Narrow" panose="020B0606020202030204" pitchFamily="34" charset="0"/>
            </a:endParaRPr>
          </a:p>
          <a:p>
            <a:pPr marL="285750" indent="-285750" eaLnBrk="0" fontAlgn="base" hangingPunct="0">
              <a:spcBef>
                <a:spcPts val="0"/>
              </a:spcBef>
              <a:spcAft>
                <a:spcPct val="0"/>
              </a:spcAft>
              <a:defRPr/>
            </a:pPr>
            <a:r>
              <a:rPr lang="en-US" altLang="en-US" sz="1200" b="1" dirty="0">
                <a:solidFill>
                  <a:srgbClr val="000000"/>
                </a:solidFill>
                <a:latin typeface="Arial Narrow" panose="020B0606020202030204" pitchFamily="34" charset="0"/>
                <a:cs typeface="Arial" panose="020B0604020202020204" pitchFamily="34" charset="0"/>
              </a:rPr>
              <a:t>Factual books on topics of interest to your child insures more interest</a:t>
            </a:r>
          </a:p>
          <a:p>
            <a:pPr marL="285750" lvl="0" indent="-285750" eaLnBrk="0" fontAlgn="base" hangingPunct="0">
              <a:spcAft>
                <a:spcPct val="0"/>
              </a:spcAft>
              <a:defRPr/>
            </a:pPr>
            <a:r>
              <a:rPr lang="en-US" altLang="en-US" b="1" dirty="0">
                <a:solidFill>
                  <a:srgbClr val="000000"/>
                </a:solidFill>
                <a:latin typeface="Arial Narrow" panose="020B0606020202030204" pitchFamily="34" charset="0"/>
                <a:cs typeface="Arial" panose="020B0604020202020204" pitchFamily="34" charset="0"/>
              </a:rPr>
              <a:t>Books with humor certainly contribute to enjoyment</a:t>
            </a:r>
            <a:endParaRPr lang="en-US" altLang="en-US" sz="1200" b="1" dirty="0">
              <a:solidFill>
                <a:srgbClr val="000000"/>
              </a:solidFill>
              <a:latin typeface="Arial Narrow" panose="020B0606020202030204" pitchFamily="34" charset="0"/>
              <a:cs typeface="Arial" panose="020B0604020202020204" pitchFamily="34" charset="0"/>
            </a:endParaRPr>
          </a:p>
          <a:p>
            <a:pPr marL="285750" indent="-285750" eaLnBrk="0" fontAlgn="base" hangingPunct="0">
              <a:spcBef>
                <a:spcPts val="0"/>
              </a:spcBef>
              <a:spcAft>
                <a:spcPct val="0"/>
              </a:spcAft>
              <a:defRPr/>
            </a:pPr>
            <a:r>
              <a:rPr lang="en-US" altLang="en-US" sz="1200" b="1" dirty="0">
                <a:solidFill>
                  <a:srgbClr val="000000"/>
                </a:solidFill>
                <a:latin typeface="Arial Narrow" panose="020B0606020202030204" pitchFamily="34" charset="0"/>
                <a:cs typeface="Arial" panose="020B0604020202020204" pitchFamily="34" charset="0"/>
              </a:rPr>
              <a:t>Books that expose them to new experiences and information build on world knowledge</a:t>
            </a:r>
          </a:p>
          <a:p>
            <a:endParaRPr lang="en-US" dirty="0"/>
          </a:p>
        </p:txBody>
      </p:sp>
      <p:sp>
        <p:nvSpPr>
          <p:cNvPr id="4" name="Slide Number Placeholder 3"/>
          <p:cNvSpPr>
            <a:spLocks noGrp="1"/>
          </p:cNvSpPr>
          <p:nvPr>
            <p:ph type="sldNum" sz="quarter" idx="10"/>
          </p:nvPr>
        </p:nvSpPr>
        <p:spPr/>
        <p:txBody>
          <a:bodyPr/>
          <a:lstStyle/>
          <a:p>
            <a:fld id="{BB42DD89-FC2F-AF4A-B0F9-824DE30488C6}" type="slidenum">
              <a:rPr lang="en-US" smtClean="0">
                <a:solidFill>
                  <a:prstClr val="black"/>
                </a:solidFill>
              </a:rPr>
              <a:pPr/>
              <a:t>12</a:t>
            </a:fld>
            <a:endParaRPr lang="en-US">
              <a:solidFill>
                <a:prstClr val="black"/>
              </a:solidFill>
            </a:endParaRPr>
          </a:p>
        </p:txBody>
      </p:sp>
    </p:spTree>
    <p:extLst>
      <p:ext uri="{BB962C8B-B14F-4D97-AF65-F5344CB8AC3E}">
        <p14:creationId xmlns:p14="http://schemas.microsoft.com/office/powerpoint/2010/main" val="22122328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Arial Narrow" pitchFamily="34" charset="0"/>
              </a:rPr>
              <a:t>Now that we have looked at supporting background knowledge through books, let’s look at how we can support all aspects, conceptual thinking, content knowledge, and book and story knowledge through the other practices. </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B42DD89-FC2F-AF4A-B0F9-824DE30488C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175611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12531" y="4587804"/>
            <a:ext cx="5632938" cy="3667334"/>
          </a:xfrm>
        </p:spPr>
        <p:txBody>
          <a:bodyPr/>
          <a:lstStyle/>
          <a:p>
            <a:pPr marL="285750" indent="-285750" eaLnBrk="0" fontAlgn="base" hangingPunct="0">
              <a:spcBef>
                <a:spcPts val="0"/>
              </a:spcBef>
              <a:spcAft>
                <a:spcPct val="0"/>
              </a:spcAft>
              <a:defRPr/>
            </a:pPr>
            <a:r>
              <a:rPr lang="en-US" b="1" dirty="0">
                <a:latin typeface="Arial Narrow" panose="020B0606020202030204" pitchFamily="34" charset="0"/>
              </a:rPr>
              <a:t>Talk about true topics of interest to yourself and to children, anywhere!</a:t>
            </a:r>
          </a:p>
          <a:p>
            <a:pPr marL="285750" indent="-285750" eaLnBrk="0" fontAlgn="base" hangingPunct="0">
              <a:spcBef>
                <a:spcPts val="0"/>
              </a:spcBef>
              <a:spcAft>
                <a:spcPct val="0"/>
              </a:spcAft>
              <a:defRPr/>
            </a:pPr>
            <a:r>
              <a:rPr lang="en-US" b="1" dirty="0">
                <a:latin typeface="Arial Narrow" panose="020B0606020202030204" pitchFamily="34" charset="0"/>
              </a:rPr>
              <a:t>So in storytime, per</a:t>
            </a:r>
            <a:r>
              <a:rPr lang="en-US" b="1" baseline="0" dirty="0">
                <a:latin typeface="Arial Narrow" panose="020B0606020202030204" pitchFamily="34" charset="0"/>
              </a:rPr>
              <a:t>haps during intro to your storytime; for parents and caregivers—throughout</a:t>
            </a:r>
            <a:r>
              <a:rPr lang="en-US" b="1" dirty="0">
                <a:latin typeface="Arial Narrow" panose="020B0606020202030204" pitchFamily="34" charset="0"/>
              </a:rPr>
              <a:t> the day</a:t>
            </a:r>
            <a:endParaRPr lang="en-US" b="1" baseline="0" dirty="0">
              <a:latin typeface="Arial Narrow" panose="020B0606020202030204" pitchFamily="34" charset="0"/>
            </a:endParaRPr>
          </a:p>
          <a:p>
            <a:pPr marL="285750" indent="-285750" eaLnBrk="0" fontAlgn="base" hangingPunct="0">
              <a:spcBef>
                <a:spcPts val="0"/>
              </a:spcBef>
              <a:spcAft>
                <a:spcPct val="0"/>
              </a:spcAft>
              <a:defRPr/>
            </a:pPr>
            <a:r>
              <a:rPr lang="en-US" b="1" baseline="0" dirty="0">
                <a:latin typeface="Arial Narrow" panose="020B0606020202030204" pitchFamily="34" charset="0"/>
              </a:rPr>
              <a:t>Encourage children to tell stories, recount events—this could</a:t>
            </a:r>
            <a:r>
              <a:rPr lang="en-US" b="1" dirty="0">
                <a:latin typeface="Arial Narrow" panose="020B0606020202030204" pitchFamily="34" charset="0"/>
              </a:rPr>
              <a:t> take place during a storytime activity time at the end of the storytime, or for parents—anytime!</a:t>
            </a:r>
            <a:endParaRPr lang="en-US" b="1" baseline="0" dirty="0">
              <a:latin typeface="Arial Narrow" panose="020B0606020202030204" pitchFamily="34" charset="0"/>
            </a:endParaRPr>
          </a:p>
          <a:p>
            <a:pPr marL="285750" indent="-285750" eaLnBrk="0" fontAlgn="base" hangingPunct="0">
              <a:spcBef>
                <a:spcPts val="0"/>
              </a:spcBef>
              <a:spcAft>
                <a:spcPct val="0"/>
              </a:spcAft>
              <a:defRPr/>
            </a:pPr>
            <a:r>
              <a:rPr lang="en-US" b="1" baseline="0" dirty="0">
                <a:latin typeface="Arial Narrow" panose="020B0606020202030204" pitchFamily="34" charset="0"/>
              </a:rPr>
              <a:t>Talk about what is happening—in a storytime you might give them the sequence of what is happening in storytime—first</a:t>
            </a:r>
            <a:r>
              <a:rPr lang="en-US" b="1" dirty="0">
                <a:latin typeface="Arial Narrow" panose="020B0606020202030204" pitchFamily="34" charset="0"/>
              </a:rPr>
              <a:t> we will have our opening song, then . . . </a:t>
            </a:r>
          </a:p>
          <a:p>
            <a:pPr marL="285750" lvl="0" indent="-285750" eaLnBrk="0" fontAlgn="base" hangingPunct="0">
              <a:spcAft>
                <a:spcPct val="0"/>
              </a:spcAft>
              <a:defRPr/>
            </a:pPr>
            <a:r>
              <a:rPr lang="en-US" b="1" baseline="0" dirty="0">
                <a:latin typeface="Arial Narrow" panose="020B0606020202030204" pitchFamily="34" charset="0"/>
              </a:rPr>
              <a:t>Model thinking and reasoning:</a:t>
            </a:r>
            <a:r>
              <a:rPr lang="en-US" b="1" dirty="0">
                <a:latin typeface="Arial Narrow" panose="020B0606020202030204" pitchFamily="34" charset="0"/>
              </a:rPr>
              <a:t> </a:t>
            </a:r>
            <a:r>
              <a:rPr lang="en-US" b="1" dirty="0">
                <a:solidFill>
                  <a:prstClr val="black"/>
                </a:solidFill>
                <a:latin typeface="Arial Narrow" panose="020B0606020202030204" pitchFamily="34" charset="0"/>
              </a:rPr>
              <a:t>It is hard to hold all these shakers in my arms. They kept falling so I found this woven basket.</a:t>
            </a:r>
            <a:endParaRPr lang="en-US" b="1" baseline="0" dirty="0">
              <a:latin typeface="Arial Narrow" panose="020B0606020202030204" pitchFamily="34" charset="0"/>
            </a:endParaRPr>
          </a:p>
          <a:p>
            <a:pPr marL="285750" indent="-285750" eaLnBrk="0" fontAlgn="base" hangingPunct="0">
              <a:spcBef>
                <a:spcPts val="0"/>
              </a:spcBef>
              <a:spcAft>
                <a:spcPct val="0"/>
              </a:spcAft>
              <a:defRPr/>
            </a:pPr>
            <a:r>
              <a:rPr lang="en-US" b="1" baseline="0" dirty="0">
                <a:latin typeface="Arial Narrow" panose="020B0606020202030204" pitchFamily="34" charset="0"/>
              </a:rPr>
              <a:t>        You may offer a tip to parents about talking about the world around them—how do all these items get to the grocery store? When I turn on the switch, the light comes on</a:t>
            </a:r>
          </a:p>
          <a:p>
            <a:pPr marL="285750" indent="-285750" eaLnBrk="0" fontAlgn="base" hangingPunct="0">
              <a:spcBef>
                <a:spcPts val="0"/>
              </a:spcBef>
              <a:spcAft>
                <a:spcPct val="0"/>
              </a:spcAft>
              <a:defRPr/>
            </a:pPr>
            <a:endParaRPr lang="en-US" b="1" baseline="0" dirty="0">
              <a:latin typeface="Arial Narrow" panose="020B0606020202030204" pitchFamily="34" charset="0"/>
            </a:endParaRPr>
          </a:p>
          <a:p>
            <a:pPr marL="285750" indent="-285750" eaLnBrk="0" fontAlgn="base" hangingPunct="0">
              <a:spcBef>
                <a:spcPts val="0"/>
              </a:spcBef>
              <a:spcAft>
                <a:spcPct val="0"/>
              </a:spcAft>
              <a:defRPr/>
            </a:pPr>
            <a:r>
              <a:rPr lang="en-US" b="0" baseline="0" dirty="0">
                <a:latin typeface="Arial Narrow" panose="020B0606020202030204" pitchFamily="34" charset="0"/>
              </a:rPr>
              <a:t>Photo: https://flic.kr/p/5jXjNp </a:t>
            </a:r>
          </a:p>
          <a:p>
            <a:pPr marL="285750" indent="-285750" eaLnBrk="0" fontAlgn="base" hangingPunct="0">
              <a:spcBef>
                <a:spcPts val="0"/>
              </a:spcBef>
              <a:spcAft>
                <a:spcPct val="0"/>
              </a:spcAft>
              <a:defRPr/>
            </a:pPr>
            <a:r>
              <a:rPr lang="en-US" b="1" baseline="0" dirty="0">
                <a:latin typeface="Arial Narrow" panose="020B0606020202030204" pitchFamily="34" charset="0"/>
              </a:rPr>
              <a:t>	</a:t>
            </a:r>
            <a:endParaRPr lang="en-US" b="1" dirty="0">
              <a:latin typeface="Arial Narrow" panose="020B0606020202030204" pitchFamily="34" charset="0"/>
            </a:endParaRPr>
          </a:p>
        </p:txBody>
      </p:sp>
      <p:sp>
        <p:nvSpPr>
          <p:cNvPr id="4" name="Slide Number Placeholder 3"/>
          <p:cNvSpPr>
            <a:spLocks noGrp="1"/>
          </p:cNvSpPr>
          <p:nvPr>
            <p:ph type="sldNum" sz="quarter" idx="10"/>
          </p:nvPr>
        </p:nvSpPr>
        <p:spPr/>
        <p:txBody>
          <a:bodyPr/>
          <a:lstStyle/>
          <a:p>
            <a:pPr>
              <a:defRPr/>
            </a:pPr>
            <a:fld id="{BB42DD89-FC2F-AF4A-B0F9-824DE30488C6}" type="slidenum">
              <a:rPr lang="en-US" smtClean="0">
                <a:solidFill>
                  <a:prstClr val="black"/>
                </a:solidFill>
              </a:rPr>
              <a:pPr>
                <a:defRPr/>
              </a:pPr>
              <a:t>14</a:t>
            </a:fld>
            <a:endParaRPr lang="en-US">
              <a:solidFill>
                <a:prstClr val="black"/>
              </a:solidFill>
            </a:endParaRPr>
          </a:p>
        </p:txBody>
      </p:sp>
    </p:spTree>
    <p:extLst>
      <p:ext uri="{BB962C8B-B14F-4D97-AF65-F5344CB8AC3E}">
        <p14:creationId xmlns:p14="http://schemas.microsoft.com/office/powerpoint/2010/main" val="31753268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Rhymes and songs of different cultures, this is part of cultural knowledge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Mother Goose rhymes referred to in literature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Cumulative songs--sequencing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Songs for print motivation: The More we Read Together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There Was a Tree by Rachel Isadora (this is based on Green Grass Grows All Around)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Mary Had a Little Lamb by Sarah Hale, Illustrated by </a:t>
            </a:r>
            <a:r>
              <a:rPr kumimoji="0" lang="en-US" sz="1200" b="1" i="0" u="none" strike="noStrike" kern="1200" cap="none" spc="0" normalizeH="0" baseline="0" noProof="0" dirty="0" err="1">
                <a:ln>
                  <a:noFill/>
                </a:ln>
                <a:solidFill>
                  <a:prstClr val="black"/>
                </a:solidFill>
                <a:effectLst/>
                <a:uLnTx/>
                <a:uFillTx/>
                <a:latin typeface="Arial Narrow" panose="020B0606020202030204" pitchFamily="34" charset="0"/>
                <a:ea typeface="+mn-ea"/>
                <a:cs typeface="+mn-cs"/>
              </a:rPr>
              <a:t>Tomie</a:t>
            </a:r>
            <a:r>
              <a:rPr kumimoji="0" lang="en-US" sz="12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 de Paola</a:t>
            </a:r>
          </a:p>
          <a:p>
            <a:pPr marL="285750" indent="-285750" eaLnBrk="0" fontAlgn="base" hangingPunct="0">
              <a:spcBef>
                <a:spcPts val="0"/>
              </a:spcBef>
              <a:spcAft>
                <a:spcPct val="0"/>
              </a:spcAft>
              <a:defRPr/>
            </a:pPr>
            <a:endParaRPr lang="en-US" dirty="0"/>
          </a:p>
        </p:txBody>
      </p:sp>
      <p:sp>
        <p:nvSpPr>
          <p:cNvPr id="4" name="Slide Number Placeholder 3"/>
          <p:cNvSpPr>
            <a:spLocks noGrp="1"/>
          </p:cNvSpPr>
          <p:nvPr>
            <p:ph type="sldNum" sz="quarter" idx="10"/>
          </p:nvPr>
        </p:nvSpPr>
        <p:spPr/>
        <p:txBody>
          <a:bodyPr/>
          <a:lstStyle/>
          <a:p>
            <a:pPr>
              <a:defRPr/>
            </a:pPr>
            <a:fld id="{BB42DD89-FC2F-AF4A-B0F9-824DE30488C6}" type="slidenum">
              <a:rPr lang="en-US" smtClean="0">
                <a:solidFill>
                  <a:prstClr val="black"/>
                </a:solidFill>
              </a:rPr>
              <a:pPr>
                <a:defRPr/>
              </a:pPr>
              <a:t>15</a:t>
            </a:fld>
            <a:endParaRPr lang="en-US">
              <a:solidFill>
                <a:prstClr val="black"/>
              </a:solidFill>
            </a:endParaRPr>
          </a:p>
        </p:txBody>
      </p:sp>
    </p:spTree>
    <p:extLst>
      <p:ext uri="{BB962C8B-B14F-4D97-AF65-F5344CB8AC3E}">
        <p14:creationId xmlns:p14="http://schemas.microsoft.com/office/powerpoint/2010/main" val="134070421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latin typeface="Arial Narrow" panose="020B0606020202030204" pitchFamily="34" charset="0"/>
            </a:endParaRPr>
          </a:p>
          <a:p>
            <a:r>
              <a:rPr lang="en-US" b="1" dirty="0">
                <a:latin typeface="Arial Narrow" panose="020B0606020202030204" pitchFamily="34" charset="0"/>
              </a:rPr>
              <a:t>Write their own story</a:t>
            </a:r>
          </a:p>
          <a:p>
            <a:r>
              <a:rPr lang="en-US" b="1" dirty="0">
                <a:latin typeface="Arial Narrow" panose="020B0606020202030204" pitchFamily="34" charset="0"/>
              </a:rPr>
              <a:t>Make a book</a:t>
            </a:r>
          </a:p>
          <a:p>
            <a:r>
              <a:rPr lang="en-US" b="1" dirty="0">
                <a:latin typeface="Arial Narrow" panose="020B0606020202030204" pitchFamily="34" charset="0"/>
              </a:rPr>
              <a:t>Draw about a topic they know</a:t>
            </a:r>
          </a:p>
          <a:p>
            <a:r>
              <a:rPr lang="en-US" b="1" dirty="0">
                <a:latin typeface="Arial Narrow" panose="020B0606020202030204" pitchFamily="34" charset="0"/>
              </a:rPr>
              <a:t>Draw about an experience they had and tell about it</a:t>
            </a:r>
          </a:p>
        </p:txBody>
      </p:sp>
      <p:sp>
        <p:nvSpPr>
          <p:cNvPr id="4" name="Slide Number Placeholder 3"/>
          <p:cNvSpPr>
            <a:spLocks noGrp="1"/>
          </p:cNvSpPr>
          <p:nvPr>
            <p:ph type="sldNum" sz="quarter" idx="10"/>
          </p:nvPr>
        </p:nvSpPr>
        <p:spPr/>
        <p:txBody>
          <a:bodyPr/>
          <a:lstStyle/>
          <a:p>
            <a:pPr>
              <a:defRPr/>
            </a:pPr>
            <a:fld id="{BB42DD89-FC2F-AF4A-B0F9-824DE30488C6}" type="slidenum">
              <a:rPr lang="en-US" smtClean="0">
                <a:solidFill>
                  <a:prstClr val="black"/>
                </a:solidFill>
              </a:rPr>
              <a:pPr>
                <a:defRPr/>
              </a:pPr>
              <a:t>16</a:t>
            </a:fld>
            <a:endParaRPr lang="en-US">
              <a:solidFill>
                <a:prstClr val="black"/>
              </a:solidFill>
            </a:endParaRPr>
          </a:p>
        </p:txBody>
      </p:sp>
    </p:spTree>
    <p:extLst>
      <p:ext uri="{BB962C8B-B14F-4D97-AF65-F5344CB8AC3E}">
        <p14:creationId xmlns:p14="http://schemas.microsoft.com/office/powerpoint/2010/main" val="23086026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563319"/>
            <a:ext cx="5486400" cy="3667334"/>
          </a:xfrm>
        </p:spPr>
        <p:txBody>
          <a:bodyPr/>
          <a:lstStyle/>
          <a:p>
            <a:pPr marL="285750" lvl="0" indent="-285750" eaLnBrk="0" fontAlgn="base" hangingPunct="0">
              <a:spcAft>
                <a:spcPct val="0"/>
              </a:spcAft>
              <a:defRPr/>
            </a:pPr>
            <a:r>
              <a:rPr lang="en-US" b="1" dirty="0">
                <a:solidFill>
                  <a:prstClr val="black"/>
                </a:solidFill>
                <a:latin typeface="Arial Narrow" panose="020B0606020202030204" pitchFamily="34" charset="0"/>
              </a:rPr>
              <a:t>Symbolic play—supports symbolic thinking needed for language</a:t>
            </a:r>
          </a:p>
          <a:p>
            <a:pPr marL="285750" indent="-285750" eaLnBrk="0" fontAlgn="base" hangingPunct="0">
              <a:spcBef>
                <a:spcPts val="0"/>
              </a:spcBef>
              <a:spcAft>
                <a:spcPct val="0"/>
              </a:spcAft>
              <a:defRPr/>
            </a:pPr>
            <a:r>
              <a:rPr lang="en-US" b="1" baseline="0" dirty="0">
                <a:latin typeface="Arial Narrow" panose="020B0606020202030204" pitchFamily="34" charset="0"/>
              </a:rPr>
              <a:t>Act out stories, role play</a:t>
            </a:r>
          </a:p>
          <a:p>
            <a:pPr marL="285750" indent="-285750" eaLnBrk="0" fontAlgn="base" hangingPunct="0">
              <a:spcBef>
                <a:spcPts val="0"/>
              </a:spcBef>
              <a:spcAft>
                <a:spcPct val="0"/>
              </a:spcAft>
              <a:defRPr/>
            </a:pPr>
            <a:r>
              <a:rPr lang="en-US" b="1" baseline="0" dirty="0">
                <a:latin typeface="Arial Narrow" panose="020B0606020202030204" pitchFamily="34" charset="0"/>
              </a:rPr>
              <a:t>Make up own stories</a:t>
            </a:r>
          </a:p>
          <a:p>
            <a:pPr marL="285750" indent="-285750" eaLnBrk="0" fontAlgn="base" hangingPunct="0">
              <a:spcBef>
                <a:spcPts val="0"/>
              </a:spcBef>
              <a:spcAft>
                <a:spcPct val="0"/>
              </a:spcAft>
              <a:defRPr/>
            </a:pPr>
            <a:r>
              <a:rPr lang="en-US" b="1" baseline="0" dirty="0">
                <a:latin typeface="Arial Narrow" panose="020B0606020202030204" pitchFamily="34" charset="0"/>
              </a:rPr>
              <a:t>Imaginary play</a:t>
            </a:r>
          </a:p>
          <a:p>
            <a:pPr marL="285750" lvl="0" indent="-285750" eaLnBrk="0" fontAlgn="base" hangingPunct="0">
              <a:spcAft>
                <a:spcPct val="0"/>
              </a:spcAft>
              <a:defRPr/>
            </a:pPr>
            <a:r>
              <a:rPr lang="en-US" b="1" baseline="0" dirty="0">
                <a:latin typeface="Arial Narrow" panose="020B0606020202030204" pitchFamily="34" charset="0"/>
              </a:rPr>
              <a:t>Problem solving around and through play</a:t>
            </a:r>
            <a:endParaRPr lang="en-US" b="1" dirty="0">
              <a:solidFill>
                <a:prstClr val="black"/>
              </a:solidFill>
              <a:latin typeface="Arial Narrow" panose="020B0606020202030204" pitchFamily="34" charset="0"/>
            </a:endParaRPr>
          </a:p>
          <a:p>
            <a:pPr marL="285750" lvl="0" indent="-285750" eaLnBrk="0" fontAlgn="base" hangingPunct="0">
              <a:spcAft>
                <a:spcPct val="0"/>
              </a:spcAft>
              <a:defRPr/>
            </a:pPr>
            <a:r>
              <a:rPr lang="en-US" b="1" dirty="0">
                <a:solidFill>
                  <a:prstClr val="black"/>
                </a:solidFill>
                <a:latin typeface="Arial Narrow" panose="020B0606020202030204" pitchFamily="34" charset="0"/>
              </a:rPr>
              <a:t>Talk about real things—going to doctor, add factual information</a:t>
            </a:r>
          </a:p>
          <a:p>
            <a:pPr marL="285750" indent="-285750" eaLnBrk="0" fontAlgn="base" hangingPunct="0">
              <a:spcBef>
                <a:spcPts val="0"/>
              </a:spcBef>
              <a:spcAft>
                <a:spcPct val="0"/>
              </a:spcAft>
              <a:defRPr/>
            </a:pPr>
            <a:endParaRPr lang="en-US" b="1" dirty="0">
              <a:latin typeface="Arial Narrow" panose="020B0606020202030204" pitchFamily="34" charset="0"/>
            </a:endParaRPr>
          </a:p>
        </p:txBody>
      </p:sp>
      <p:sp>
        <p:nvSpPr>
          <p:cNvPr id="4" name="Slide Number Placeholder 3"/>
          <p:cNvSpPr>
            <a:spLocks noGrp="1"/>
          </p:cNvSpPr>
          <p:nvPr>
            <p:ph type="sldNum" sz="quarter" idx="10"/>
          </p:nvPr>
        </p:nvSpPr>
        <p:spPr/>
        <p:txBody>
          <a:bodyPr/>
          <a:lstStyle/>
          <a:p>
            <a:pPr>
              <a:defRPr/>
            </a:pPr>
            <a:fld id="{BB42DD89-FC2F-AF4A-B0F9-824DE30488C6}" type="slidenum">
              <a:rPr lang="en-US" smtClean="0">
                <a:solidFill>
                  <a:prstClr val="black"/>
                </a:solidFill>
              </a:rPr>
              <a:pPr>
                <a:defRPr/>
              </a:pPr>
              <a:t>17</a:t>
            </a:fld>
            <a:endParaRPr lang="en-US">
              <a:solidFill>
                <a:prstClr val="black"/>
              </a:solidFill>
            </a:endParaRPr>
          </a:p>
        </p:txBody>
      </p:sp>
    </p:spTree>
    <p:extLst>
      <p:ext uri="{BB962C8B-B14F-4D97-AF65-F5344CB8AC3E}">
        <p14:creationId xmlns:p14="http://schemas.microsoft.com/office/powerpoint/2010/main" val="410832215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92275" y="376238"/>
            <a:ext cx="4191000" cy="3143250"/>
          </a:xfrm>
        </p:spPr>
      </p:sp>
      <p:sp>
        <p:nvSpPr>
          <p:cNvPr id="3" name="Notes Placeholder 2"/>
          <p:cNvSpPr>
            <a:spLocks noGrp="1"/>
          </p:cNvSpPr>
          <p:nvPr>
            <p:ph type="body" idx="1"/>
          </p:nvPr>
        </p:nvSpPr>
        <p:spPr>
          <a:xfrm>
            <a:off x="717630" y="3952625"/>
            <a:ext cx="5686063" cy="4045481"/>
          </a:xfrm>
        </p:spPr>
        <p:txBody>
          <a:bodyPr/>
          <a:lstStyle/>
          <a:p>
            <a:r>
              <a:rPr lang="en-US" b="1" i="0" baseline="0" dirty="0">
                <a:latin typeface="Arial Narrow" panose="020B0606020202030204" pitchFamily="34" charset="0"/>
              </a:rPr>
              <a:t>So now you have an overview of all the early literacy components. </a:t>
            </a:r>
          </a:p>
          <a:p>
            <a:r>
              <a:rPr lang="en-US" b="1" i="0" baseline="0" dirty="0">
                <a:latin typeface="Arial Narrow" panose="020B0606020202030204" pitchFamily="34" charset="0"/>
              </a:rPr>
              <a:t>Children need all the early literacy components to become successful readers. </a:t>
            </a:r>
          </a:p>
          <a:p>
            <a:r>
              <a:rPr lang="en-US" b="1" i="0" baseline="0" dirty="0">
                <a:latin typeface="Arial Narrow" panose="020B0606020202030204" pitchFamily="34" charset="0"/>
              </a:rPr>
              <a:t>And they all develop from birth.</a:t>
            </a:r>
          </a:p>
          <a:p>
            <a:r>
              <a:rPr lang="en-US" b="1" i="0" baseline="0" dirty="0">
                <a:latin typeface="Arial Narrow" panose="020B0606020202030204" pitchFamily="34" charset="0"/>
              </a:rPr>
              <a:t>They do not just evolve, they are learned skills and behaviors, that need adult modeling and support.</a:t>
            </a:r>
          </a:p>
          <a:p>
            <a:endParaRPr lang="en-US" b="1" i="0" baseline="0" dirty="0">
              <a:latin typeface="Arial Narrow" panose="020B0606020202030204" pitchFamily="34" charset="0"/>
            </a:endParaRPr>
          </a:p>
          <a:p>
            <a:r>
              <a:rPr lang="en-US" b="1" i="0" baseline="0" dirty="0">
                <a:latin typeface="Arial Narrow" panose="020B0606020202030204" pitchFamily="34" charset="0"/>
              </a:rPr>
              <a:t>You will find that </a:t>
            </a:r>
            <a:r>
              <a:rPr lang="en-US" b="1" dirty="0">
                <a:latin typeface="Arial Narrow" panose="020B0606020202030204" pitchFamily="34" charset="0"/>
              </a:rPr>
              <a:t>one</a:t>
            </a:r>
            <a:r>
              <a:rPr lang="en-US" b="1" i="0" baseline="0" dirty="0">
                <a:latin typeface="Arial Narrow" panose="020B0606020202030204" pitchFamily="34" charset="0"/>
              </a:rPr>
              <a:t> activity can go for more than one early literacy component. Singing a song can go for phonological awareness or for vocabulary.</a:t>
            </a:r>
          </a:p>
          <a:p>
            <a:r>
              <a:rPr lang="en-US" b="1" i="0" baseline="0" dirty="0">
                <a:latin typeface="Arial Narrow" panose="020B0606020202030204" pitchFamily="34" charset="0"/>
              </a:rPr>
              <a:t>Talking about shapes could go for conceptual thinking under background knowledge, or for vocabulary—knowing the words for the shapes, or for letter knowledge</a:t>
            </a:r>
            <a:r>
              <a:rPr lang="en-US" b="1" dirty="0">
                <a:latin typeface="Arial Narrow" panose="020B0606020202030204" pitchFamily="34" charset="0"/>
              </a:rPr>
              <a:t>—children identify letters by their shapes.</a:t>
            </a:r>
          </a:p>
          <a:p>
            <a:endParaRPr lang="en-US" b="1" i="0" baseline="0" dirty="0">
              <a:latin typeface="Arial Narrow" panose="020B0606020202030204" pitchFamily="34" charset="0"/>
            </a:endParaRPr>
          </a:p>
          <a:p>
            <a:r>
              <a:rPr lang="en-US" b="1" i="0" baseline="0" dirty="0">
                <a:latin typeface="Arial Narrow" panose="020B0606020202030204" pitchFamily="34" charset="0"/>
              </a:rPr>
              <a:t>It is important to understand the different components, but not to get bogged down in them.</a:t>
            </a:r>
          </a:p>
          <a:p>
            <a:endParaRPr lang="en-US" b="1" i="0" baseline="0" dirty="0">
              <a:solidFill>
                <a:srgbClr val="00B0F0"/>
              </a:solidFill>
              <a:latin typeface="Arial Narrow" panose="020B0606020202030204" pitchFamily="34" charset="0"/>
            </a:endParaRPr>
          </a:p>
          <a:p>
            <a:endParaRPr lang="en-US" b="1" i="0" baseline="0" dirty="0">
              <a:solidFill>
                <a:srgbClr val="00B0F0"/>
              </a:solidFill>
              <a:latin typeface="Arial Narrow" panose="020B0606020202030204" pitchFamily="34" charset="0"/>
            </a:endParaRPr>
          </a:p>
          <a:p>
            <a:endParaRPr lang="en-US" i="1" baseline="0" dirty="0">
              <a:solidFill>
                <a:srgbClr val="00B0F0"/>
              </a:solidFill>
            </a:endParaRPr>
          </a:p>
          <a:p>
            <a:endParaRPr lang="en-US" i="1" baseline="0" dirty="0">
              <a:solidFill>
                <a:srgbClr val="00B0F0"/>
              </a:solidFill>
            </a:endParaRPr>
          </a:p>
          <a:p>
            <a:endParaRPr lang="en-US" i="1"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B42DD89-FC2F-AF4A-B0F9-824DE30488C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109557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9762" name="Slide Image Placeholder 1"/>
          <p:cNvSpPr>
            <a:spLocks noGrp="1" noRot="1" noChangeAspect="1" noTextEdit="1"/>
          </p:cNvSpPr>
          <p:nvPr>
            <p:ph type="sldImg"/>
          </p:nvPr>
        </p:nvSpPr>
        <p:spPr bwMode="auto">
          <a:xfrm>
            <a:off x="3786188" y="465138"/>
            <a:ext cx="2498725" cy="187483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9763" name="Notes Placeholder 2"/>
          <p:cNvSpPr>
            <a:spLocks noGrp="1"/>
          </p:cNvSpPr>
          <p:nvPr>
            <p:ph type="body" idx="1"/>
          </p:nvPr>
        </p:nvSpPr>
        <p:spPr bwMode="auto">
          <a:xfrm>
            <a:off x="838200" y="3111728"/>
            <a:ext cx="5486400" cy="398355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Narrow" pitchFamily="34" charset="0"/>
                <a:ea typeface="+mn-ea"/>
                <a:cs typeface="+mn-cs"/>
              </a:rPr>
              <a:t>Dr. Scott Paris noted differences in the components.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Narrow" pitchFamily="34" charset="0"/>
                <a:ea typeface="+mn-ea"/>
                <a:cs typeface="+mn-cs"/>
              </a:rPr>
              <a:t>He designated phonological awareness, print concepts, and letter knowledge as “constrained skills”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Narrow" pitchFamily="34" charset="0"/>
                <a:ea typeface="+mn-ea"/>
                <a:cs typeface="+mn-cs"/>
              </a:rPr>
              <a:t>Vocabulary and background knowledge are unconstrained.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prstClr val="black"/>
              </a:solidFill>
              <a:effectLst/>
              <a:uLnTx/>
              <a:uFillTx/>
              <a:latin typeface="Arial Narrow"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Narrow" pitchFamily="34" charset="0"/>
                <a:ea typeface="+mn-ea"/>
                <a:cs typeface="+mn-cs"/>
              </a:rPr>
              <a:t>Constrained skills are finite, that is, there are 26 letters in the alphabet, there are 44 phonemes or sounds in the English language, there are a finite number of print concepts. These all most directly support decoding, sounding out words, and predict early reading success, to 2</a:t>
            </a:r>
            <a:r>
              <a:rPr kumimoji="0" lang="en-US" sz="1200" b="1" i="0" u="none" strike="noStrike" kern="1200" cap="none" spc="0" normalizeH="0" baseline="30000" noProof="0" dirty="0">
                <a:ln>
                  <a:noFill/>
                </a:ln>
                <a:solidFill>
                  <a:prstClr val="black"/>
                </a:solidFill>
                <a:effectLst/>
                <a:uLnTx/>
                <a:uFillTx/>
                <a:latin typeface="Arial Narrow" panose="020B0606020202030204" pitchFamily="34" charset="0"/>
                <a:ea typeface="+mn-ea"/>
                <a:cs typeface="+mn-cs"/>
              </a:rPr>
              <a:t>nd</a:t>
            </a:r>
            <a:r>
              <a:rPr kumimoji="0" lang="en-US" sz="12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 grade.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Unconstrained skills are infinite—we are always learning new words, developing vocabulary, and also learning new information throughout our lives. Unconstrained skills most directly support comprehension and predict reading success at grades 4 and up, and high school graduation.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Children go from learning to read to reading to learn.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solidFill>
                <a:prstClr val="black"/>
              </a:solidFill>
              <a:latin typeface="Arial Narrow" panose="020B0606020202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However, now schools are trying to not make such a distinction in these two areas.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For example, they are introducing more factual books in kindergarten, so children will have heard the word metamorphosis before they read it.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endParaRPr>
          </a:p>
        </p:txBody>
      </p:sp>
      <p:sp>
        <p:nvSpPr>
          <p:cNvPr id="173060" name="Slide Number Placeholder 3"/>
          <p:cNvSpPr>
            <a:spLocks noGrp="1"/>
          </p:cNvSpPr>
          <p:nvPr>
            <p:ph type="sldNum" sz="quarter" idx="5"/>
          </p:nvPr>
        </p:nvSpPr>
        <p:spPr bwMode="auto">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defRPr/>
            </a:pPr>
            <a:fld id="{7F9749C9-C82F-48DD-87DF-2983E8203638}" type="slidenum">
              <a:rPr lang="en-US" smtClean="0">
                <a:solidFill>
                  <a:prstClr val="black"/>
                </a:solidFill>
              </a:rPr>
              <a:pPr>
                <a:defRPr/>
              </a:pPr>
              <a:t>19</a:t>
            </a:fld>
            <a:endParaRPr lang="en-US">
              <a:solidFill>
                <a:prstClr val="black"/>
              </a:solidFill>
            </a:endParaRPr>
          </a:p>
        </p:txBody>
      </p:sp>
    </p:spTree>
    <p:extLst>
      <p:ext uri="{BB962C8B-B14F-4D97-AF65-F5344CB8AC3E}">
        <p14:creationId xmlns:p14="http://schemas.microsoft.com/office/powerpoint/2010/main" val="34202262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0" dirty="0">
                <a:latin typeface="Arial Narrow" panose="020B0606020202030204" pitchFamily="34" charset="0"/>
              </a:rPr>
              <a:t>Let’s look at the topic of Book and Story Knowledge</a:t>
            </a:r>
            <a:endParaRPr lang="en-US" b="1" dirty="0">
              <a:latin typeface="Arial Narrow" panose="020B0606020202030204" pitchFamily="34" charset="0"/>
            </a:endParaRPr>
          </a:p>
        </p:txBody>
      </p:sp>
      <p:sp>
        <p:nvSpPr>
          <p:cNvPr id="4" name="Slide Number Placeholder 3"/>
          <p:cNvSpPr>
            <a:spLocks noGrp="1"/>
          </p:cNvSpPr>
          <p:nvPr>
            <p:ph type="sldNum" sz="quarter" idx="10"/>
          </p:nvPr>
        </p:nvSpPr>
        <p:spPr/>
        <p:txBody>
          <a:bodyPr/>
          <a:lstStyle/>
          <a:p>
            <a:fld id="{BB42DD89-FC2F-AF4A-B0F9-824DE30488C6}" type="slidenum">
              <a:rPr lang="en-US" smtClean="0"/>
              <a:pPr/>
              <a:t>2</a:t>
            </a:fld>
            <a:endParaRPr lang="en-US"/>
          </a:p>
        </p:txBody>
      </p:sp>
    </p:spTree>
    <p:extLst>
      <p:ext uri="{BB962C8B-B14F-4D97-AF65-F5344CB8AC3E}">
        <p14:creationId xmlns:p14="http://schemas.microsoft.com/office/powerpoint/2010/main" val="243239099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33713" y="276225"/>
            <a:ext cx="2946400" cy="2209800"/>
          </a:xfrm>
        </p:spPr>
      </p:sp>
      <p:sp>
        <p:nvSpPr>
          <p:cNvPr id="3" name="Notes Placeholder 2"/>
          <p:cNvSpPr>
            <a:spLocks noGrp="1"/>
          </p:cNvSpPr>
          <p:nvPr>
            <p:ph type="body" idx="1"/>
          </p:nvPr>
        </p:nvSpPr>
        <p:spPr>
          <a:xfrm>
            <a:off x="580293" y="2981524"/>
            <a:ext cx="5715000" cy="5368798"/>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Narrow" pitchFamily="34" charset="0"/>
                <a:ea typeface="+mn-ea"/>
                <a:cs typeface="+mn-cs"/>
              </a:rPr>
              <a:t>Scaffolding is an educational term for adjusting the level of learning and assistance provided to fit the child’s abilities. More support is offered when a task is new; less is provided as the child’s competence increases, thereby fostering the child’s independence and mastery. [Berk, Scaffolding Children’s Learning, p.171]</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prstClr val="black"/>
              </a:solidFill>
              <a:effectLst/>
              <a:uLnTx/>
              <a:uFillTx/>
              <a:latin typeface="Arial Narrow"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Narrow" pitchFamily="34" charset="0"/>
                <a:ea typeface="+mn-ea"/>
                <a:cs typeface="+mn-cs"/>
              </a:rPr>
              <a:t>We adjust our level of assistance to fit the child’s needs. As they go from crawling to walking, we are holding both their hands, then one hand, then standing a little bit away from them, then moving farther away. We are just beyond their competence to help them grow.</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solidFill>
                <a:prstClr val="black"/>
              </a:solidFill>
              <a:latin typeface="Arial Narrow"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Narrow" pitchFamily="34" charset="0"/>
                <a:ea typeface="+mn-ea"/>
                <a:cs typeface="+mn-cs"/>
              </a:rPr>
              <a:t>In a group situation, we cannot scaffold what we do to fit each individual child. However, we may notice when something is too hard or not challenging enough for the group as a whole.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solidFill>
                <a:prstClr val="black"/>
              </a:solidFill>
              <a:latin typeface="Arial Narrow" pitchFamily="34" charset="0"/>
            </a:endParaRPr>
          </a:p>
          <a:p>
            <a:pPr lvl="0">
              <a:defRPr/>
            </a:pPr>
            <a:r>
              <a:rPr kumimoji="0" lang="en-US" sz="1200" b="1" i="0" u="none" strike="noStrike" kern="1200" cap="none" spc="0" normalizeH="0" baseline="0" noProof="0" dirty="0">
                <a:ln>
                  <a:noFill/>
                </a:ln>
                <a:solidFill>
                  <a:srgbClr val="00B0F0"/>
                </a:solidFill>
                <a:effectLst/>
                <a:uLnTx/>
                <a:uFillTx/>
                <a:latin typeface="Arial Narrow" pitchFamily="34" charset="0"/>
                <a:ea typeface="+mn-ea"/>
                <a:cs typeface="+mn-cs"/>
              </a:rPr>
              <a:t>PUSH</a:t>
            </a:r>
            <a:r>
              <a:rPr lang="en-US" b="1" dirty="0">
                <a:solidFill>
                  <a:srgbClr val="00B0F0"/>
                </a:solidFill>
                <a:latin typeface="Arial Narrow" pitchFamily="34" charset="0"/>
              </a:rPr>
              <a:t> IN CHAT: Ideas for scaffolding in </a:t>
            </a:r>
            <a:r>
              <a:rPr lang="en-US" b="1" dirty="0" err="1">
                <a:solidFill>
                  <a:srgbClr val="00B0F0"/>
                </a:solidFill>
                <a:latin typeface="Arial Narrow" pitchFamily="34" charset="0"/>
              </a:rPr>
              <a:t>storytimes</a:t>
            </a:r>
            <a:endParaRPr lang="en-US" b="1" dirty="0">
              <a:solidFill>
                <a:srgbClr val="00B0F0"/>
              </a:solidFill>
              <a:latin typeface="Arial Narrow" pitchFamily="34" charset="0"/>
            </a:endParaRPr>
          </a:p>
          <a:p>
            <a:pPr lvl="0">
              <a:defRPr/>
            </a:pPr>
            <a:r>
              <a:rPr lang="en-US" b="1" dirty="0">
                <a:solidFill>
                  <a:prstClr val="black"/>
                </a:solidFill>
                <a:latin typeface="Arial Narrow" pitchFamily="34" charset="0"/>
              </a:rPr>
              <a:t> </a:t>
            </a:r>
            <a:r>
              <a:rPr lang="en-US" b="1" dirty="0">
                <a:solidFill>
                  <a:prstClr val="black"/>
                </a:solidFill>
                <a:latin typeface="Arial Narrow" pitchFamily="34" charset="0"/>
                <a:hlinkClick r:id="rId3"/>
              </a:rPr>
              <a:t>https://www.youtube.com/watch?v=U_neUKZQMjM</a:t>
            </a:r>
            <a:r>
              <a:rPr lang="en-US" b="1" dirty="0">
                <a:solidFill>
                  <a:prstClr val="black"/>
                </a:solidFill>
                <a:latin typeface="Arial Narrow" pitchFamily="34" charset="0"/>
              </a:rPr>
              <a:t>   [add to resources, please]</a:t>
            </a:r>
            <a:endParaRPr kumimoji="0" lang="en-US" sz="1200" b="1" i="0" u="none" strike="noStrike" kern="1200" cap="none" spc="0" normalizeH="0" baseline="0" noProof="0" dirty="0">
              <a:ln>
                <a:noFill/>
              </a:ln>
              <a:solidFill>
                <a:prstClr val="black"/>
              </a:solidFill>
              <a:effectLst/>
              <a:uLnTx/>
              <a:uFillTx/>
              <a:latin typeface="Arial Narrow"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prstClr val="black"/>
              </a:solidFill>
              <a:effectLst/>
              <a:uLnTx/>
              <a:uFillTx/>
              <a:latin typeface="Arial Narrow"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Narrow" pitchFamily="34" charset="0"/>
                <a:ea typeface="+mn-ea"/>
                <a:cs typeface="+mn-cs"/>
              </a:rPr>
              <a:t>Because the Early Literacy Planning Tool is divided into age level sections, you see a progression for each component, offering you options for strategies and activities that are more or less complex.  The age ranges are broad and individual children develop at different rates. However, you can use the Tool as a guide to make activities easier or harder.</a:t>
            </a: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Images: </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Blocks: http://www.freeimageslive.co.uk/free_stock_image/building-concept-jpg</a:t>
            </a:r>
          </a:p>
          <a:p>
            <a:pPr lvl="0"/>
            <a:r>
              <a:rPr lang="en-US" sz="1200" kern="1200" dirty="0">
                <a:solidFill>
                  <a:schemeClr val="tx1"/>
                </a:solidFill>
                <a:effectLst/>
                <a:latin typeface="+mn-lt"/>
                <a:ea typeface="+mn-ea"/>
                <a:cs typeface="+mn-cs"/>
              </a:rPr>
              <a:t>Baby (vector) by </a:t>
            </a:r>
            <a:r>
              <a:rPr lang="en-US" sz="1200" u="sng" kern="1200" dirty="0" err="1">
                <a:solidFill>
                  <a:schemeClr val="tx1"/>
                </a:solidFill>
                <a:effectLst/>
                <a:latin typeface="+mn-lt"/>
                <a:ea typeface="+mn-ea"/>
                <a:cs typeface="+mn-cs"/>
                <a:hlinkClick r:id="rId4"/>
              </a:rPr>
              <a:t>OpenClipart</a:t>
            </a:r>
            <a:r>
              <a:rPr lang="en-US" sz="1200" u="sng" kern="1200" dirty="0">
                <a:solidFill>
                  <a:schemeClr val="tx1"/>
                </a:solidFill>
                <a:effectLst/>
                <a:latin typeface="+mn-lt"/>
                <a:ea typeface="+mn-ea"/>
                <a:cs typeface="+mn-cs"/>
                <a:hlinkClick r:id="rId4"/>
              </a:rPr>
              <a:t>-Vectors</a:t>
            </a:r>
            <a:r>
              <a:rPr lang="en-US" sz="1200" kern="1200" dirty="0">
                <a:solidFill>
                  <a:schemeClr val="tx1"/>
                </a:solidFill>
                <a:effectLst/>
                <a:latin typeface="+mn-lt"/>
                <a:ea typeface="+mn-ea"/>
                <a:cs typeface="+mn-cs"/>
              </a:rPr>
              <a:t> on Pixabay: </a:t>
            </a:r>
            <a:r>
              <a:rPr lang="en-US" sz="1200" u="sng" kern="1200" dirty="0">
                <a:solidFill>
                  <a:schemeClr val="tx1"/>
                </a:solidFill>
                <a:effectLst/>
                <a:latin typeface="+mn-lt"/>
                <a:ea typeface="+mn-ea"/>
                <a:cs typeface="+mn-cs"/>
                <a:hlinkClick r:id="rId5"/>
              </a:rPr>
              <a:t>https://pixabay.com/en/baby-crawling-child-infant-shadow-147416/</a:t>
            </a:r>
            <a:r>
              <a:rPr lang="en-US" sz="1200" kern="1200" dirty="0">
                <a:solidFill>
                  <a:schemeClr val="tx1"/>
                </a:solidFill>
                <a:effectLst/>
                <a:latin typeface="+mn-lt"/>
                <a:ea typeface="+mn-ea"/>
                <a:cs typeface="+mn-cs"/>
              </a:rPr>
              <a:t> </a:t>
            </a:r>
          </a:p>
          <a:p>
            <a:pPr lvl="0"/>
            <a:r>
              <a:rPr lang="en-US" sz="1200" kern="1200" dirty="0">
                <a:solidFill>
                  <a:schemeClr val="tx1"/>
                </a:solidFill>
                <a:effectLst/>
                <a:latin typeface="+mn-lt"/>
                <a:ea typeface="+mn-ea"/>
                <a:cs typeface="+mn-cs"/>
              </a:rPr>
              <a:t>Toddler (vector) by </a:t>
            </a:r>
            <a:r>
              <a:rPr lang="en-US" sz="1200" u="sng" kern="1200" dirty="0">
                <a:solidFill>
                  <a:schemeClr val="tx1"/>
                </a:solidFill>
                <a:effectLst/>
                <a:latin typeface="+mn-lt"/>
                <a:ea typeface="+mn-ea"/>
                <a:cs typeface="+mn-cs"/>
                <a:hlinkClick r:id="rId6"/>
              </a:rPr>
              <a:t>GDJ / 2688 images</a:t>
            </a:r>
            <a:r>
              <a:rPr lang="en-US" sz="1200" kern="1200" dirty="0">
                <a:solidFill>
                  <a:schemeClr val="tx1"/>
                </a:solidFill>
                <a:effectLst/>
                <a:latin typeface="+mn-lt"/>
                <a:ea typeface="+mn-ea"/>
                <a:cs typeface="+mn-cs"/>
              </a:rPr>
              <a:t> on Pixabay: </a:t>
            </a:r>
            <a:r>
              <a:rPr lang="en-US" sz="1200" u="sng" kern="1200" dirty="0">
                <a:solidFill>
                  <a:schemeClr val="tx1"/>
                </a:solidFill>
                <a:effectLst/>
                <a:latin typeface="+mn-lt"/>
                <a:ea typeface="+mn-ea"/>
                <a:cs typeface="+mn-cs"/>
                <a:hlinkClick r:id="rId7"/>
              </a:rPr>
              <a:t>https://pixabay.com/en/child-baby-toddler-infant-kid-1769717/</a:t>
            </a:r>
            <a:r>
              <a:rPr lang="en-US" sz="1200" kern="1200" dirty="0">
                <a:solidFill>
                  <a:schemeClr val="tx1"/>
                </a:solidFill>
                <a:effectLst/>
                <a:latin typeface="+mn-lt"/>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1A32F280-061E-184C-B944-4577BEE3965B}" type="slidenum">
              <a:rPr lang="en-US" smtClean="0">
                <a:solidFill>
                  <a:prstClr val="black"/>
                </a:solidFill>
              </a:rPr>
              <a:pPr/>
              <a:t>20</a:t>
            </a:fld>
            <a:endParaRPr lang="en-US">
              <a:solidFill>
                <a:prstClr val="black"/>
              </a:solidFill>
            </a:endParaRPr>
          </a:p>
        </p:txBody>
      </p:sp>
    </p:spTree>
    <p:extLst>
      <p:ext uri="{BB962C8B-B14F-4D97-AF65-F5344CB8AC3E}">
        <p14:creationId xmlns:p14="http://schemas.microsoft.com/office/powerpoint/2010/main" val="268119299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82296"/>
            <a:ext cx="5486400" cy="4075550"/>
          </a:xfrm>
        </p:spPr>
        <p:txBody>
          <a:bodyPr/>
          <a:lstStyle/>
          <a:p>
            <a:r>
              <a:rPr lang="en-US" b="1" dirty="0">
                <a:latin typeface="Arial Narrow" panose="020B0606020202030204" pitchFamily="34" charset="0"/>
              </a:rPr>
              <a:t>So now that you have boosted</a:t>
            </a:r>
            <a:r>
              <a:rPr lang="en-US" b="1" baseline="0" dirty="0">
                <a:latin typeface="Arial Narrow" panose="020B0606020202030204" pitchFamily="34" charset="0"/>
              </a:rPr>
              <a:t> your interactivity, your intentionality, incorporated tips, and are giving consideration to scaffolding, how are you planning your storytimes?</a:t>
            </a:r>
          </a:p>
          <a:p>
            <a:r>
              <a:rPr lang="en-US" b="1" baseline="0" dirty="0">
                <a:latin typeface="Arial Narrow" panose="020B0606020202030204" pitchFamily="34" charset="0"/>
              </a:rPr>
              <a:t>I want to emphasize how we are choosing our storytime books and other items:</a:t>
            </a:r>
          </a:p>
          <a:p>
            <a:r>
              <a:rPr lang="en-US" b="1" baseline="0" dirty="0">
                <a:latin typeface="Arial Narrow" panose="020B0606020202030204" pitchFamily="34" charset="0"/>
              </a:rPr>
              <a:t>Read slide</a:t>
            </a:r>
          </a:p>
          <a:p>
            <a:endParaRPr lang="en-US" b="1" baseline="0" dirty="0">
              <a:latin typeface="Arial Narrow" panose="020B0606020202030204" pitchFamily="34" charset="0"/>
            </a:endParaRPr>
          </a:p>
          <a:p>
            <a:r>
              <a:rPr lang="en-US" b="1" baseline="0" dirty="0">
                <a:latin typeface="Arial Narrow" panose="020B0606020202030204" pitchFamily="34" charset="0"/>
              </a:rPr>
              <a:t>Did you hear anything about theme?  Yes, you can still have a theme! But it is not your first consideration. Themes don’t have to be nouns. Catch me if you can is a theme; Librarian’s favorites is a theme.</a:t>
            </a:r>
          </a:p>
          <a:p>
            <a:endParaRPr lang="en-US" b="1" baseline="0" dirty="0">
              <a:latin typeface="Arial Narrow" panose="020B0606020202030204" pitchFamily="34" charset="0"/>
            </a:endParaRPr>
          </a:p>
          <a:p>
            <a:r>
              <a:rPr lang="en-US" b="1" baseline="0" dirty="0">
                <a:latin typeface="Arial Narrow" panose="020B0606020202030204" pitchFamily="34" charset="0"/>
              </a:rPr>
              <a:t>Do you see here anything about early literacy components? No, you are not planning your storytime around an early literacy component. </a:t>
            </a:r>
            <a:r>
              <a:rPr lang="en-US" b="1" dirty="0">
                <a:latin typeface="Arial Narrow" panose="020B0606020202030204" pitchFamily="34" charset="0"/>
              </a:rPr>
              <a:t>With a tip you need only find one item and support one component which you will highlight.</a:t>
            </a:r>
          </a:p>
          <a:p>
            <a:r>
              <a:rPr lang="en-US" b="1" baseline="0" dirty="0">
                <a:latin typeface="Arial Narrow" panose="020B0606020202030204" pitchFamily="34" charset="0"/>
              </a:rPr>
              <a:t>Remember how you were being intentional even around one item? Storytimes are versatile. It is how you USE the book, song, or other item that makes it support an early literacy component. </a:t>
            </a:r>
          </a:p>
          <a:p>
            <a:endParaRPr lang="en-US" b="1" baseline="0" dirty="0">
              <a:latin typeface="Arial Narrow" panose="020B0606020202030204" pitchFamily="34" charset="0"/>
            </a:endParaRPr>
          </a:p>
          <a:p>
            <a:r>
              <a:rPr lang="en-US" b="1" dirty="0">
                <a:latin typeface="Arial Narrow" panose="020B0606020202030204" pitchFamily="34" charset="0"/>
              </a:rPr>
              <a:t>Your intentionality will help you make connections between your storytime items, what you are doing and how you are doing it, and ways to support early literacy. </a:t>
            </a:r>
          </a:p>
          <a:p>
            <a:r>
              <a:rPr lang="en-US" b="1" dirty="0">
                <a:latin typeface="Arial Narrow" panose="020B0606020202030204" pitchFamily="34" charset="0"/>
              </a:rPr>
              <a:t>Storytimes are full of opportunities to support early literacy. This frees us to choose the books and language activities we love and that children will enjoy as well. </a:t>
            </a:r>
          </a:p>
        </p:txBody>
      </p:sp>
      <p:sp>
        <p:nvSpPr>
          <p:cNvPr id="4" name="Slide Number Placeholder 3"/>
          <p:cNvSpPr>
            <a:spLocks noGrp="1"/>
          </p:cNvSpPr>
          <p:nvPr>
            <p:ph type="sldNum" sz="quarter" idx="10"/>
          </p:nvPr>
        </p:nvSpPr>
        <p:spPr/>
        <p:txBody>
          <a:bodyPr/>
          <a:lstStyle/>
          <a:p>
            <a:fld id="{BB42DD89-FC2F-AF4A-B0F9-824DE30488C6}" type="slidenum">
              <a:rPr lang="en-US" smtClean="0"/>
              <a:pPr/>
              <a:t>21</a:t>
            </a:fld>
            <a:endParaRPr lang="en-US"/>
          </a:p>
        </p:txBody>
      </p:sp>
    </p:spTree>
    <p:extLst>
      <p:ext uri="{BB962C8B-B14F-4D97-AF65-F5344CB8AC3E}">
        <p14:creationId xmlns:p14="http://schemas.microsoft.com/office/powerpoint/2010/main" val="194162857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Thank you </a:t>
            </a:r>
            <a:r>
              <a:rPr lang="en-US"/>
              <a:t>to the generous </a:t>
            </a:r>
            <a:r>
              <a:rPr lang="en-US" dirty="0"/>
              <a:t>support of OCLC and the Institute for Museum and Library Services as well as our content partners.</a:t>
            </a: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B42DD89-FC2F-AF4A-B0F9-824DE30488C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444283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altLang="en-US" b="1" dirty="0">
                <a:latin typeface="Arial Narrow" panose="020B0606020202030204" pitchFamily="34" charset="0"/>
              </a:rPr>
              <a:t>It includes</a:t>
            </a:r>
          </a:p>
          <a:p>
            <a:pPr marL="171450" indent="-171450" eaLnBrk="1" hangingPunct="1">
              <a:spcBef>
                <a:spcPct val="0"/>
              </a:spcBef>
              <a:buFont typeface="Arial" panose="020B0604020202020204" pitchFamily="34" charset="0"/>
              <a:buChar char="•"/>
            </a:pPr>
            <a:r>
              <a:rPr lang="en-US" altLang="en-US" b="1" dirty="0">
                <a:latin typeface="Arial Narrow" panose="020B0606020202030204" pitchFamily="34" charset="0"/>
              </a:rPr>
              <a:t>How stories work—</a:t>
            </a:r>
            <a:r>
              <a:rPr lang="en-US" altLang="en-US" b="1" dirty="0">
                <a:solidFill>
                  <a:srgbClr val="000000"/>
                </a:solidFill>
                <a:latin typeface="Arial Narrow" panose="020B0606020202030204" pitchFamily="34" charset="0"/>
              </a:rPr>
              <a:t>the structure of story and the language of story</a:t>
            </a:r>
            <a:endParaRPr lang="en-US" altLang="en-US" b="1" dirty="0">
              <a:latin typeface="Arial Narrow" panose="020B0606020202030204" pitchFamily="34" charset="0"/>
            </a:endParaRPr>
          </a:p>
          <a:p>
            <a:pPr marL="171450" indent="-171450" eaLnBrk="1" hangingPunct="1">
              <a:spcBef>
                <a:spcPct val="0"/>
              </a:spcBef>
              <a:buFont typeface="Arial" panose="020B0604020202020204" pitchFamily="34" charset="0"/>
              <a:buChar char="•"/>
            </a:pPr>
            <a:r>
              <a:rPr lang="en-US" altLang="en-US" b="1" dirty="0">
                <a:latin typeface="Arial Narrow" panose="020B0606020202030204" pitchFamily="34" charset="0"/>
              </a:rPr>
              <a:t>Narrative skills—telling</a:t>
            </a:r>
            <a:r>
              <a:rPr lang="en-US" altLang="en-US" b="1" baseline="0" dirty="0">
                <a:latin typeface="Arial Narrow" panose="020B0606020202030204" pitchFamily="34" charset="0"/>
              </a:rPr>
              <a:t> and </a:t>
            </a:r>
            <a:r>
              <a:rPr lang="en-US" altLang="en-US" b="1" dirty="0">
                <a:latin typeface="Arial Narrow" panose="020B0606020202030204" pitchFamily="34" charset="0"/>
              </a:rPr>
              <a:t>retelling stories, recounting events</a:t>
            </a:r>
          </a:p>
          <a:p>
            <a:pPr marL="171450" marR="0" lvl="0" indent="-171450" algn="l" defTabSz="914400" rtl="0" eaLnBrk="1" fontAlgn="auto" latinLnBrk="0" hangingPunct="1">
              <a:lnSpc>
                <a:spcPct val="100000"/>
              </a:lnSpc>
              <a:spcBef>
                <a:spcPct val="0"/>
              </a:spcBef>
              <a:spcAft>
                <a:spcPts val="0"/>
              </a:spcAft>
              <a:buClrTx/>
              <a:buSzTx/>
              <a:buFont typeface="Arial" panose="020B0604020202020204" pitchFamily="34" charset="0"/>
              <a:buChar char="•"/>
              <a:tabLst/>
              <a:defRPr/>
            </a:pPr>
            <a:r>
              <a:rPr kumimoji="0" lang="en-US" altLang="en-US" sz="1200" b="1" i="0" u="none" strike="noStrike" kern="1200" cap="none" spc="0" normalizeH="0" baseline="0" noProof="0" dirty="0">
                <a:ln>
                  <a:noFill/>
                </a:ln>
                <a:solidFill>
                  <a:prstClr val="black"/>
                </a:solidFill>
                <a:effectLst/>
                <a:uLnTx/>
                <a:uFillTx/>
                <a:latin typeface="Arial Narrow" panose="020B0606020202030204" pitchFamily="34" charset="0"/>
              </a:rPr>
              <a:t>Print Motivation—child’s interest in and enjoyment of books and reading</a:t>
            </a:r>
          </a:p>
          <a:p>
            <a:endParaRPr lang="en-US" dirty="0">
              <a:latin typeface="Arial Narrow" panose="020B0606020202030204" pitchFamily="34" charset="0"/>
            </a:endParaRPr>
          </a:p>
        </p:txBody>
      </p:sp>
      <p:sp>
        <p:nvSpPr>
          <p:cNvPr id="4" name="Slide Number Placeholder 3"/>
          <p:cNvSpPr>
            <a:spLocks noGrp="1"/>
          </p:cNvSpPr>
          <p:nvPr>
            <p:ph type="sldNum" sz="quarter" idx="10"/>
          </p:nvPr>
        </p:nvSpPr>
        <p:spPr/>
        <p:txBody>
          <a:bodyPr/>
          <a:lstStyle/>
          <a:p>
            <a:fld id="{BB42DD89-FC2F-AF4A-B0F9-824DE30488C6}" type="slidenum">
              <a:rPr lang="en-US" smtClean="0"/>
              <a:pPr/>
              <a:t>3</a:t>
            </a:fld>
            <a:endParaRPr lang="en-US"/>
          </a:p>
        </p:txBody>
      </p:sp>
    </p:spTree>
    <p:extLst>
      <p:ext uri="{BB962C8B-B14F-4D97-AF65-F5344CB8AC3E}">
        <p14:creationId xmlns:p14="http://schemas.microsoft.com/office/powerpoint/2010/main" val="28168599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solidFill>
                  <a:srgbClr val="000000"/>
                </a:solidFill>
                <a:latin typeface="Arial Narrow" panose="020B0606020202030204" pitchFamily="34" charset="0"/>
              </a:rPr>
              <a:t>Children learn about story structure and the language of story not only from hearing stories, but also from telling or retelling stories. </a:t>
            </a:r>
            <a:endParaRPr lang="en-US" altLang="en-US" b="1" i="1" dirty="0">
              <a:solidFill>
                <a:srgbClr val="000000"/>
              </a:solidFill>
              <a:latin typeface="Arial Narrow" panose="020B0606020202030204" pitchFamily="34" charset="0"/>
            </a:endParaRPr>
          </a:p>
          <a:p>
            <a:endParaRPr lang="en-US" altLang="en-US" b="1" i="1" dirty="0">
              <a:solidFill>
                <a:srgbClr val="000000"/>
              </a:solidFill>
              <a:latin typeface="Arial Narrow" panose="020B0606020202030204" pitchFamily="34" charset="0"/>
            </a:endParaRPr>
          </a:p>
          <a:p>
            <a:r>
              <a:rPr lang="en-US" altLang="en-US" b="1" dirty="0">
                <a:solidFill>
                  <a:srgbClr val="000000"/>
                </a:solidFill>
                <a:latin typeface="Arial Narrow" panose="020B0606020202030204" pitchFamily="34" charset="0"/>
              </a:rPr>
              <a:t>Stories have a beginning, a middle, and an end.</a:t>
            </a:r>
          </a:p>
          <a:p>
            <a:r>
              <a:rPr lang="en-US" altLang="en-US" b="1" dirty="0">
                <a:solidFill>
                  <a:srgbClr val="000000"/>
                </a:solidFill>
                <a:latin typeface="Arial Narrow" panose="020B0606020202030204" pitchFamily="34" charset="0"/>
              </a:rPr>
              <a:t>There are certain motifs that are common, like three of a type of character, or actions done three times.</a:t>
            </a:r>
          </a:p>
          <a:p>
            <a:r>
              <a:rPr lang="en-US" altLang="en-US" b="1" dirty="0">
                <a:solidFill>
                  <a:srgbClr val="000000"/>
                </a:solidFill>
                <a:latin typeface="Arial Narrow" panose="020B0606020202030204" pitchFamily="34" charset="0"/>
              </a:rPr>
              <a:t>Language of “once upon a time” “the end” or “snip snap snout, this tale’s told out”</a:t>
            </a:r>
          </a:p>
          <a:p>
            <a:r>
              <a:rPr lang="en-US" altLang="en-US" b="1" dirty="0">
                <a:solidFill>
                  <a:srgbClr val="000000"/>
                </a:solidFill>
                <a:latin typeface="Arial Narrow" panose="020B0606020202030204" pitchFamily="34" charset="0"/>
              </a:rPr>
              <a:t>Use of repeated phrases</a:t>
            </a:r>
          </a:p>
          <a:p>
            <a:endParaRPr lang="en-US" altLang="en-US" b="1" dirty="0">
              <a:solidFill>
                <a:srgbClr val="000000"/>
              </a:solidFill>
              <a:latin typeface="Arial Narrow" panose="020B0606020202030204" pitchFamily="34" charset="0"/>
            </a:endParaRPr>
          </a:p>
          <a:p>
            <a:endParaRPr lang="en-US" altLang="en-US" b="1" dirty="0">
              <a:latin typeface="Arial Narrow" panose="020B0606020202030204" pitchFamily="34" charset="0"/>
            </a:endParaRPr>
          </a:p>
          <a:p>
            <a:r>
              <a:rPr lang="en-US" altLang="en-US" b="0" dirty="0">
                <a:latin typeface="Arial Narrow" panose="020B0606020202030204" pitchFamily="34" charset="0"/>
              </a:rPr>
              <a:t>Image: </a:t>
            </a:r>
            <a:r>
              <a:rPr lang="en-US" sz="1200" u="none" strike="noStrike" kern="1200" dirty="0">
                <a:solidFill>
                  <a:schemeClr val="tx1"/>
                </a:solidFill>
                <a:effectLst/>
                <a:latin typeface="+mn-lt"/>
                <a:ea typeface="+mn-ea"/>
                <a:cs typeface="+mn-cs"/>
              </a:rPr>
              <a:t>“Goldilocks” by </a:t>
            </a:r>
            <a:r>
              <a:rPr lang="en-US" sz="1200" u="sng" kern="1200" dirty="0" err="1">
                <a:solidFill>
                  <a:schemeClr val="tx1"/>
                </a:solidFill>
                <a:effectLst/>
                <a:latin typeface="+mn-lt"/>
                <a:ea typeface="+mn-ea"/>
                <a:cs typeface="+mn-cs"/>
                <a:hlinkClick r:id="rId3"/>
              </a:rPr>
              <a:t>JenDigitalArt</a:t>
            </a:r>
            <a:r>
              <a:rPr lang="en-US" sz="1200" u="sng" kern="1200" dirty="0">
                <a:solidFill>
                  <a:schemeClr val="tx1"/>
                </a:solidFill>
                <a:effectLst/>
                <a:latin typeface="+mn-lt"/>
                <a:ea typeface="+mn-ea"/>
                <a:cs typeface="+mn-cs"/>
                <a:hlinkClick r:id="rId3"/>
              </a:rPr>
              <a:t> /</a:t>
            </a:r>
            <a:r>
              <a:rPr lang="en-US" sz="1200" kern="1200" dirty="0">
                <a:solidFill>
                  <a:schemeClr val="tx1"/>
                </a:solidFill>
                <a:effectLst/>
                <a:latin typeface="+mn-lt"/>
                <a:ea typeface="+mn-ea"/>
                <a:cs typeface="+mn-cs"/>
              </a:rPr>
              <a:t> on </a:t>
            </a:r>
            <a:r>
              <a:rPr lang="en-US" sz="1200" kern="1200" dirty="0" err="1">
                <a:solidFill>
                  <a:schemeClr val="tx1"/>
                </a:solidFill>
                <a:effectLst/>
                <a:latin typeface="+mn-lt"/>
                <a:ea typeface="+mn-ea"/>
                <a:cs typeface="+mn-cs"/>
              </a:rPr>
              <a:t>Pixabay</a:t>
            </a:r>
            <a:r>
              <a:rPr lang="en-US" sz="1200" kern="1200" dirty="0">
                <a:solidFill>
                  <a:schemeClr val="tx1"/>
                </a:solidFill>
                <a:effectLst/>
                <a:latin typeface="+mn-lt"/>
                <a:ea typeface="+mn-ea"/>
                <a:cs typeface="+mn-cs"/>
              </a:rPr>
              <a:t>: </a:t>
            </a:r>
            <a:r>
              <a:rPr lang="en-US" sz="1200" u="sng" kern="1200" dirty="0">
                <a:solidFill>
                  <a:schemeClr val="tx1"/>
                </a:solidFill>
                <a:effectLst/>
                <a:latin typeface="+mn-lt"/>
                <a:ea typeface="+mn-ea"/>
                <a:cs typeface="+mn-cs"/>
                <a:hlinkClick r:id="rId4"/>
              </a:rPr>
              <a:t>https://pixabay.com/en/girl-little-girl-child-kid-cute-2852252/</a:t>
            </a:r>
            <a:r>
              <a:rPr lang="en-US" sz="1200" kern="1200" dirty="0">
                <a:solidFill>
                  <a:schemeClr val="tx1"/>
                </a:solidFill>
                <a:effectLst/>
                <a:latin typeface="+mn-lt"/>
                <a:ea typeface="+mn-ea"/>
                <a:cs typeface="+mn-cs"/>
              </a:rPr>
              <a:t> </a:t>
            </a:r>
            <a:endParaRPr lang="en-US" altLang="en-US" b="0" dirty="0">
              <a:latin typeface="Arial Narrow" panose="020B0606020202030204" pitchFamily="34" charset="0"/>
            </a:endParaRPr>
          </a:p>
          <a:p>
            <a:endParaRPr lang="en-US" dirty="0"/>
          </a:p>
        </p:txBody>
      </p:sp>
      <p:sp>
        <p:nvSpPr>
          <p:cNvPr id="4" name="Slide Number Placeholder 3"/>
          <p:cNvSpPr>
            <a:spLocks noGrp="1"/>
          </p:cNvSpPr>
          <p:nvPr>
            <p:ph type="sldNum" sz="quarter" idx="10"/>
          </p:nvPr>
        </p:nvSpPr>
        <p:spPr/>
        <p:txBody>
          <a:bodyPr/>
          <a:lstStyle/>
          <a:p>
            <a:fld id="{BB42DD89-FC2F-AF4A-B0F9-824DE30488C6}" type="slidenum">
              <a:rPr lang="en-US" smtClean="0"/>
              <a:pPr/>
              <a:t>4</a:t>
            </a:fld>
            <a:endParaRPr lang="en-US"/>
          </a:p>
        </p:txBody>
      </p:sp>
    </p:spTree>
    <p:extLst>
      <p:ext uri="{BB962C8B-B14F-4D97-AF65-F5344CB8AC3E}">
        <p14:creationId xmlns:p14="http://schemas.microsoft.com/office/powerpoint/2010/main" val="22427491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Arial Narrow" panose="020B0606020202030204" pitchFamily="34" charset="0"/>
              </a:rPr>
              <a:t>Narrative</a:t>
            </a:r>
            <a:r>
              <a:rPr lang="en-US" b="1" baseline="0" dirty="0">
                <a:latin typeface="Arial Narrow" panose="020B0606020202030204" pitchFamily="34" charset="0"/>
              </a:rPr>
              <a:t> skills, t</a:t>
            </a:r>
            <a:r>
              <a:rPr lang="en-US" b="1" dirty="0">
                <a:latin typeface="Arial Narrow" panose="020B0606020202030204" pitchFamily="34" charset="0"/>
              </a:rPr>
              <a:t>he ability</a:t>
            </a:r>
            <a:r>
              <a:rPr lang="en-US" b="1" baseline="0" dirty="0">
                <a:latin typeface="Arial Narrow" panose="020B0606020202030204" pitchFamily="34" charset="0"/>
              </a:rPr>
              <a:t> to tell and retell stories and events, overlaps with the oral language component, speaking skills, the expressive aspect of language. </a:t>
            </a:r>
          </a:p>
          <a:p>
            <a:endParaRPr lang="en-US" b="1" baseline="0" dirty="0">
              <a:latin typeface="Arial Narrow" panose="020B0606020202030204" pitchFamily="34" charset="0"/>
            </a:endParaRP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1200" b="1"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rPr>
              <a:t>Developing a child‘s narrative skills, their ability to tell and retell stories, is one way to help them understand story structure and language. </a:t>
            </a: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endParaRPr lang="en-US" b="1" baseline="0" dirty="0">
              <a:latin typeface="Arial Narrow" panose="020B0606020202030204" pitchFamily="34" charset="0"/>
            </a:endParaRPr>
          </a:p>
          <a:p>
            <a:r>
              <a:rPr lang="en-US" b="1" baseline="0" dirty="0">
                <a:latin typeface="Arial Narrow" panose="020B0606020202030204" pitchFamily="34" charset="0"/>
              </a:rPr>
              <a:t>In a broader sense, narrative skills </a:t>
            </a:r>
            <a:r>
              <a:rPr lang="en-US" b="1" dirty="0">
                <a:latin typeface="Arial Narrow" panose="020B0606020202030204" pitchFamily="34" charset="0"/>
              </a:rPr>
              <a:t>supports</a:t>
            </a:r>
            <a:r>
              <a:rPr lang="en-US" b="1" baseline="0" dirty="0">
                <a:latin typeface="Arial Narrow" panose="020B0606020202030204" pitchFamily="34" charset="0"/>
              </a:rPr>
              <a:t> all areas of background knowledge and leads to comprehension.</a:t>
            </a: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1200" b="0" i="0" u="none" strike="noStrike" kern="1200" cap="none" spc="0" normalizeH="0" baseline="0" noProof="0" dirty="0">
              <a:ln>
                <a:noFill/>
              </a:ln>
              <a:solidFill>
                <a:schemeClr val="tx1"/>
              </a:solidFill>
              <a:effectLst/>
              <a:uLnTx/>
              <a:uFillTx/>
              <a:latin typeface="+mn-lt"/>
              <a:ea typeface="+mn-ea"/>
              <a:cs typeface="+mn-cs"/>
            </a:endParaRP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1200" b="1" i="0" u="none" strike="noStrike" kern="1200" cap="none" spc="0" normalizeH="0" baseline="0" noProof="0" dirty="0">
                <a:ln>
                  <a:noFill/>
                </a:ln>
                <a:solidFill>
                  <a:prstClr val="black"/>
                </a:solidFill>
                <a:effectLst/>
                <a:uLnTx/>
                <a:uFillTx/>
                <a:latin typeface="Arial Narrow" panose="020B0606020202030204" pitchFamily="34" charset="0"/>
              </a:rPr>
              <a:t>Children can express what they are thinking, simply at first, and then more complicated ideas and longer sentences as they get older. </a:t>
            </a: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12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a:defRPr/>
            </a:pPr>
            <a:r>
              <a:rPr lang="en-US" sz="1200">
                <a:solidFill>
                  <a:srgbClr val="000000">
                    <a:lumMod val="50000"/>
                    <a:lumOff val="50000"/>
                  </a:srgbClr>
                </a:solidFill>
                <a:hlinkClick r:id="rId3"/>
              </a:rPr>
              <a:t>Photo</a:t>
            </a:r>
            <a:r>
              <a:rPr lang="en-US" sz="1200">
                <a:solidFill>
                  <a:srgbClr val="000000">
                    <a:lumMod val="50000"/>
                    <a:lumOff val="50000"/>
                  </a:srgbClr>
                </a:solidFill>
              </a:rPr>
              <a:t> by </a:t>
            </a:r>
            <a:r>
              <a:rPr lang="en-US" sz="1200">
                <a:solidFill>
                  <a:srgbClr val="000000">
                    <a:lumMod val="50000"/>
                    <a:lumOff val="50000"/>
                  </a:srgbClr>
                </a:solidFill>
                <a:hlinkClick r:id="rId4"/>
              </a:rPr>
              <a:t>Allen County (IN) Public Library </a:t>
            </a:r>
            <a:r>
              <a:rPr lang="en-US" sz="1200">
                <a:solidFill>
                  <a:srgbClr val="000000">
                    <a:lumMod val="50000"/>
                    <a:lumOff val="50000"/>
                  </a:srgbClr>
                </a:solidFill>
              </a:rPr>
              <a:t>/ </a:t>
            </a:r>
            <a:r>
              <a:rPr lang="en-US" sz="1200">
                <a:solidFill>
                  <a:srgbClr val="000000">
                    <a:lumMod val="50000"/>
                    <a:lumOff val="50000"/>
                  </a:srgbClr>
                </a:solidFill>
                <a:hlinkClick r:id="rId5"/>
              </a:rPr>
              <a:t>CC BY-NC-ND 2.0</a:t>
            </a:r>
            <a:endParaRPr lang="en-US" sz="1200">
              <a:solidFill>
                <a:srgbClr val="000000">
                  <a:lumMod val="50000"/>
                  <a:lumOff val="50000"/>
                </a:srgbClr>
              </a:solidFill>
            </a:endParaRPr>
          </a:p>
          <a:p>
            <a:endParaRPr lang="en-US" dirty="0"/>
          </a:p>
        </p:txBody>
      </p:sp>
      <p:sp>
        <p:nvSpPr>
          <p:cNvPr id="4" name="Slide Number Placeholder 3"/>
          <p:cNvSpPr>
            <a:spLocks noGrp="1"/>
          </p:cNvSpPr>
          <p:nvPr>
            <p:ph type="sldNum" sz="quarter" idx="10"/>
          </p:nvPr>
        </p:nvSpPr>
        <p:spPr/>
        <p:txBody>
          <a:bodyPr/>
          <a:lstStyle/>
          <a:p>
            <a:fld id="{BB42DD89-FC2F-AF4A-B0F9-824DE30488C6}" type="slidenum">
              <a:rPr lang="en-US" smtClean="0">
                <a:solidFill>
                  <a:prstClr val="black"/>
                </a:solidFill>
              </a:rPr>
              <a:pPr/>
              <a:t>5</a:t>
            </a:fld>
            <a:endParaRPr lang="en-US">
              <a:solidFill>
                <a:prstClr val="black"/>
              </a:solidFill>
            </a:endParaRPr>
          </a:p>
        </p:txBody>
      </p:sp>
    </p:spTree>
    <p:extLst>
      <p:ext uri="{BB962C8B-B14F-4D97-AF65-F5344CB8AC3E}">
        <p14:creationId xmlns:p14="http://schemas.microsoft.com/office/powerpoint/2010/main" val="35459406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82295"/>
            <a:ext cx="5486400" cy="4145889"/>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b="1" dirty="0">
                <a:latin typeface="Arial Narrow" panose="020B0606020202030204" pitchFamily="34" charset="0"/>
                <a:cs typeface="Arial" panose="020B0604020202020204" pitchFamily="34" charset="0"/>
              </a:rPr>
              <a:t>Print motivation is a child’s interest in and enjoyment of books and reading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b="1" dirty="0">
              <a:latin typeface="Arial Narrow" panose="020B0606020202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b="1" dirty="0">
                <a:latin typeface="Arial Narrow" panose="020B0606020202030204" pitchFamily="34" charset="0"/>
                <a:cs typeface="Arial" panose="020B0604020202020204" pitchFamily="34" charset="0"/>
              </a:rPr>
              <a:t>Research notes: Children who have had positive experiences around books and reading are more likely to stick with learning to read longer than children without these positive experiences. 60% of our children find learning to read difficult when they are formally taught to read in school. So, if they have positive experiences around books and reading, it may get them over that hump.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b="1" dirty="0">
              <a:latin typeface="Arial Narrow" panose="020B0606020202030204" pitchFamily="34" charset="0"/>
              <a:cs typeface="Arial" panose="020B0604020202020204" pitchFamily="34" charset="0"/>
            </a:endParaRPr>
          </a:p>
          <a:p>
            <a:pPr lvl="0">
              <a:defRPr/>
            </a:pPr>
            <a:r>
              <a:rPr kumimoji="0" lang="en-US" altLang="en-US" b="1" i="0" u="none" strike="noStrike" kern="1200" cap="none" spc="0" normalizeH="0" baseline="0" noProof="0" dirty="0">
                <a:ln>
                  <a:noFill/>
                </a:ln>
                <a:effectLst/>
                <a:uLnTx/>
                <a:uFillTx/>
                <a:latin typeface="Arial Narrow" panose="020B0606020202030204" pitchFamily="34" charset="0"/>
              </a:rPr>
              <a:t>Enjoyment of books may seem natural to us, but it is learned behavior. Children learn </a:t>
            </a:r>
            <a:r>
              <a:rPr lang="en-US" altLang="en-US" b="1" dirty="0">
                <a:solidFill>
                  <a:prstClr val="black"/>
                </a:solidFill>
                <a:latin typeface="Arial Narrow" panose="020B0606020202030204" pitchFamily="34" charset="0"/>
              </a:rPr>
              <a:t>whether reading is an enjoyable activity or not </a:t>
            </a:r>
            <a:r>
              <a:rPr kumimoji="0" lang="en-US" altLang="en-US" b="1" i="0" u="none" strike="noStrike" kern="1200" cap="none" spc="0" normalizeH="0" baseline="0" noProof="0" dirty="0">
                <a:ln>
                  <a:noFill/>
                </a:ln>
                <a:effectLst/>
                <a:uLnTx/>
                <a:uFillTx/>
                <a:latin typeface="Arial Narrow" panose="020B0606020202030204" pitchFamily="34" charset="0"/>
              </a:rPr>
              <a:t>from the experiences they have around books and reading, </a:t>
            </a:r>
          </a:p>
          <a:p>
            <a:pPr lvl="0">
              <a:defRPr/>
            </a:pPr>
            <a:endParaRPr kumimoji="0" lang="en-US" altLang="en-US" b="1" i="0" u="none" strike="noStrike" kern="1200" cap="none" spc="0" normalizeH="0" baseline="0" noProof="0" dirty="0">
              <a:ln>
                <a:noFill/>
              </a:ln>
              <a:effectLst/>
              <a:uLnTx/>
              <a:uFillTx/>
              <a:latin typeface="Arial Narrow" panose="020B0606020202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b="1" i="0" u="none" strike="noStrike" kern="1200" cap="none" spc="0" normalizeH="0" baseline="0" noProof="0" dirty="0">
                <a:ln>
                  <a:noFill/>
                </a:ln>
                <a:effectLst/>
                <a:uLnTx/>
                <a:uFillTx/>
                <a:latin typeface="Arial Narrow" panose="020B0606020202030204" pitchFamily="34" charset="0"/>
              </a:rPr>
              <a:t>Read 20 minutes a day—give example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b="1" i="0" u="none" strike="noStrike" kern="1200" cap="none" spc="0" normalizeH="0" baseline="0" noProof="0" dirty="0">
                <a:ln>
                  <a:noFill/>
                </a:ln>
                <a:effectLst/>
                <a:uLnTx/>
                <a:uFillTx/>
                <a:latin typeface="Arial Narrow" panose="020B0606020202030204" pitchFamily="34" charset="0"/>
              </a:rPr>
              <a:t>It is more important for the interaction around a book to be positive than it is to be long. Will grow long when enjoyable. </a:t>
            </a:r>
            <a:endParaRPr lang="en-US" altLang="en-US" b="1" dirty="0">
              <a:latin typeface="Arial Narrow" panose="020B0606020202030204" pitchFamily="34" charset="0"/>
            </a:endParaRPr>
          </a:p>
          <a:p>
            <a:pPr eaLnBrk="1" hangingPunct="1"/>
            <a:endParaRPr lang="en-US" altLang="en-US" b="1" baseline="0" dirty="0">
              <a:latin typeface="Arial Narrow" panose="020B0606020202030204" pitchFamily="34" charset="0"/>
            </a:endParaRPr>
          </a:p>
          <a:p>
            <a:pPr eaLnBrk="1" hangingPunct="1"/>
            <a:r>
              <a:rPr lang="en-US" altLang="en-US" b="1" baseline="0" dirty="0">
                <a:latin typeface="Arial Narrow" panose="020B0606020202030204" pitchFamily="34" charset="0"/>
              </a:rPr>
              <a:t>In storytime, when so chaotic, may not finish a book—say it!</a:t>
            </a:r>
          </a:p>
          <a:p>
            <a:pPr eaLnBrk="1" hangingPunct="1"/>
            <a:r>
              <a:rPr lang="en-US" altLang="en-US" b="1" dirty="0">
                <a:latin typeface="Arial Narrow" panose="020B0606020202030204" pitchFamily="34" charset="0"/>
              </a:rPr>
              <a:t>We don’t turn it into a power struggle.</a:t>
            </a:r>
          </a:p>
          <a:p>
            <a:pPr eaLnBrk="1" hangingPunct="1"/>
            <a:endParaRPr lang="en-US" altLang="en-US" b="1" baseline="0" dirty="0">
              <a:latin typeface="Arial Narrow" panose="020B0606020202030204" pitchFamily="34" charset="0"/>
            </a:endParaRPr>
          </a:p>
          <a:p>
            <a:pPr eaLnBrk="1" hangingPunct="1"/>
            <a:r>
              <a:rPr lang="en-US" altLang="en-US" b="0" baseline="0" dirty="0">
                <a:latin typeface="Arial Narrow" panose="020B0606020202030204" pitchFamily="34" charset="0"/>
              </a:rPr>
              <a:t>Photo: </a:t>
            </a:r>
            <a:r>
              <a:rPr lang="en-US" sz="1200" u="none" strike="noStrike" kern="1200" dirty="0">
                <a:solidFill>
                  <a:schemeClr val="tx1"/>
                </a:solidFill>
                <a:effectLst/>
                <a:latin typeface="+mn-lt"/>
                <a:ea typeface="+mn-ea"/>
                <a:cs typeface="+mn-cs"/>
              </a:rPr>
              <a:t>Boy sitting on books reading by </a:t>
            </a:r>
            <a:r>
              <a:rPr lang="en-US" sz="1200" u="sng" kern="1200" dirty="0" err="1">
                <a:solidFill>
                  <a:schemeClr val="tx1"/>
                </a:solidFill>
                <a:effectLst/>
                <a:latin typeface="+mn-lt"/>
                <a:ea typeface="+mn-ea"/>
                <a:cs typeface="+mn-cs"/>
                <a:hlinkClick r:id="rId3"/>
              </a:rPr>
              <a:t>PublicDomainPictures</a:t>
            </a:r>
            <a:r>
              <a:rPr lang="en-US" sz="1200" kern="1200" dirty="0">
                <a:solidFill>
                  <a:schemeClr val="tx1"/>
                </a:solidFill>
                <a:effectLst/>
                <a:latin typeface="+mn-lt"/>
                <a:ea typeface="+mn-ea"/>
                <a:cs typeface="+mn-cs"/>
              </a:rPr>
              <a:t> on </a:t>
            </a:r>
            <a:r>
              <a:rPr lang="en-US" sz="1200" kern="1200" dirty="0" err="1">
                <a:solidFill>
                  <a:schemeClr val="tx1"/>
                </a:solidFill>
                <a:effectLst/>
                <a:latin typeface="+mn-lt"/>
                <a:ea typeface="+mn-ea"/>
                <a:cs typeface="+mn-cs"/>
              </a:rPr>
              <a:t>Pixabay</a:t>
            </a:r>
            <a:r>
              <a:rPr lang="en-US" sz="1200" kern="1200" dirty="0">
                <a:solidFill>
                  <a:schemeClr val="tx1"/>
                </a:solidFill>
                <a:effectLst/>
                <a:latin typeface="+mn-lt"/>
                <a:ea typeface="+mn-ea"/>
                <a:cs typeface="+mn-cs"/>
              </a:rPr>
              <a:t>: </a:t>
            </a:r>
            <a:r>
              <a:rPr lang="en-US" sz="1200" u="sng" kern="1200" dirty="0">
                <a:solidFill>
                  <a:schemeClr val="tx1"/>
                </a:solidFill>
                <a:effectLst/>
                <a:latin typeface="+mn-lt"/>
                <a:ea typeface="+mn-ea"/>
                <a:cs typeface="+mn-cs"/>
                <a:hlinkClick r:id="rId4"/>
              </a:rPr>
              <a:t>https://pixabay.com/en/child-book-boy-studying-isolated-315045/</a:t>
            </a:r>
            <a:endParaRPr lang="en-US" altLang="en-US" b="0" baseline="0" dirty="0">
              <a:latin typeface="Arial Narrow" panose="020B0606020202030204" pitchFamily="34" charset="0"/>
            </a:endParaRPr>
          </a:p>
          <a:p>
            <a:endParaRPr lang="en-US" dirty="0"/>
          </a:p>
        </p:txBody>
      </p:sp>
      <p:sp>
        <p:nvSpPr>
          <p:cNvPr id="4" name="Slide Number Placeholder 3"/>
          <p:cNvSpPr>
            <a:spLocks noGrp="1"/>
          </p:cNvSpPr>
          <p:nvPr>
            <p:ph type="sldNum" sz="quarter" idx="10"/>
          </p:nvPr>
        </p:nvSpPr>
        <p:spPr/>
        <p:txBody>
          <a:bodyPr/>
          <a:lstStyle/>
          <a:p>
            <a:fld id="{BB42DD89-FC2F-AF4A-B0F9-824DE30488C6}" type="slidenum">
              <a:rPr lang="en-US" smtClean="0">
                <a:solidFill>
                  <a:prstClr val="black"/>
                </a:solidFill>
              </a:rPr>
              <a:pPr/>
              <a:t>6</a:t>
            </a:fld>
            <a:endParaRPr lang="en-US">
              <a:solidFill>
                <a:prstClr val="black"/>
              </a:solidFill>
            </a:endParaRPr>
          </a:p>
        </p:txBody>
      </p:sp>
    </p:spTree>
    <p:extLst>
      <p:ext uri="{BB962C8B-B14F-4D97-AF65-F5344CB8AC3E}">
        <p14:creationId xmlns:p14="http://schemas.microsoft.com/office/powerpoint/2010/main" val="37894454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740025" y="295275"/>
            <a:ext cx="2784475" cy="2089150"/>
          </a:xfrm>
        </p:spPr>
      </p:sp>
      <p:sp>
        <p:nvSpPr>
          <p:cNvPr id="3" name="Notes Placeholder 2"/>
          <p:cNvSpPr>
            <a:spLocks noGrp="1"/>
          </p:cNvSpPr>
          <p:nvPr>
            <p:ph type="body" idx="1"/>
          </p:nvPr>
        </p:nvSpPr>
        <p:spPr>
          <a:xfrm>
            <a:off x="685800" y="2630345"/>
            <a:ext cx="5486400" cy="5645554"/>
          </a:xfrm>
        </p:spPr>
        <p:txBody>
          <a:bodyPr/>
          <a:lstStyle/>
          <a:p>
            <a:r>
              <a:rPr lang="en-US" dirty="0"/>
              <a:t>Here’s an opportunity for us to brainstorm!  </a:t>
            </a:r>
            <a:r>
              <a:rPr lang="en-US" sz="1200" dirty="0"/>
              <a:t>How do you support print motivation in your storytimes both through modeling activities and providing tips for adults?</a:t>
            </a:r>
          </a:p>
          <a:p>
            <a:endParaRPr lang="en-US" dirty="0"/>
          </a:p>
          <a:p>
            <a:r>
              <a:rPr lang="en-US" dirty="0"/>
              <a:t>: ***INTERACTIVITY –transcribe key ideas to screen;</a:t>
            </a:r>
          </a:p>
          <a:p>
            <a:r>
              <a:rPr lang="en-US" dirty="0"/>
              <a:t>acknowledge their ideas and affirm that they are supporting print motivation, even if they didn’t have the name for it</a:t>
            </a:r>
          </a:p>
          <a:p>
            <a:endParaRPr lang="en-US" b="1" dirty="0">
              <a:solidFill>
                <a:srgbClr val="0070C0"/>
              </a:solidFill>
              <a:latin typeface="Arial Narrow" panose="020B0606020202030204" pitchFamily="34" charset="0"/>
            </a:endParaRPr>
          </a:p>
          <a:p>
            <a:r>
              <a:rPr lang="en-US" b="1" dirty="0">
                <a:latin typeface="Arial Narrow" panose="020B0606020202030204" pitchFamily="34" charset="0"/>
              </a:rPr>
              <a:t>Could add if not noted:</a:t>
            </a:r>
          </a:p>
          <a:p>
            <a:r>
              <a:rPr lang="en-US" dirty="0">
                <a:latin typeface="Arial Narrow" panose="020B0606020202030204" pitchFamily="34" charset="0"/>
              </a:rPr>
              <a:t>Set up display of books in storytime, including</a:t>
            </a:r>
            <a:r>
              <a:rPr lang="en-US" baseline="0" dirty="0">
                <a:latin typeface="Arial Narrow" panose="020B0606020202030204" pitchFamily="34" charset="0"/>
              </a:rPr>
              <a:t> factual books, and if you can gather multiple copies of books you have shared in storytimes. </a:t>
            </a:r>
          </a:p>
          <a:p>
            <a:r>
              <a:rPr lang="en-US" baseline="0" dirty="0">
                <a:latin typeface="Arial Narrow" panose="020B0606020202030204" pitchFamily="34" charset="0"/>
              </a:rPr>
              <a:t>Tip to parents—have children choose book to read together, children love repetition and need repetition to learn; you can take turns choosing books</a:t>
            </a:r>
          </a:p>
          <a:p>
            <a:r>
              <a:rPr lang="en-US" baseline="0" dirty="0">
                <a:latin typeface="Arial Narrow" panose="020B0606020202030204" pitchFamily="34" charset="0"/>
              </a:rPr>
              <a:t>Tip to parents—substitute your child’s name for character in the book</a:t>
            </a:r>
            <a:endParaRPr lang="en-US" dirty="0">
              <a:latin typeface="Arial Narrow" panose="020B0606020202030204" pitchFamily="34" charset="0"/>
            </a:endParaRPr>
          </a:p>
          <a:p>
            <a:pPr lvl="0"/>
            <a:endParaRPr lang="en-US" b="1" dirty="0">
              <a:solidFill>
                <a:prstClr val="black"/>
              </a:solidFill>
              <a:latin typeface="Arial Narrow" panose="020B0606020202030204" pitchFamily="34" charset="0"/>
            </a:endParaRPr>
          </a:p>
          <a:p>
            <a:pPr marL="342900" indent="-342900" eaLnBrk="0" fontAlgn="base" hangingPunct="0">
              <a:spcBef>
                <a:spcPts val="0"/>
              </a:spcBef>
              <a:spcAft>
                <a:spcPct val="0"/>
              </a:spcAft>
              <a:defRPr/>
            </a:pPr>
            <a:endParaRPr lang="en-US" altLang="en-US" sz="1200" b="1" dirty="0">
              <a:solidFill>
                <a:srgbClr val="000000"/>
              </a:solidFill>
              <a:latin typeface="Arial Narrow" panose="020B0606020202030204" pitchFamily="34" charset="0"/>
              <a:cs typeface="Arial" panose="020B0604020202020204" pitchFamily="34" charset="0"/>
            </a:endParaRPr>
          </a:p>
          <a:p>
            <a:endParaRPr lang="en-US" dirty="0"/>
          </a:p>
          <a:p>
            <a:r>
              <a:rPr lang="en-US" b="0" dirty="0"/>
              <a:t>Photo: </a:t>
            </a:r>
            <a:r>
              <a:rPr lang="en-US" sz="1200" u="none" strike="noStrike" kern="1200" dirty="0">
                <a:solidFill>
                  <a:schemeClr val="tx1"/>
                </a:solidFill>
                <a:effectLst/>
                <a:latin typeface="+mn-lt"/>
                <a:ea typeface="+mn-ea"/>
                <a:cs typeface="+mn-cs"/>
              </a:rPr>
              <a:t>Lunch at the Library by </a:t>
            </a:r>
            <a:r>
              <a:rPr lang="en-US" sz="1200" u="sng" kern="1200" dirty="0">
                <a:solidFill>
                  <a:schemeClr val="tx1"/>
                </a:solidFill>
                <a:effectLst/>
                <a:latin typeface="+mn-lt"/>
                <a:ea typeface="+mn-ea"/>
                <a:cs typeface="+mn-cs"/>
                <a:hlinkClick r:id="rId3" tooltip="Go to San José Public Library's photostream"/>
              </a:rPr>
              <a:t>San José Public Library</a:t>
            </a:r>
            <a:r>
              <a:rPr lang="en-US" sz="1200" kern="1200" dirty="0">
                <a:solidFill>
                  <a:schemeClr val="tx1"/>
                </a:solidFill>
                <a:effectLst/>
                <a:latin typeface="+mn-lt"/>
                <a:ea typeface="+mn-ea"/>
                <a:cs typeface="+mn-cs"/>
              </a:rPr>
              <a:t> on Flickr: </a:t>
            </a:r>
            <a:r>
              <a:rPr lang="en-US" sz="1200" u="sng" kern="1200" dirty="0">
                <a:solidFill>
                  <a:schemeClr val="tx1"/>
                </a:solidFill>
                <a:effectLst/>
                <a:latin typeface="+mn-lt"/>
                <a:ea typeface="+mn-ea"/>
                <a:cs typeface="+mn-cs"/>
                <a:hlinkClick r:id="rId4"/>
              </a:rPr>
              <a:t>https://www.flickr.com/photos/sanjoselibrary/27439342320/</a:t>
            </a:r>
            <a:r>
              <a:rPr lang="en-US" sz="1200" kern="1200" dirty="0">
                <a:solidFill>
                  <a:schemeClr val="tx1"/>
                </a:solidFill>
                <a:effectLst/>
                <a:latin typeface="+mn-lt"/>
                <a:ea typeface="+mn-ea"/>
                <a:cs typeface="+mn-cs"/>
              </a:rPr>
              <a:t> </a:t>
            </a:r>
            <a:r>
              <a:rPr lang="en-US" sz="1200" u="sng" kern="1200" dirty="0">
                <a:solidFill>
                  <a:schemeClr val="tx1"/>
                </a:solidFill>
                <a:effectLst/>
                <a:latin typeface="+mn-lt"/>
                <a:ea typeface="+mn-ea"/>
                <a:cs typeface="+mn-cs"/>
                <a:hlinkClick r:id="rId5"/>
              </a:rPr>
              <a:t>CC BY-SA 2.0</a:t>
            </a:r>
            <a:endParaRPr lang="en-US" b="0" dirty="0"/>
          </a:p>
        </p:txBody>
      </p:sp>
      <p:sp>
        <p:nvSpPr>
          <p:cNvPr id="4" name="Slide Number Placeholder 3"/>
          <p:cNvSpPr>
            <a:spLocks noGrp="1"/>
          </p:cNvSpPr>
          <p:nvPr>
            <p:ph type="sldNum" sz="quarter" idx="10"/>
          </p:nvPr>
        </p:nvSpPr>
        <p:spPr/>
        <p:txBody>
          <a:bodyPr/>
          <a:lstStyle/>
          <a:p>
            <a:fld id="{BB42DD89-FC2F-AF4A-B0F9-824DE30488C6}" type="slidenum">
              <a:rPr lang="en-US" smtClean="0">
                <a:solidFill>
                  <a:prstClr val="black"/>
                </a:solidFill>
              </a:rPr>
              <a:pPr/>
              <a:t>7</a:t>
            </a:fld>
            <a:endParaRPr lang="en-US">
              <a:solidFill>
                <a:prstClr val="black"/>
              </a:solidFill>
            </a:endParaRPr>
          </a:p>
        </p:txBody>
      </p:sp>
    </p:spTree>
    <p:extLst>
      <p:ext uri="{BB962C8B-B14F-4D97-AF65-F5344CB8AC3E}">
        <p14:creationId xmlns:p14="http://schemas.microsoft.com/office/powerpoint/2010/main" val="9454614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81200" y="225425"/>
            <a:ext cx="4191000" cy="3143250"/>
          </a:xfrm>
        </p:spPr>
      </p:sp>
      <p:sp>
        <p:nvSpPr>
          <p:cNvPr id="3" name="Notes Placeholder 2"/>
          <p:cNvSpPr>
            <a:spLocks noGrp="1"/>
          </p:cNvSpPr>
          <p:nvPr>
            <p:ph type="body" idx="1"/>
          </p:nvPr>
        </p:nvSpPr>
        <p:spPr>
          <a:xfrm>
            <a:off x="685800" y="3785373"/>
            <a:ext cx="5486400" cy="5061180"/>
          </a:xfrm>
        </p:spPr>
        <p:txBody>
          <a:bodyPr/>
          <a:lstStyle/>
          <a:p>
            <a:pPr eaLnBrk="1" hangingPunct="1"/>
            <a:endParaRPr lang="en-US" altLang="en-US" b="1" i="0" dirty="0">
              <a:latin typeface="Arial Narrow" panose="020B0606020202030204" pitchFamily="34" charset="0"/>
            </a:endParaRPr>
          </a:p>
          <a:p>
            <a:pPr eaLnBrk="1" hangingPunct="1"/>
            <a:r>
              <a:rPr lang="en-US" altLang="en-US" b="1" i="0" dirty="0">
                <a:latin typeface="Arial Narrow" panose="020B0606020202030204" pitchFamily="34" charset="0"/>
              </a:rPr>
              <a:t>For print</a:t>
            </a:r>
            <a:r>
              <a:rPr lang="en-US" altLang="en-US" b="1" i="0" baseline="0" dirty="0">
                <a:latin typeface="Arial Narrow" panose="020B0606020202030204" pitchFamily="34" charset="0"/>
              </a:rPr>
              <a:t> motivation, we simply need books we think the children will enjoy and interact with.</a:t>
            </a:r>
          </a:p>
          <a:p>
            <a:pPr marL="285750" indent="-285750" eaLnBrk="0" fontAlgn="base" hangingPunct="0">
              <a:spcBef>
                <a:spcPts val="0"/>
              </a:spcBef>
              <a:spcAft>
                <a:spcPct val="0"/>
              </a:spcAft>
              <a:buFont typeface="Arial" panose="020B0604020202020204" pitchFamily="34" charset="0"/>
              <a:buChar char="•"/>
              <a:defRPr/>
            </a:pPr>
            <a:r>
              <a:rPr lang="en-US" altLang="en-US" b="1" dirty="0">
                <a:solidFill>
                  <a:srgbClr val="000000"/>
                </a:solidFill>
                <a:latin typeface="Arial Narrow" panose="020B0606020202030204" pitchFamily="34" charset="0"/>
                <a:cs typeface="Arial" panose="020B0604020202020204" pitchFamily="34" charset="0"/>
              </a:rPr>
              <a:t>Small chunky books for little hands</a:t>
            </a:r>
          </a:p>
          <a:p>
            <a:pPr marL="285750" indent="-285750" eaLnBrk="0" fontAlgn="base" hangingPunct="0">
              <a:spcBef>
                <a:spcPts val="0"/>
              </a:spcBef>
              <a:spcAft>
                <a:spcPct val="0"/>
              </a:spcAft>
              <a:buFont typeface="Arial" panose="020B0604020202020204" pitchFamily="34" charset="0"/>
              <a:buChar char="•"/>
              <a:defRPr/>
            </a:pPr>
            <a:r>
              <a:rPr lang="en-US" altLang="en-US" b="1" dirty="0">
                <a:solidFill>
                  <a:srgbClr val="000000"/>
                </a:solidFill>
                <a:latin typeface="Arial Narrow" panose="020B0606020202030204" pitchFamily="34" charset="0"/>
                <a:cs typeface="Arial" panose="020B0604020202020204" pitchFamily="34" charset="0"/>
              </a:rPr>
              <a:t>Bright, clear pictures</a:t>
            </a:r>
          </a:p>
          <a:p>
            <a:pPr marL="285750" indent="-285750" eaLnBrk="0" fontAlgn="base" hangingPunct="0">
              <a:spcBef>
                <a:spcPts val="0"/>
              </a:spcBef>
              <a:spcAft>
                <a:spcPct val="0"/>
              </a:spcAft>
              <a:buFont typeface="Arial" panose="020B0604020202020204" pitchFamily="34" charset="0"/>
              <a:buChar char="•"/>
              <a:defRPr/>
            </a:pPr>
            <a:r>
              <a:rPr lang="en-US" altLang="en-US" b="1" dirty="0">
                <a:solidFill>
                  <a:srgbClr val="000000"/>
                </a:solidFill>
                <a:latin typeface="Arial Narrow" panose="020B0606020202030204" pitchFamily="34" charset="0"/>
                <a:cs typeface="Arial" panose="020B0604020202020204" pitchFamily="34" charset="0"/>
              </a:rPr>
              <a:t>Stark contrast between pictures and background colors</a:t>
            </a:r>
          </a:p>
          <a:p>
            <a:pPr marL="285750" indent="-285750" eaLnBrk="0" fontAlgn="base" hangingPunct="0">
              <a:spcBef>
                <a:spcPts val="0"/>
              </a:spcBef>
              <a:spcAft>
                <a:spcPct val="0"/>
              </a:spcAft>
              <a:buFont typeface="Arial" panose="020B0604020202020204" pitchFamily="34" charset="0"/>
              <a:buChar char="•"/>
              <a:defRPr/>
            </a:pPr>
            <a:r>
              <a:rPr lang="en-US" altLang="en-US" b="1" dirty="0">
                <a:solidFill>
                  <a:srgbClr val="000000"/>
                </a:solidFill>
                <a:latin typeface="Arial Narrow" panose="020B0606020202030204" pitchFamily="34" charset="0"/>
                <a:cs typeface="Arial" panose="020B0604020202020204" pitchFamily="34" charset="0"/>
              </a:rPr>
              <a:t>Flap books and others that you can play games with like peek-a-boo</a:t>
            </a:r>
          </a:p>
          <a:p>
            <a:pPr marL="285750" marR="0" lvl="0" indent="-285750" algn="l" defTabSz="914400" rtl="0" eaLnBrk="0" fontAlgn="base" latinLnBrk="0" hangingPunct="0">
              <a:lnSpc>
                <a:spcPct val="100000"/>
              </a:lnSpc>
              <a:spcBef>
                <a:spcPts val="0"/>
              </a:spcBef>
              <a:spcAft>
                <a:spcPct val="0"/>
              </a:spcAft>
              <a:buClrTx/>
              <a:buSzTx/>
              <a:buFont typeface="Arial" panose="020B0604020202020204" pitchFamily="34" charset="0"/>
              <a:buChar char="•"/>
              <a:tabLst/>
              <a:defRPr/>
            </a:pPr>
            <a:r>
              <a:rPr lang="en-US" altLang="en-US" b="1" dirty="0">
                <a:solidFill>
                  <a:srgbClr val="000000"/>
                </a:solidFill>
                <a:latin typeface="Arial Narrow" panose="020B0606020202030204" pitchFamily="34" charset="0"/>
                <a:cs typeface="Arial" panose="020B0604020202020204" pitchFamily="34" charset="0"/>
              </a:rPr>
              <a:t>Books with texture, using their senses</a:t>
            </a:r>
          </a:p>
          <a:p>
            <a:pPr eaLnBrk="1" hangingPunct="1"/>
            <a:endParaRPr lang="en-US" altLang="en-US" b="1" i="0" baseline="0" dirty="0">
              <a:latin typeface="Arial Narrow" panose="020B0606020202030204" pitchFamily="34" charset="0"/>
            </a:endParaRPr>
          </a:p>
          <a:p>
            <a:pPr lvl="0"/>
            <a:r>
              <a:rPr lang="en-US" altLang="en-US" b="1" dirty="0">
                <a:solidFill>
                  <a:prstClr val="black"/>
                </a:solidFill>
                <a:latin typeface="Arial Narrow" panose="020B0606020202030204" pitchFamily="34" charset="0"/>
              </a:rPr>
              <a:t>Using </a:t>
            </a:r>
            <a:r>
              <a:rPr lang="en-US" altLang="en-US" b="1" dirty="0" err="1">
                <a:solidFill>
                  <a:prstClr val="black"/>
                </a:solidFill>
                <a:latin typeface="Arial Narrow" panose="020B0606020202030204" pitchFamily="34" charset="0"/>
              </a:rPr>
              <a:t>parentese</a:t>
            </a:r>
            <a:r>
              <a:rPr lang="en-US" altLang="en-US" b="1" dirty="0">
                <a:solidFill>
                  <a:prstClr val="black"/>
                </a:solidFill>
                <a:latin typeface="Arial Narrow" panose="020B0606020202030204" pitchFamily="34" charset="0"/>
              </a:rPr>
              <a:t> until about 9 months old as we read books will keep their attention longer. </a:t>
            </a:r>
          </a:p>
          <a:p>
            <a:pPr eaLnBrk="1" hangingPunct="1"/>
            <a:endParaRPr lang="en-US" altLang="en-US" b="1" dirty="0">
              <a:latin typeface="Arial Narrow" panose="020B0606020202030204" pitchFamily="34" charset="0"/>
            </a:endParaRPr>
          </a:p>
          <a:p>
            <a:pPr eaLnBrk="1" hangingPunct="1"/>
            <a:r>
              <a:rPr lang="en-US" altLang="en-US" b="1" i="0" baseline="0" dirty="0">
                <a:latin typeface="Arial Narrow" panose="020B0606020202030204" pitchFamily="34" charset="0"/>
              </a:rPr>
              <a:t>We all know babies will chew on books—parent reaction</a:t>
            </a:r>
          </a:p>
          <a:p>
            <a:pPr eaLnBrk="1" hangingPunct="1"/>
            <a:r>
              <a:rPr lang="en-US" altLang="en-US" b="1" dirty="0">
                <a:latin typeface="Arial Narrow" panose="020B0606020202030204" pitchFamily="34" charset="0"/>
              </a:rPr>
              <a:t>B</a:t>
            </a:r>
            <a:r>
              <a:rPr lang="en-US" altLang="en-US" b="1" i="0" baseline="0" dirty="0">
                <a:latin typeface="Arial Narrow" panose="020B0606020202030204" pitchFamily="34" charset="0"/>
              </a:rPr>
              <a:t>at at books as they imitate us trying to turn pages </a:t>
            </a:r>
          </a:p>
          <a:p>
            <a:pPr eaLnBrk="1" hangingPunct="1"/>
            <a:endParaRPr lang="en-US" altLang="en-US" b="1" i="0" baseline="0" dirty="0">
              <a:latin typeface="Arial Narrow" panose="020B0606020202030204" pitchFamily="34" charset="0"/>
            </a:endParaRPr>
          </a:p>
          <a:p>
            <a:pPr eaLnBrk="1" hangingPunct="1"/>
            <a:r>
              <a:rPr lang="en-US" altLang="en-US" b="1" dirty="0">
                <a:latin typeface="Arial Narrow" panose="020B0606020202030204" pitchFamily="34" charset="0"/>
              </a:rPr>
              <a:t>Look at Me! by </a:t>
            </a:r>
            <a:r>
              <a:rPr lang="en-US" dirty="0"/>
              <a:t>Elliot </a:t>
            </a:r>
            <a:r>
              <a:rPr lang="en-US" dirty="0" err="1"/>
              <a:t>Kreloff</a:t>
            </a:r>
            <a:r>
              <a:rPr lang="en-US" dirty="0"/>
              <a:t>, Sterling Children's Books 2008</a:t>
            </a:r>
            <a:endParaRPr lang="en-US" altLang="en-US" b="1" dirty="0">
              <a:latin typeface="Arial Narrow" panose="020B0606020202030204" pitchFamily="34" charset="0"/>
            </a:endParaRPr>
          </a:p>
          <a:p>
            <a:pPr eaLnBrk="1" hangingPunct="1"/>
            <a:r>
              <a:rPr lang="en-US" altLang="en-US" b="1" dirty="0">
                <a:latin typeface="Arial Narrow" panose="020B0606020202030204" pitchFamily="34" charset="0"/>
              </a:rPr>
              <a:t>Pat the Bunny</a:t>
            </a:r>
            <a:r>
              <a:rPr lang="en-US" altLang="en-US" dirty="0">
                <a:latin typeface="Arial Narrow" panose="020B0606020202030204" pitchFamily="34" charset="0"/>
              </a:rPr>
              <a:t> by Dorothy Kunhardt, Golden Books 2001</a:t>
            </a:r>
          </a:p>
          <a:p>
            <a:pPr eaLnBrk="1" hangingPunct="1"/>
            <a:endParaRPr lang="en-US" altLang="en-US" dirty="0">
              <a:latin typeface="Arial Narrow" panose="020B0606020202030204" pitchFamily="34" charset="0"/>
            </a:endParaRPr>
          </a:p>
        </p:txBody>
      </p:sp>
      <p:sp>
        <p:nvSpPr>
          <p:cNvPr id="4" name="Slide Number Placeholder 3"/>
          <p:cNvSpPr>
            <a:spLocks noGrp="1"/>
          </p:cNvSpPr>
          <p:nvPr>
            <p:ph type="sldNum" sz="quarter" idx="10"/>
          </p:nvPr>
        </p:nvSpPr>
        <p:spPr/>
        <p:txBody>
          <a:bodyPr/>
          <a:lstStyle/>
          <a:p>
            <a:fld id="{BB42DD89-FC2F-AF4A-B0F9-824DE30488C6}" type="slidenum">
              <a:rPr lang="en-US" smtClean="0">
                <a:solidFill>
                  <a:prstClr val="black"/>
                </a:solidFill>
              </a:rPr>
              <a:pPr/>
              <a:t>8</a:t>
            </a:fld>
            <a:endParaRPr lang="en-US">
              <a:solidFill>
                <a:prstClr val="black"/>
              </a:solidFill>
            </a:endParaRPr>
          </a:p>
        </p:txBody>
      </p:sp>
    </p:spTree>
    <p:extLst>
      <p:ext uri="{BB962C8B-B14F-4D97-AF65-F5344CB8AC3E}">
        <p14:creationId xmlns:p14="http://schemas.microsoft.com/office/powerpoint/2010/main" val="3263204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kumimoji="0" lang="en-US" altLang="en-US" b="1" i="0" u="none" strike="noStrike" kern="1200" cap="none" spc="0" normalizeH="0" baseline="0" noProof="0" dirty="0">
                <a:ln>
                  <a:noFill/>
                </a:ln>
                <a:solidFill>
                  <a:schemeClr val="tx1"/>
                </a:solidFill>
                <a:effectLst/>
                <a:uLnTx/>
                <a:uFillTx/>
                <a:latin typeface="Arial Narrow" panose="020B0606020202030204" pitchFamily="34" charset="0"/>
                <a:ea typeface="+mn-ea"/>
                <a:cs typeface="Arial" panose="020B0604020202020204" pitchFamily="34" charset="0"/>
              </a:rPr>
              <a:t>Infants and toddlers respond to rhythmic language and singing</a:t>
            </a:r>
          </a:p>
          <a:p>
            <a:pPr eaLnBrk="1" hangingPunct="1"/>
            <a:r>
              <a:rPr kumimoji="0" lang="en-US" altLang="en-US" b="1" i="0" u="none" strike="noStrike" kern="1200" cap="none" spc="0" normalizeH="0" baseline="0" noProof="0" dirty="0">
                <a:ln>
                  <a:noFill/>
                </a:ln>
                <a:solidFill>
                  <a:schemeClr val="tx1"/>
                </a:solidFill>
                <a:effectLst/>
                <a:uLnTx/>
                <a:uFillTx/>
                <a:latin typeface="Arial Narrow" panose="020B0606020202030204" pitchFamily="34" charset="0"/>
                <a:ea typeface="+mn-ea"/>
                <a:cs typeface="Arial" panose="020B0604020202020204" pitchFamily="34" charset="0"/>
              </a:rPr>
              <a:t>While we don’t need books to sing, there are many board books based on songs.</a:t>
            </a:r>
          </a:p>
          <a:p>
            <a:pPr eaLnBrk="1" hangingPunct="1"/>
            <a:endParaRPr kumimoji="0" lang="en-US" altLang="en-US" b="1" i="0" u="none" strike="noStrike" kern="1200" cap="none" spc="0" normalizeH="0" baseline="0" noProof="0" dirty="0">
              <a:ln>
                <a:noFill/>
              </a:ln>
              <a:solidFill>
                <a:schemeClr val="tx1"/>
              </a:solidFill>
              <a:effectLst/>
              <a:uLnTx/>
              <a:uFillTx/>
              <a:latin typeface="Arial Narrow" panose="020B0606020202030204" pitchFamily="34" charset="0"/>
              <a:ea typeface="+mn-ea"/>
              <a:cs typeface="Arial" panose="020B0604020202020204" pitchFamily="34" charset="0"/>
            </a:endParaRPr>
          </a:p>
          <a:p>
            <a:pPr eaLnBrk="1" hangingPunct="1"/>
            <a:r>
              <a:rPr kumimoji="0" lang="en-US" altLang="en-US" b="0" i="0" u="none" strike="noStrike" kern="1200" cap="none" spc="0" normalizeH="0" baseline="0" noProof="0" dirty="0">
                <a:ln>
                  <a:noFill/>
                </a:ln>
                <a:solidFill>
                  <a:schemeClr val="tx1"/>
                </a:solidFill>
                <a:effectLst/>
                <a:uLnTx/>
                <a:uFillTx/>
                <a:latin typeface="Arial Narrow" panose="020B0606020202030204" pitchFamily="34" charset="0"/>
                <a:ea typeface="+mn-ea"/>
                <a:cs typeface="Arial" panose="020B0604020202020204" pitchFamily="34" charset="0"/>
              </a:rPr>
              <a:t>Books: Itsy Bitsy Spider; </a:t>
            </a:r>
            <a:r>
              <a:rPr lang="en-US" sz="1200" dirty="0">
                <a:solidFill>
                  <a:schemeClr val="tx1">
                    <a:lumMod val="50000"/>
                    <a:lumOff val="50000"/>
                  </a:schemeClr>
                </a:solidFill>
              </a:rPr>
              <a:t>Five Little Ducks, </a:t>
            </a:r>
            <a:r>
              <a:rPr lang="en-US" sz="1200" dirty="0" err="1">
                <a:solidFill>
                  <a:schemeClr val="tx1">
                    <a:lumMod val="50000"/>
                    <a:lumOff val="50000"/>
                  </a:schemeClr>
                </a:solidFill>
              </a:rPr>
              <a:t>illus</a:t>
            </a:r>
            <a:r>
              <a:rPr lang="en-US" sz="1200" dirty="0">
                <a:solidFill>
                  <a:schemeClr val="tx1">
                    <a:lumMod val="50000"/>
                    <a:lumOff val="50000"/>
                  </a:schemeClr>
                </a:solidFill>
              </a:rPr>
              <a:t> by Penny Ives; Humpty Dumpty and Other Rhymes by Iona Opie &amp; Rosemary Wells</a:t>
            </a:r>
            <a:endParaRPr kumimoji="0" lang="en-US" altLang="en-US" b="0" i="0" u="none" strike="noStrike" kern="1200" cap="none" spc="0" normalizeH="0" baseline="0" noProof="0" dirty="0">
              <a:ln>
                <a:noFill/>
              </a:ln>
              <a:solidFill>
                <a:schemeClr val="tx1"/>
              </a:solidFill>
              <a:effectLst/>
              <a:uLnTx/>
              <a:uFillTx/>
              <a:latin typeface="Arial Narrow" panose="020B0606020202030204" pitchFamily="34" charset="0"/>
              <a:ea typeface="+mn-ea"/>
              <a:cs typeface="Arial" panose="020B0604020202020204" pitchFamily="34" charset="0"/>
            </a:endParaRPr>
          </a:p>
          <a:p>
            <a:pPr eaLnBrk="1" hangingPunct="1"/>
            <a:endParaRPr kumimoji="0" lang="en-US" altLang="en-US" sz="18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Arial" panose="020B0604020202020204" pitchFamily="34" charset="0"/>
            </a:endParaRPr>
          </a:p>
        </p:txBody>
      </p:sp>
      <p:sp>
        <p:nvSpPr>
          <p:cNvPr id="4" name="Slide Number Placeholder 3"/>
          <p:cNvSpPr>
            <a:spLocks noGrp="1"/>
          </p:cNvSpPr>
          <p:nvPr>
            <p:ph type="sldNum" sz="quarter" idx="10"/>
          </p:nvPr>
        </p:nvSpPr>
        <p:spPr/>
        <p:txBody>
          <a:bodyPr/>
          <a:lstStyle/>
          <a:p>
            <a:fld id="{BB42DD89-FC2F-AF4A-B0F9-824DE30488C6}" type="slidenum">
              <a:rPr lang="en-US" smtClean="0">
                <a:solidFill>
                  <a:prstClr val="black"/>
                </a:solidFill>
              </a:rPr>
              <a:pPr/>
              <a:t>9</a:t>
            </a:fld>
            <a:endParaRPr lang="en-US">
              <a:solidFill>
                <a:prstClr val="black"/>
              </a:solidFill>
            </a:endParaRPr>
          </a:p>
        </p:txBody>
      </p:sp>
    </p:spTree>
    <p:extLst>
      <p:ext uri="{BB962C8B-B14F-4D97-AF65-F5344CB8AC3E}">
        <p14:creationId xmlns:p14="http://schemas.microsoft.com/office/powerpoint/2010/main" val="58207858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slideMaster" Target="../slideMasters/slideMaster1.xml"/><Relationship Id="rId1" Type="http://schemas.openxmlformats.org/officeDocument/2006/relationships/themeOverride" Target="../theme/themeOverride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518865" y="4479245"/>
            <a:ext cx="6625135" cy="627138"/>
          </a:xfrm>
          <a:prstGeom prst="rect">
            <a:avLst/>
          </a:prstGeom>
          <a:solidFill>
            <a:srgbClr val="E85E4F"/>
          </a:solidFill>
        </p:spPr>
        <p:txBody>
          <a:bodyPr wrap="none" lIns="91440" anchor="ctr">
            <a:noAutofit/>
          </a:bodyPr>
          <a:lstStyle>
            <a:lvl1pPr marL="0" indent="0" algn="l">
              <a:buNone/>
              <a:defRPr sz="2800" b="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17" name="Text Placeholder 3"/>
          <p:cNvSpPr>
            <a:spLocks noGrp="1"/>
          </p:cNvSpPr>
          <p:nvPr>
            <p:ph type="body" sz="half" idx="2" hasCustomPrompt="1"/>
          </p:nvPr>
        </p:nvSpPr>
        <p:spPr>
          <a:xfrm>
            <a:off x="2518865" y="5561079"/>
            <a:ext cx="2258860" cy="337819"/>
          </a:xfrm>
          <a:prstGeom prst="rect">
            <a:avLst/>
          </a:prstGeom>
        </p:spPr>
        <p:txBody>
          <a:bodyPr/>
          <a:lstStyle>
            <a:lvl1pPr marL="0" indent="0">
              <a:buNone/>
              <a:defRPr sz="1400">
                <a:solidFill>
                  <a:srgbClr val="3D4059"/>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Speaker Title</a:t>
            </a:r>
          </a:p>
        </p:txBody>
      </p:sp>
      <p:sp>
        <p:nvSpPr>
          <p:cNvPr id="22" name="Text Placeholder 21"/>
          <p:cNvSpPr>
            <a:spLocks noGrp="1"/>
          </p:cNvSpPr>
          <p:nvPr>
            <p:ph type="body" sz="quarter" idx="10" hasCustomPrompt="1"/>
          </p:nvPr>
        </p:nvSpPr>
        <p:spPr>
          <a:xfrm>
            <a:off x="2519210" y="5106383"/>
            <a:ext cx="3297238" cy="419100"/>
          </a:xfrm>
          <a:prstGeom prst="rect">
            <a:avLst/>
          </a:prstGeom>
        </p:spPr>
        <p:txBody>
          <a:bodyPr vert="horz"/>
          <a:lstStyle>
            <a:lvl1pPr marL="0" indent="0">
              <a:buNone/>
              <a:defRPr sz="2800" baseline="0">
                <a:solidFill>
                  <a:srgbClr val="3D4059"/>
                </a:solidFill>
              </a:defRPr>
            </a:lvl1pPr>
          </a:lstStyle>
          <a:p>
            <a:pPr lvl="0"/>
            <a:r>
              <a:rPr lang="en-US" dirty="0"/>
              <a:t>Speaker Name</a:t>
            </a:r>
          </a:p>
        </p:txBody>
      </p:sp>
      <p:pic>
        <p:nvPicPr>
          <p:cNvPr id="7" name="Picture 6"/>
          <p:cNvPicPr>
            <a:picLocks noChangeAspect="1"/>
          </p:cNvPicPr>
          <p:nvPr userDrawn="1"/>
        </p:nvPicPr>
        <p:blipFill>
          <a:blip r:embed="rId2"/>
          <a:stretch>
            <a:fillRect/>
          </a:stretch>
        </p:blipFill>
        <p:spPr>
          <a:xfrm>
            <a:off x="220563" y="210984"/>
            <a:ext cx="4223394" cy="4035065"/>
          </a:xfrm>
          <a:prstGeom prst="rect">
            <a:avLst/>
          </a:prstGeom>
        </p:spPr>
      </p:pic>
      <p:sp>
        <p:nvSpPr>
          <p:cNvPr id="2" name="Title 1"/>
          <p:cNvSpPr>
            <a:spLocks noGrp="1"/>
          </p:cNvSpPr>
          <p:nvPr>
            <p:ph type="ctrTitle" hasCustomPrompt="1"/>
          </p:nvPr>
        </p:nvSpPr>
        <p:spPr>
          <a:xfrm>
            <a:off x="1572016" y="3475974"/>
            <a:ext cx="7382970" cy="802642"/>
          </a:xfrm>
          <a:prstGeom prst="rect">
            <a:avLst/>
          </a:prstGeom>
        </p:spPr>
        <p:txBody>
          <a:bodyPr>
            <a:noAutofit/>
          </a:bodyPr>
          <a:lstStyle>
            <a:lvl1pPr algn="l">
              <a:defRPr sz="4800" b="1" baseline="0">
                <a:solidFill>
                  <a:srgbClr val="3D4059"/>
                </a:solidFill>
              </a:defRPr>
            </a:lvl1pPr>
          </a:lstStyle>
          <a:p>
            <a:r>
              <a:rPr lang="en-US" dirty="0"/>
              <a:t>Title of Presentation </a:t>
            </a:r>
          </a:p>
        </p:txBody>
      </p:sp>
      <p:sp>
        <p:nvSpPr>
          <p:cNvPr id="8" name="TextBox 7">
            <a:extLst>
              <a:ext uri="{FF2B5EF4-FFF2-40B4-BE49-F238E27FC236}">
                <a16:creationId xmlns:a16="http://schemas.microsoft.com/office/drawing/2014/main" id="{91D99E88-308F-46D3-9D58-5A46FE0CF9C6}"/>
              </a:ext>
            </a:extLst>
          </p:cNvPr>
          <p:cNvSpPr txBox="1"/>
          <p:nvPr userDrawn="1"/>
        </p:nvSpPr>
        <p:spPr>
          <a:xfrm>
            <a:off x="1572016" y="6312877"/>
            <a:ext cx="3332285" cy="338554"/>
          </a:xfrm>
          <a:prstGeom prst="rect">
            <a:avLst/>
          </a:prstGeom>
          <a:noFill/>
        </p:spPr>
        <p:txBody>
          <a:bodyPr wrap="square" rtlCol="0">
            <a:spAutoFit/>
          </a:bodyPr>
          <a:lstStyle/>
          <a:p>
            <a:r>
              <a:rPr lang="en-US" sz="1600" dirty="0">
                <a:solidFill>
                  <a:schemeClr val="tx1">
                    <a:lumMod val="50000"/>
                    <a:lumOff val="50000"/>
                  </a:schemeClr>
                </a:solidFill>
                <a:latin typeface="+mj-lt"/>
              </a:rPr>
              <a:t>WebJunction		OCLC 2018</a:t>
            </a:r>
          </a:p>
        </p:txBody>
      </p:sp>
      <p:sp>
        <p:nvSpPr>
          <p:cNvPr id="9" name="Rectangle 8">
            <a:extLst>
              <a:ext uri="{FF2B5EF4-FFF2-40B4-BE49-F238E27FC236}">
                <a16:creationId xmlns:a16="http://schemas.microsoft.com/office/drawing/2014/main" id="{73002259-8798-4572-9130-675ABA5CAC13}"/>
              </a:ext>
            </a:extLst>
          </p:cNvPr>
          <p:cNvSpPr/>
          <p:nvPr userDrawn="1"/>
        </p:nvSpPr>
        <p:spPr>
          <a:xfrm>
            <a:off x="0" y="6070477"/>
            <a:ext cx="9144000" cy="18288"/>
          </a:xfrm>
          <a:prstGeom prst="rect">
            <a:avLst/>
          </a:prstGeom>
          <a:solidFill>
            <a:srgbClr val="DBDCD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835493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0004" y="4043045"/>
            <a:ext cx="8686800" cy="440025"/>
          </a:xfrm>
          <a:prstGeom prst="rect">
            <a:avLst/>
          </a:prstGeom>
        </p:spPr>
        <p:txBody>
          <a:bodyPr anchor="b"/>
          <a:lstStyle>
            <a:lvl1pPr algn="l">
              <a:defRPr sz="2000" b="1">
                <a:solidFill>
                  <a:srgbClr val="E85E4F"/>
                </a:solidFill>
              </a:defRPr>
            </a:lvl1pPr>
          </a:lstStyle>
          <a:p>
            <a:r>
              <a:rPr lang="en-US" dirty="0"/>
              <a:t>Click to edit Master title style</a:t>
            </a:r>
          </a:p>
        </p:txBody>
      </p:sp>
      <p:sp>
        <p:nvSpPr>
          <p:cNvPr id="3" name="Picture Placeholder 2"/>
          <p:cNvSpPr>
            <a:spLocks noGrp="1"/>
          </p:cNvSpPr>
          <p:nvPr>
            <p:ph type="pic" idx="1"/>
          </p:nvPr>
        </p:nvSpPr>
        <p:spPr>
          <a:xfrm>
            <a:off x="260004" y="612775"/>
            <a:ext cx="4259739" cy="3194804"/>
          </a:xfrm>
          <a:prstGeom prst="rect">
            <a:avLst/>
          </a:prstGeom>
        </p:spPr>
        <p:txBody>
          <a:bodyPr/>
          <a:lstStyle>
            <a:lvl1pPr marL="0" indent="0">
              <a:buNone/>
              <a:defRPr sz="3200">
                <a:solidFill>
                  <a:srgbClr val="3D4059"/>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260004" y="4609783"/>
            <a:ext cx="8686800" cy="624909"/>
          </a:xfrm>
          <a:prstGeom prst="rect">
            <a:avLst/>
          </a:prstGeom>
        </p:spPr>
        <p:txBody>
          <a:bodyPr/>
          <a:lstStyle>
            <a:lvl1pPr marL="0" indent="0">
              <a:buNone/>
              <a:defRPr sz="1400">
                <a:solidFill>
                  <a:srgbClr val="3D4059"/>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2F06D7DF-80BD-8344-910D-31CE746E5D7C}" type="datetimeFigureOut">
              <a:rPr lang="en-US" smtClean="0"/>
              <a:pPr/>
              <a:t>8/1/2019</a:t>
            </a:fld>
            <a:endParaRPr lang="en-US"/>
          </a:p>
        </p:txBody>
      </p:sp>
      <p:sp>
        <p:nvSpPr>
          <p:cNvPr id="9" name="Picture Placeholder 2"/>
          <p:cNvSpPr>
            <a:spLocks noGrp="1"/>
          </p:cNvSpPr>
          <p:nvPr>
            <p:ph type="pic" idx="13"/>
          </p:nvPr>
        </p:nvSpPr>
        <p:spPr>
          <a:xfrm>
            <a:off x="4687065" y="612775"/>
            <a:ext cx="4259739" cy="3194804"/>
          </a:xfrm>
          <a:prstGeom prst="rect">
            <a:avLst/>
          </a:prstGeom>
        </p:spPr>
        <p:txBody>
          <a:bodyPr/>
          <a:lstStyle>
            <a:lvl1pPr marL="0" indent="0">
              <a:buNone/>
              <a:defRPr sz="3200">
                <a:solidFill>
                  <a:srgbClr val="3D4059"/>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12" name="Slide Number Placeholder 5"/>
          <p:cNvSpPr>
            <a:spLocks noGrp="1"/>
          </p:cNvSpPr>
          <p:nvPr>
            <p:ph type="sldNum" sz="quarter" idx="12"/>
          </p:nvPr>
        </p:nvSpPr>
        <p:spPr>
          <a:xfrm>
            <a:off x="3945684" y="6356350"/>
            <a:ext cx="2133600" cy="365125"/>
          </a:xfrm>
        </p:spPr>
        <p:txBody>
          <a:bodyPr/>
          <a:lstStyle/>
          <a:p>
            <a:fld id="{CEBFD22D-C511-9847-9EF9-254F04B6B55E}" type="slidenum">
              <a:rPr lang="en-US" smtClean="0"/>
              <a:pPr/>
              <a:t>‹#›</a:t>
            </a:fld>
            <a:endParaRPr lang="en-US"/>
          </a:p>
        </p:txBody>
      </p:sp>
      <p:sp>
        <p:nvSpPr>
          <p:cNvPr id="11" name="Rectangle 10"/>
          <p:cNvSpPr/>
          <p:nvPr userDrawn="1"/>
        </p:nvSpPr>
        <p:spPr>
          <a:xfrm>
            <a:off x="6876156" y="5936456"/>
            <a:ext cx="2070647" cy="30003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4" name="Picture 13"/>
          <p:cNvPicPr>
            <a:picLocks noChangeAspect="1"/>
          </p:cNvPicPr>
          <p:nvPr userDrawn="1"/>
        </p:nvPicPr>
        <p:blipFill>
          <a:blip r:embed="rId2"/>
          <a:stretch>
            <a:fillRect/>
          </a:stretch>
        </p:blipFill>
        <p:spPr>
          <a:xfrm>
            <a:off x="6900863" y="4979259"/>
            <a:ext cx="2045941" cy="1954709"/>
          </a:xfrm>
          <a:prstGeom prst="rect">
            <a:avLst/>
          </a:prstGeom>
        </p:spPr>
      </p:pic>
    </p:spTree>
    <p:extLst>
      <p:ext uri="{BB962C8B-B14F-4D97-AF65-F5344CB8AC3E}">
        <p14:creationId xmlns:p14="http://schemas.microsoft.com/office/powerpoint/2010/main" val="11502331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losing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2F06D7DF-80BD-8344-910D-31CE746E5D7C}" type="datetimeFigureOut">
              <a:rPr lang="en-US" smtClean="0"/>
              <a:pPr/>
              <a:t>8/1/2019</a:t>
            </a:fld>
            <a:endParaRPr lang="en-US"/>
          </a:p>
        </p:txBody>
      </p:sp>
      <p:sp>
        <p:nvSpPr>
          <p:cNvPr id="7" name="Picture Placeholder 2"/>
          <p:cNvSpPr>
            <a:spLocks noGrp="1"/>
          </p:cNvSpPr>
          <p:nvPr>
            <p:ph type="pic" idx="12" hasCustomPrompt="1"/>
          </p:nvPr>
        </p:nvSpPr>
        <p:spPr>
          <a:xfrm>
            <a:off x="1678487" y="4479246"/>
            <a:ext cx="957755" cy="996676"/>
          </a:xfrm>
          <a:prstGeom prst="rect">
            <a:avLst/>
          </a:prstGeom>
        </p:spPr>
        <p:txBody>
          <a:bodyPr/>
          <a:lstStyle>
            <a:lvl1pPr marL="0" indent="0">
              <a:buNone/>
              <a:defRPr sz="1400">
                <a:solidFill>
                  <a:srgbClr val="3D4059"/>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Speaker Photo </a:t>
            </a:r>
            <a:br>
              <a:rPr lang="en-US" dirty="0"/>
            </a:br>
            <a:r>
              <a:rPr lang="en-US" dirty="0"/>
              <a:t>(if available)</a:t>
            </a:r>
          </a:p>
        </p:txBody>
      </p:sp>
      <p:sp>
        <p:nvSpPr>
          <p:cNvPr id="14" name="Slide Number Placeholder 5"/>
          <p:cNvSpPr>
            <a:spLocks noGrp="1"/>
          </p:cNvSpPr>
          <p:nvPr>
            <p:ph type="sldNum" sz="quarter" idx="13"/>
          </p:nvPr>
        </p:nvSpPr>
        <p:spPr>
          <a:xfrm>
            <a:off x="6789901" y="6356350"/>
            <a:ext cx="2133600" cy="365125"/>
          </a:xfrm>
        </p:spPr>
        <p:txBody>
          <a:bodyPr/>
          <a:lstStyle/>
          <a:p>
            <a:fld id="{CEBFD22D-C511-9847-9EF9-254F04B6B55E}" type="slidenum">
              <a:rPr lang="en-US" smtClean="0"/>
              <a:pPr/>
              <a:t>‹#›</a:t>
            </a:fld>
            <a:endParaRPr lang="en-US"/>
          </a:p>
        </p:txBody>
      </p:sp>
      <p:sp>
        <p:nvSpPr>
          <p:cNvPr id="11" name="Subtitle 2"/>
          <p:cNvSpPr>
            <a:spLocks noGrp="1"/>
          </p:cNvSpPr>
          <p:nvPr>
            <p:ph type="subTitle" idx="1" hasCustomPrompt="1"/>
          </p:nvPr>
        </p:nvSpPr>
        <p:spPr>
          <a:xfrm>
            <a:off x="2738071" y="4479245"/>
            <a:ext cx="6405930" cy="627138"/>
          </a:xfrm>
          <a:prstGeom prst="rect">
            <a:avLst/>
          </a:prstGeom>
          <a:solidFill>
            <a:srgbClr val="E85E4F"/>
          </a:solidFill>
        </p:spPr>
        <p:txBody>
          <a:bodyPr wrap="none" lIns="91440" anchor="ctr">
            <a:noAutofit/>
          </a:bodyPr>
          <a:lstStyle>
            <a:lvl1pPr marL="0" indent="0" algn="l">
              <a:buNone/>
              <a:defRPr sz="2800" b="0"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Speaker Name</a:t>
            </a:r>
          </a:p>
        </p:txBody>
      </p:sp>
      <p:sp>
        <p:nvSpPr>
          <p:cNvPr id="12" name="Text Placeholder 3"/>
          <p:cNvSpPr>
            <a:spLocks noGrp="1"/>
          </p:cNvSpPr>
          <p:nvPr>
            <p:ph type="body" sz="half" idx="14" hasCustomPrompt="1"/>
          </p:nvPr>
        </p:nvSpPr>
        <p:spPr>
          <a:xfrm>
            <a:off x="2738070" y="5138102"/>
            <a:ext cx="2258860" cy="337819"/>
          </a:xfrm>
          <a:prstGeom prst="rect">
            <a:avLst/>
          </a:prstGeom>
        </p:spPr>
        <p:txBody>
          <a:bodyPr/>
          <a:lstStyle>
            <a:lvl1pPr marL="0" indent="0">
              <a:buNone/>
              <a:defRPr sz="1400">
                <a:solidFill>
                  <a:srgbClr val="3D4059"/>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Speaker Title</a:t>
            </a:r>
          </a:p>
        </p:txBody>
      </p:sp>
      <p:pic>
        <p:nvPicPr>
          <p:cNvPr id="15" name="Picture 14"/>
          <p:cNvPicPr>
            <a:picLocks noChangeAspect="1"/>
          </p:cNvPicPr>
          <p:nvPr userDrawn="1"/>
        </p:nvPicPr>
        <p:blipFill>
          <a:blip r:embed="rId2"/>
          <a:stretch>
            <a:fillRect/>
          </a:stretch>
        </p:blipFill>
        <p:spPr>
          <a:xfrm>
            <a:off x="220563" y="210984"/>
            <a:ext cx="4223394" cy="4035065"/>
          </a:xfrm>
          <a:prstGeom prst="rect">
            <a:avLst/>
          </a:prstGeom>
        </p:spPr>
      </p:pic>
      <p:sp>
        <p:nvSpPr>
          <p:cNvPr id="16" name="Title 1"/>
          <p:cNvSpPr>
            <a:spLocks noGrp="1"/>
          </p:cNvSpPr>
          <p:nvPr>
            <p:ph type="ctrTitle" hasCustomPrompt="1"/>
          </p:nvPr>
        </p:nvSpPr>
        <p:spPr>
          <a:xfrm>
            <a:off x="1572016" y="3475974"/>
            <a:ext cx="7382970" cy="802642"/>
          </a:xfrm>
          <a:prstGeom prst="rect">
            <a:avLst/>
          </a:prstGeom>
        </p:spPr>
        <p:txBody>
          <a:bodyPr>
            <a:noAutofit/>
          </a:bodyPr>
          <a:lstStyle>
            <a:lvl1pPr algn="l">
              <a:defRPr sz="4800" b="1" baseline="0">
                <a:solidFill>
                  <a:srgbClr val="3D4059"/>
                </a:solidFill>
              </a:defRPr>
            </a:lvl1pPr>
          </a:lstStyle>
          <a:p>
            <a:r>
              <a:rPr lang="en-US" dirty="0"/>
              <a:t>Closing Slide</a:t>
            </a:r>
          </a:p>
        </p:txBody>
      </p:sp>
      <p:sp>
        <p:nvSpPr>
          <p:cNvPr id="9" name="Rectangle 8">
            <a:extLst>
              <a:ext uri="{FF2B5EF4-FFF2-40B4-BE49-F238E27FC236}">
                <a16:creationId xmlns:a16="http://schemas.microsoft.com/office/drawing/2014/main" id="{0D34011C-5D0C-4FC1-81CD-F26F154A5F49}"/>
              </a:ext>
            </a:extLst>
          </p:cNvPr>
          <p:cNvSpPr/>
          <p:nvPr userDrawn="1"/>
        </p:nvSpPr>
        <p:spPr>
          <a:xfrm>
            <a:off x="0" y="6070477"/>
            <a:ext cx="9144000" cy="18288"/>
          </a:xfrm>
          <a:prstGeom prst="rect">
            <a:avLst/>
          </a:prstGeom>
          <a:solidFill>
            <a:srgbClr val="DBDCD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232764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9" name="Content Placeholder 8"/>
          <p:cNvSpPr>
            <a:spLocks noGrp="1"/>
          </p:cNvSpPr>
          <p:nvPr>
            <p:ph sz="quarter" idx="1"/>
          </p:nvPr>
        </p:nvSpPr>
        <p:spPr>
          <a:xfrm>
            <a:off x="609600" y="1589567"/>
            <a:ext cx="3886200"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1" name="Content Placeholder 10"/>
          <p:cNvSpPr>
            <a:spLocks noGrp="1"/>
          </p:cNvSpPr>
          <p:nvPr>
            <p:ph sz="quarter" idx="2"/>
          </p:nvPr>
        </p:nvSpPr>
        <p:spPr>
          <a:xfrm>
            <a:off x="4844901" y="1589567"/>
            <a:ext cx="3886200"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8" name="Date Placeholder 7"/>
          <p:cNvSpPr>
            <a:spLocks noGrp="1"/>
          </p:cNvSpPr>
          <p:nvPr>
            <p:ph type="dt" sz="half" idx="15"/>
          </p:nvPr>
        </p:nvSpPr>
        <p:spPr/>
        <p:txBody>
          <a:bodyPr rtlCol="0"/>
          <a:lstStyle/>
          <a:p>
            <a:fld id="{93D1A232-213E-473F-9DD9-A3DF6CA1860C}" type="datetimeFigureOut">
              <a:rPr lang="en-US" smtClean="0">
                <a:solidFill>
                  <a:srgbClr val="39302A"/>
                </a:solidFill>
              </a:rPr>
              <a:pPr/>
              <a:t>8/1/2019</a:t>
            </a:fld>
            <a:endParaRPr lang="en-US" dirty="0">
              <a:solidFill>
                <a:srgbClr val="39302A"/>
              </a:solidFill>
            </a:endParaRPr>
          </a:p>
        </p:txBody>
      </p:sp>
      <p:sp>
        <p:nvSpPr>
          <p:cNvPr id="10" name="Slide Number Placeholder 9"/>
          <p:cNvSpPr>
            <a:spLocks noGrp="1"/>
          </p:cNvSpPr>
          <p:nvPr>
            <p:ph type="sldNum" sz="quarter" idx="16"/>
          </p:nvPr>
        </p:nvSpPr>
        <p:spPr/>
        <p:txBody>
          <a:bodyPr rtlCol="0"/>
          <a:lstStyle/>
          <a:p>
            <a:fld id="{3A280939-1F92-4481-A4C9-DE259B9877AF}" type="slidenum">
              <a:rPr lang="en-US" smtClean="0"/>
              <a:pPr/>
              <a:t>‹#›</a:t>
            </a:fld>
            <a:endParaRPr lang="en-US" dirty="0"/>
          </a:p>
        </p:txBody>
      </p:sp>
      <p:sp>
        <p:nvSpPr>
          <p:cNvPr id="12" name="Footer Placeholder 11"/>
          <p:cNvSpPr>
            <a:spLocks noGrp="1"/>
          </p:cNvSpPr>
          <p:nvPr>
            <p:ph type="ftr" sz="quarter" idx="17"/>
          </p:nvPr>
        </p:nvSpPr>
        <p:spPr/>
        <p:txBody>
          <a:bodyPr rtlCol="0"/>
          <a:lstStyle/>
          <a:p>
            <a:endParaRPr lang="en-US" dirty="0">
              <a:solidFill>
                <a:srgbClr val="39302A"/>
              </a:solidFill>
            </a:endParaRPr>
          </a:p>
        </p:txBody>
      </p:sp>
    </p:spTree>
    <p:extLst>
      <p:ext uri="{BB962C8B-B14F-4D97-AF65-F5344CB8AC3E}">
        <p14:creationId xmlns:p14="http://schemas.microsoft.com/office/powerpoint/2010/main" val="3761223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Content_NOLOGO">
    <p:spTree>
      <p:nvGrpSpPr>
        <p:cNvPr id="1" name=""/>
        <p:cNvGrpSpPr/>
        <p:nvPr/>
      </p:nvGrpSpPr>
      <p:grpSpPr>
        <a:xfrm>
          <a:off x="0" y="0"/>
          <a:ext cx="0" cy="0"/>
          <a:chOff x="0" y="0"/>
          <a:chExt cx="0" cy="0"/>
        </a:xfrm>
      </p:grpSpPr>
      <p:sp>
        <p:nvSpPr>
          <p:cNvPr id="5" name="Rectangle 4"/>
          <p:cNvSpPr/>
          <p:nvPr userDrawn="1"/>
        </p:nvSpPr>
        <p:spPr>
          <a:xfrm>
            <a:off x="0" y="6234784"/>
            <a:ext cx="9144000" cy="623216"/>
          </a:xfrm>
          <a:prstGeom prst="rect">
            <a:avLst/>
          </a:prstGeom>
          <a:solidFill>
            <a:srgbClr val="FF67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Date Placeholder 3"/>
          <p:cNvSpPr>
            <a:spLocks noGrp="1"/>
          </p:cNvSpPr>
          <p:nvPr>
            <p:ph type="dt" sz="half" idx="2"/>
          </p:nvPr>
        </p:nvSpPr>
        <p:spPr>
          <a:xfrm>
            <a:off x="220564" y="6356350"/>
            <a:ext cx="2133600" cy="365125"/>
          </a:xfrm>
          <a:prstGeom prst="rect">
            <a:avLst/>
          </a:prstGeom>
        </p:spPr>
        <p:txBody>
          <a:bodyPr vert="horz" lIns="91440" tIns="45720" rIns="91440" bIns="45720" rtlCol="0" anchor="ctr"/>
          <a:lstStyle>
            <a:lvl1pPr algn="l">
              <a:defRPr sz="1200">
                <a:solidFill>
                  <a:schemeClr val="bg1"/>
                </a:solidFill>
              </a:defRPr>
            </a:lvl1pPr>
          </a:lstStyle>
          <a:p>
            <a:fld id="{2F06D7DF-80BD-8344-910D-31CE746E5D7C}" type="datetimeFigureOut">
              <a:rPr lang="en-US" smtClean="0"/>
              <a:pPr/>
              <a:t>8/1/2019</a:t>
            </a:fld>
            <a:endParaRPr lang="en-US"/>
          </a:p>
        </p:txBody>
      </p:sp>
      <p:sp>
        <p:nvSpPr>
          <p:cNvPr id="14" name="Slide Number Placeholder 5"/>
          <p:cNvSpPr>
            <a:spLocks noGrp="1"/>
          </p:cNvSpPr>
          <p:nvPr>
            <p:ph type="sldNum" sz="quarter" idx="12"/>
          </p:nvPr>
        </p:nvSpPr>
        <p:spPr>
          <a:xfrm>
            <a:off x="6821713" y="6356350"/>
            <a:ext cx="2133600" cy="365125"/>
          </a:xfrm>
          <a:prstGeom prst="rect">
            <a:avLst/>
          </a:prstGeom>
        </p:spPr>
        <p:txBody>
          <a:bodyPr/>
          <a:lstStyle>
            <a:lvl1pPr algn="r">
              <a:defRPr>
                <a:solidFill>
                  <a:schemeClr val="bg1"/>
                </a:solidFill>
              </a:defRPr>
            </a:lvl1pPr>
          </a:lstStyle>
          <a:p>
            <a:pPr defTabSz="914400"/>
            <a:fld id="{CEBFD22D-C511-9847-9EF9-254F04B6B55E}" type="slidenum">
              <a:rPr lang="en-US" kern="0" smtClean="0"/>
              <a:pPr defTabSz="914400"/>
              <a:t>‹#›</a:t>
            </a:fld>
            <a:endParaRPr lang="en-US" kern="0" dirty="0"/>
          </a:p>
        </p:txBody>
      </p:sp>
    </p:spTree>
    <p:extLst>
      <p:ext uri="{BB962C8B-B14F-4D97-AF65-F5344CB8AC3E}">
        <p14:creationId xmlns:p14="http://schemas.microsoft.com/office/powerpoint/2010/main" val="254117367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Intermediate Slide Option 1">
    <p:spTree>
      <p:nvGrpSpPr>
        <p:cNvPr id="1" name=""/>
        <p:cNvGrpSpPr/>
        <p:nvPr/>
      </p:nvGrpSpPr>
      <p:grpSpPr>
        <a:xfrm>
          <a:off x="0" y="0"/>
          <a:ext cx="0" cy="0"/>
          <a:chOff x="0" y="0"/>
          <a:chExt cx="0" cy="0"/>
        </a:xfrm>
      </p:grpSpPr>
      <p:sp>
        <p:nvSpPr>
          <p:cNvPr id="2" name="Title 1"/>
          <p:cNvSpPr>
            <a:spLocks noGrp="1"/>
          </p:cNvSpPr>
          <p:nvPr>
            <p:ph type="title"/>
          </p:nvPr>
        </p:nvSpPr>
        <p:spPr>
          <a:xfrm>
            <a:off x="457200" y="1219200"/>
            <a:ext cx="8229600" cy="1143000"/>
          </a:xfrm>
        </p:spPr>
        <p:txBody>
          <a:bodyPr/>
          <a:lstStyle/>
          <a:p>
            <a:r>
              <a:rPr lang="en-US" dirty="0"/>
              <a:t>Click to edit Master title</a:t>
            </a:r>
          </a:p>
        </p:txBody>
      </p:sp>
      <p:sp>
        <p:nvSpPr>
          <p:cNvPr id="10" name="Text Placeholder 9"/>
          <p:cNvSpPr>
            <a:spLocks noGrp="1"/>
          </p:cNvSpPr>
          <p:nvPr>
            <p:ph type="body" sz="quarter" idx="13"/>
          </p:nvPr>
        </p:nvSpPr>
        <p:spPr>
          <a:xfrm>
            <a:off x="457200" y="2438400"/>
            <a:ext cx="8229600" cy="3733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4"/>
          </p:nvPr>
        </p:nvSpPr>
        <p:spPr/>
        <p:txBody>
          <a:bodyPr/>
          <a:lstStyle>
            <a:lvl1pPr>
              <a:defRPr/>
            </a:lvl1pPr>
          </a:lstStyle>
          <a:p>
            <a:pPr>
              <a:defRPr/>
            </a:pPr>
            <a:fld id="{06375F73-E874-4060-8470-05AF91F9EDF7}" type="datetime1">
              <a:rPr lang="en-US">
                <a:solidFill>
                  <a:srgbClr val="39302A"/>
                </a:solidFill>
              </a:rPr>
              <a:pPr>
                <a:defRPr/>
              </a:pPr>
              <a:t>8/1/2019</a:t>
            </a:fld>
            <a:endParaRPr lang="en-US">
              <a:solidFill>
                <a:srgbClr val="39302A"/>
              </a:solidFill>
            </a:endParaRPr>
          </a:p>
        </p:txBody>
      </p:sp>
      <p:sp>
        <p:nvSpPr>
          <p:cNvPr id="5" name="Footer Placeholder 4"/>
          <p:cNvSpPr>
            <a:spLocks noGrp="1"/>
          </p:cNvSpPr>
          <p:nvPr>
            <p:ph type="ftr" sz="quarter" idx="15"/>
          </p:nvPr>
        </p:nvSpPr>
        <p:spPr/>
        <p:txBody>
          <a:bodyPr/>
          <a:lstStyle>
            <a:lvl1pPr>
              <a:defRPr/>
            </a:lvl1pPr>
          </a:lstStyle>
          <a:p>
            <a:pPr>
              <a:defRPr/>
            </a:pPr>
            <a:endParaRPr lang="en-US">
              <a:solidFill>
                <a:srgbClr val="39302A"/>
              </a:solidFill>
            </a:endParaRPr>
          </a:p>
        </p:txBody>
      </p:sp>
      <p:sp>
        <p:nvSpPr>
          <p:cNvPr id="6" name="Slide Number Placeholder 5"/>
          <p:cNvSpPr>
            <a:spLocks noGrp="1"/>
          </p:cNvSpPr>
          <p:nvPr>
            <p:ph type="sldNum" sz="quarter" idx="16"/>
          </p:nvPr>
        </p:nvSpPr>
        <p:spPr/>
        <p:txBody>
          <a:bodyPr/>
          <a:lstStyle>
            <a:lvl1pPr>
              <a:defRPr/>
            </a:lvl1pPr>
          </a:lstStyle>
          <a:p>
            <a:pPr>
              <a:defRPr/>
            </a:pPr>
            <a:fld id="{DCEF652F-5DAE-4303-B4F9-3B6063A2ECE6}" type="slidenum">
              <a:rPr lang="en-US"/>
              <a:pPr>
                <a:defRPr/>
              </a:pPr>
              <a:t>‹#›</a:t>
            </a:fld>
            <a:endParaRPr lang="en-US"/>
          </a:p>
        </p:txBody>
      </p:sp>
    </p:spTree>
    <p:extLst>
      <p:ext uri="{BB962C8B-B14F-4D97-AF65-F5344CB8AC3E}">
        <p14:creationId xmlns:p14="http://schemas.microsoft.com/office/powerpoint/2010/main" val="35485667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0" name="Rectangle 9"/>
          <p:cNvSpPr/>
          <p:nvPr userDrawn="1"/>
        </p:nvSpPr>
        <p:spPr>
          <a:xfrm>
            <a:off x="6876156" y="5936456"/>
            <a:ext cx="2070647" cy="30003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57200" y="274638"/>
            <a:ext cx="8229600" cy="1143000"/>
          </a:xfrm>
          <a:prstGeom prst="rect">
            <a:avLst/>
          </a:prstGeom>
        </p:spPr>
        <p:txBody>
          <a:bodyPr/>
          <a:lstStyle>
            <a:lvl1pPr algn="l">
              <a:defRPr sz="4000" b="1">
                <a:solidFill>
                  <a:srgbClr val="E85E4F"/>
                </a:solidFill>
              </a:defRPr>
            </a:lvl1pPr>
          </a:lstStyle>
          <a:p>
            <a:r>
              <a:rPr lang="en-US" dirty="0"/>
              <a:t>Click to edit Master title style</a:t>
            </a:r>
          </a:p>
        </p:txBody>
      </p:sp>
      <p:sp>
        <p:nvSpPr>
          <p:cNvPr id="3" name="Content Placeholder 2"/>
          <p:cNvSpPr>
            <a:spLocks noGrp="1"/>
          </p:cNvSpPr>
          <p:nvPr>
            <p:ph idx="1"/>
          </p:nvPr>
        </p:nvSpPr>
        <p:spPr>
          <a:xfrm>
            <a:off x="457200" y="1600200"/>
            <a:ext cx="8229600" cy="4042607"/>
          </a:xfrm>
          <a:prstGeom prst="rect">
            <a:avLst/>
          </a:prstGeom>
        </p:spPr>
        <p:txBody>
          <a:bodyPr/>
          <a:lstStyle>
            <a:lvl1pPr marL="342900" indent="-342900">
              <a:buClr>
                <a:srgbClr val="E85E4F"/>
              </a:buClr>
              <a:buFont typeface="Wingdings" panose="05000000000000000000" pitchFamily="2" charset="2"/>
              <a:buChar char="§"/>
              <a:defRPr>
                <a:solidFill>
                  <a:srgbClr val="3D4059"/>
                </a:solidFill>
              </a:defRPr>
            </a:lvl1pPr>
            <a:lvl2pPr marL="742950" indent="-285750">
              <a:buClr>
                <a:srgbClr val="FFC72C"/>
              </a:buClr>
              <a:buFont typeface="Wingdings" panose="05000000000000000000" pitchFamily="2" charset="2"/>
              <a:buChar char="§"/>
              <a:defRPr>
                <a:solidFill>
                  <a:srgbClr val="3D4059"/>
                </a:solidFill>
              </a:defRPr>
            </a:lvl2pPr>
            <a:lvl3pPr marL="1143000" indent="-228600">
              <a:buClr>
                <a:srgbClr val="FFC72C"/>
              </a:buClr>
              <a:buFont typeface="Wingdings" panose="05000000000000000000" pitchFamily="2" charset="2"/>
              <a:buChar char="§"/>
              <a:defRPr>
                <a:solidFill>
                  <a:srgbClr val="3D4059"/>
                </a:solidFill>
              </a:defRPr>
            </a:lvl3pPr>
            <a:lvl4pPr marL="1600200" indent="-228600">
              <a:buClr>
                <a:srgbClr val="FFC72C"/>
              </a:buClr>
              <a:buFont typeface="Wingdings" panose="05000000000000000000" pitchFamily="2" charset="2"/>
              <a:buChar char="§"/>
              <a:defRPr>
                <a:solidFill>
                  <a:srgbClr val="3D4059"/>
                </a:solidFill>
              </a:defRPr>
            </a:lvl4pPr>
            <a:lvl5pPr marL="2057400" indent="-228600">
              <a:buClr>
                <a:srgbClr val="FFC72C"/>
              </a:buClr>
              <a:buFont typeface="Wingdings" panose="05000000000000000000" pitchFamily="2" charset="2"/>
              <a:buChar char="§"/>
              <a:defRPr>
                <a:solidFill>
                  <a:srgbClr val="3D4059"/>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2F06D7DF-80BD-8344-910D-31CE746E5D7C}" type="datetimeFigureOut">
              <a:rPr lang="en-US" smtClean="0"/>
              <a:pPr/>
              <a:t>8/1/2019</a:t>
            </a:fld>
            <a:endParaRPr lang="en-US"/>
          </a:p>
        </p:txBody>
      </p:sp>
      <p:sp>
        <p:nvSpPr>
          <p:cNvPr id="6" name="Slide Number Placeholder 5"/>
          <p:cNvSpPr>
            <a:spLocks noGrp="1"/>
          </p:cNvSpPr>
          <p:nvPr>
            <p:ph type="sldNum" sz="quarter" idx="12"/>
          </p:nvPr>
        </p:nvSpPr>
        <p:spPr>
          <a:xfrm>
            <a:off x="3945684" y="6356350"/>
            <a:ext cx="2133600" cy="365125"/>
          </a:xfrm>
        </p:spPr>
        <p:txBody>
          <a:bodyPr/>
          <a:lstStyle/>
          <a:p>
            <a:fld id="{CEBFD22D-C511-9847-9EF9-254F04B6B55E}" type="slidenum">
              <a:rPr lang="en-US" smtClean="0"/>
              <a:pPr/>
              <a:t>‹#›</a:t>
            </a:fld>
            <a:endParaRPr lang="en-US"/>
          </a:p>
        </p:txBody>
      </p:sp>
      <p:pic>
        <p:nvPicPr>
          <p:cNvPr id="11" name="Picture 10"/>
          <p:cNvPicPr>
            <a:picLocks noChangeAspect="1"/>
          </p:cNvPicPr>
          <p:nvPr userDrawn="1"/>
        </p:nvPicPr>
        <p:blipFill>
          <a:blip r:embed="rId2"/>
          <a:stretch>
            <a:fillRect/>
          </a:stretch>
        </p:blipFill>
        <p:spPr>
          <a:xfrm>
            <a:off x="6900863" y="4979259"/>
            <a:ext cx="2045941" cy="1954709"/>
          </a:xfrm>
          <a:prstGeom prst="rect">
            <a:avLst/>
          </a:prstGeom>
        </p:spPr>
      </p:pic>
    </p:spTree>
    <p:extLst>
      <p:ext uri="{BB962C8B-B14F-4D97-AF65-F5344CB8AC3E}">
        <p14:creationId xmlns:p14="http://schemas.microsoft.com/office/powerpoint/2010/main" val="38440038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lgn="l">
              <a:defRPr sz="4000" b="1">
                <a:solidFill>
                  <a:srgbClr val="E85E4F"/>
                </a:solidFill>
              </a:defRPr>
            </a:lvl1pPr>
          </a:lstStyle>
          <a:p>
            <a:r>
              <a:rPr lang="en-US" dirty="0"/>
              <a:t>Click to edit Master title style</a:t>
            </a:r>
          </a:p>
        </p:txBody>
      </p:sp>
      <p:sp>
        <p:nvSpPr>
          <p:cNvPr id="3" name="Content Placeholder 2"/>
          <p:cNvSpPr>
            <a:spLocks noGrp="1"/>
          </p:cNvSpPr>
          <p:nvPr>
            <p:ph idx="1"/>
          </p:nvPr>
        </p:nvSpPr>
        <p:spPr>
          <a:xfrm>
            <a:off x="457200" y="1600200"/>
            <a:ext cx="8229600" cy="4042607"/>
          </a:xfrm>
          <a:prstGeom prst="rect">
            <a:avLst/>
          </a:prstGeom>
        </p:spPr>
        <p:txBody>
          <a:bodyPr/>
          <a:lstStyle>
            <a:lvl1pPr marL="342900" indent="-342900">
              <a:buClr>
                <a:srgbClr val="E85E4F"/>
              </a:buClr>
              <a:buFont typeface="Wingdings" panose="05000000000000000000" pitchFamily="2" charset="2"/>
              <a:buChar char="§"/>
              <a:defRPr>
                <a:solidFill>
                  <a:srgbClr val="3D4059"/>
                </a:solidFill>
              </a:defRPr>
            </a:lvl1pPr>
            <a:lvl2pPr marL="742950" indent="-285750">
              <a:buClr>
                <a:srgbClr val="FFC72C"/>
              </a:buClr>
              <a:buFont typeface="Wingdings" panose="05000000000000000000" pitchFamily="2" charset="2"/>
              <a:buChar char="§"/>
              <a:defRPr>
                <a:solidFill>
                  <a:srgbClr val="3D4059"/>
                </a:solidFill>
              </a:defRPr>
            </a:lvl2pPr>
            <a:lvl3pPr marL="1143000" indent="-228600">
              <a:buClr>
                <a:srgbClr val="FFC72C"/>
              </a:buClr>
              <a:buFont typeface="Wingdings" panose="05000000000000000000" pitchFamily="2" charset="2"/>
              <a:buChar char="§"/>
              <a:defRPr>
                <a:solidFill>
                  <a:srgbClr val="3D4059"/>
                </a:solidFill>
              </a:defRPr>
            </a:lvl3pPr>
            <a:lvl4pPr marL="1600200" indent="-228600">
              <a:buClr>
                <a:srgbClr val="FFC72C"/>
              </a:buClr>
              <a:buFont typeface="Wingdings" panose="05000000000000000000" pitchFamily="2" charset="2"/>
              <a:buChar char="§"/>
              <a:defRPr>
                <a:solidFill>
                  <a:srgbClr val="3D4059"/>
                </a:solidFill>
              </a:defRPr>
            </a:lvl4pPr>
            <a:lvl5pPr marL="2057400" indent="-228600">
              <a:buClr>
                <a:srgbClr val="FFC72C"/>
              </a:buClr>
              <a:buFont typeface="Wingdings" panose="05000000000000000000" pitchFamily="2" charset="2"/>
              <a:buChar char="§"/>
              <a:defRPr>
                <a:solidFill>
                  <a:srgbClr val="3D4059"/>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2404237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lgn="l">
              <a:defRPr sz="4000" b="1">
                <a:solidFill>
                  <a:srgbClr val="E85E4F"/>
                </a:solidFill>
              </a:defRPr>
            </a:lvl1pPr>
          </a:lstStyle>
          <a:p>
            <a:r>
              <a:rPr lang="en-US" dirty="0"/>
              <a:t>Click to edit Master title style</a:t>
            </a:r>
          </a:p>
        </p:txBody>
      </p:sp>
      <p:sp>
        <p:nvSpPr>
          <p:cNvPr id="3" name="Content Placeholder 2"/>
          <p:cNvSpPr>
            <a:spLocks noGrp="1"/>
          </p:cNvSpPr>
          <p:nvPr>
            <p:ph idx="1"/>
          </p:nvPr>
        </p:nvSpPr>
        <p:spPr>
          <a:xfrm>
            <a:off x="457200" y="1600200"/>
            <a:ext cx="8229600" cy="4042607"/>
          </a:xfrm>
          <a:prstGeom prst="rect">
            <a:avLst/>
          </a:prstGeom>
        </p:spPr>
        <p:txBody>
          <a:bodyPr/>
          <a:lstStyle>
            <a:lvl1pPr marL="342900" indent="-342900">
              <a:buClr>
                <a:srgbClr val="E85E4F"/>
              </a:buClr>
              <a:buFont typeface="Wingdings" panose="05000000000000000000" pitchFamily="2" charset="2"/>
              <a:buChar char="§"/>
              <a:defRPr>
                <a:solidFill>
                  <a:srgbClr val="3D4059"/>
                </a:solidFill>
              </a:defRPr>
            </a:lvl1pPr>
            <a:lvl2pPr marL="742950" indent="-285750">
              <a:buClr>
                <a:srgbClr val="FFC72C"/>
              </a:buClr>
              <a:buFont typeface="Wingdings" panose="05000000000000000000" pitchFamily="2" charset="2"/>
              <a:buChar char="§"/>
              <a:defRPr>
                <a:solidFill>
                  <a:srgbClr val="3D4059"/>
                </a:solidFill>
              </a:defRPr>
            </a:lvl2pPr>
            <a:lvl3pPr marL="1143000" indent="-228600">
              <a:buClr>
                <a:srgbClr val="FFC72C"/>
              </a:buClr>
              <a:buFont typeface="Wingdings" panose="05000000000000000000" pitchFamily="2" charset="2"/>
              <a:buChar char="§"/>
              <a:defRPr>
                <a:solidFill>
                  <a:srgbClr val="3D4059"/>
                </a:solidFill>
              </a:defRPr>
            </a:lvl3pPr>
            <a:lvl4pPr marL="1600200" indent="-228600">
              <a:buClr>
                <a:srgbClr val="FFC72C"/>
              </a:buClr>
              <a:buFont typeface="Wingdings" panose="05000000000000000000" pitchFamily="2" charset="2"/>
              <a:buChar char="§"/>
              <a:defRPr>
                <a:solidFill>
                  <a:srgbClr val="3D4059"/>
                </a:solidFill>
              </a:defRPr>
            </a:lvl4pPr>
            <a:lvl5pPr marL="2057400" indent="-228600">
              <a:buClr>
                <a:srgbClr val="FFC72C"/>
              </a:buClr>
              <a:buFont typeface="Wingdings" panose="05000000000000000000" pitchFamily="2" charset="2"/>
              <a:buChar char="§"/>
              <a:defRPr>
                <a:solidFill>
                  <a:srgbClr val="3D4059"/>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ubtitle 2">
            <a:extLst>
              <a:ext uri="{FF2B5EF4-FFF2-40B4-BE49-F238E27FC236}">
                <a16:creationId xmlns:a16="http://schemas.microsoft.com/office/drawing/2014/main" id="{E259493E-A775-44FF-A390-9C33A2FDEE8C}"/>
              </a:ext>
            </a:extLst>
          </p:cNvPr>
          <p:cNvSpPr>
            <a:spLocks noGrp="1"/>
          </p:cNvSpPr>
          <p:nvPr>
            <p:ph type="subTitle" idx="10"/>
          </p:nvPr>
        </p:nvSpPr>
        <p:spPr>
          <a:xfrm>
            <a:off x="0" y="6258251"/>
            <a:ext cx="9144000" cy="627138"/>
          </a:xfrm>
          <a:prstGeom prst="rect">
            <a:avLst/>
          </a:prstGeom>
          <a:solidFill>
            <a:srgbClr val="E85E4F"/>
          </a:solidFill>
        </p:spPr>
        <p:txBody>
          <a:bodyPr wrap="none" lIns="91440" anchor="ctr">
            <a:noAutofit/>
          </a:bodyPr>
          <a:lstStyle>
            <a:lvl1pPr marL="0" indent="0" algn="l">
              <a:buNone/>
              <a:defRPr sz="2800" b="0"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endParaRPr lang="en-US" dirty="0"/>
          </a:p>
        </p:txBody>
      </p:sp>
    </p:spTree>
    <p:extLst>
      <p:ext uri="{BB962C8B-B14F-4D97-AF65-F5344CB8AC3E}">
        <p14:creationId xmlns:p14="http://schemas.microsoft.com/office/powerpoint/2010/main" val="30619653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lgn="l">
              <a:defRPr sz="4000" b="1">
                <a:solidFill>
                  <a:srgbClr val="E85E4F"/>
                </a:solidFill>
              </a:defRPr>
            </a:lvl1pPr>
          </a:lstStyle>
          <a:p>
            <a:r>
              <a:rPr lang="en-US" dirty="0"/>
              <a:t>Click to edit Master title style</a:t>
            </a:r>
          </a:p>
        </p:txBody>
      </p:sp>
      <p:sp>
        <p:nvSpPr>
          <p:cNvPr id="9" name="Rectangle 8"/>
          <p:cNvSpPr/>
          <p:nvPr userDrawn="1"/>
        </p:nvSpPr>
        <p:spPr>
          <a:xfrm>
            <a:off x="6876156" y="5936456"/>
            <a:ext cx="2070647" cy="30003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p:cNvPicPr>
            <a:picLocks noChangeAspect="1"/>
          </p:cNvPicPr>
          <p:nvPr userDrawn="1"/>
        </p:nvPicPr>
        <p:blipFill>
          <a:blip r:embed="rId2"/>
          <a:stretch>
            <a:fillRect/>
          </a:stretch>
        </p:blipFill>
        <p:spPr>
          <a:xfrm>
            <a:off x="6900863" y="4979259"/>
            <a:ext cx="2045941" cy="1954709"/>
          </a:xfrm>
          <a:prstGeom prst="rect">
            <a:avLst/>
          </a:prstGeom>
        </p:spPr>
      </p:pic>
    </p:spTree>
    <p:extLst>
      <p:ext uri="{BB962C8B-B14F-4D97-AF65-F5344CB8AC3E}">
        <p14:creationId xmlns:p14="http://schemas.microsoft.com/office/powerpoint/2010/main" val="14881632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ustom Layout">
    <p:bg>
      <p:bgPr>
        <a:gradFill>
          <a:gsLst>
            <a:gs pos="0">
              <a:srgbClr val="FFC72C"/>
            </a:gs>
            <a:gs pos="100000">
              <a:schemeClr val="accent5">
                <a:lumMod val="20000"/>
                <a:lumOff val="80000"/>
              </a:schemeClr>
            </a:gs>
          </a:gsLst>
          <a:lin ang="1620000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844E64-55E7-4218-B68A-66508C3F47DA}"/>
              </a:ext>
            </a:extLst>
          </p:cNvPr>
          <p:cNvSpPr>
            <a:spLocks noGrp="1"/>
          </p:cNvSpPr>
          <p:nvPr>
            <p:ph type="title"/>
          </p:nvPr>
        </p:nvSpPr>
        <p:spPr>
          <a:xfrm>
            <a:off x="628650" y="365125"/>
            <a:ext cx="7886700" cy="1325563"/>
          </a:xfrm>
          <a:prstGeom prst="rect">
            <a:avLst/>
          </a:prstGeom>
        </p:spPr>
        <p:txBody>
          <a:bodyPr/>
          <a:lstStyle/>
          <a:p>
            <a:r>
              <a:rPr lang="en-US"/>
              <a:t>Click to edit Master title style</a:t>
            </a:r>
          </a:p>
        </p:txBody>
      </p:sp>
      <p:pic>
        <p:nvPicPr>
          <p:cNvPr id="5" name="Picture 4">
            <a:extLst>
              <a:ext uri="{FF2B5EF4-FFF2-40B4-BE49-F238E27FC236}">
                <a16:creationId xmlns:a16="http://schemas.microsoft.com/office/drawing/2014/main" id="{9C50ED46-1BC5-4068-9F20-EEAE9BA3B1CF}"/>
              </a:ext>
            </a:extLst>
          </p:cNvPr>
          <p:cNvPicPr>
            <a:picLocks noChangeAspect="1"/>
          </p:cNvPicPr>
          <p:nvPr userDrawn="1"/>
        </p:nvPicPr>
        <p:blipFill>
          <a:blip r:embed="rId3"/>
          <a:stretch>
            <a:fillRect/>
          </a:stretch>
        </p:blipFill>
        <p:spPr>
          <a:xfrm>
            <a:off x="6900863" y="4979259"/>
            <a:ext cx="2045941" cy="1954709"/>
          </a:xfrm>
          <a:prstGeom prst="rect">
            <a:avLst/>
          </a:prstGeom>
        </p:spPr>
      </p:pic>
    </p:spTree>
    <p:extLst>
      <p:ext uri="{BB962C8B-B14F-4D97-AF65-F5344CB8AC3E}">
        <p14:creationId xmlns:p14="http://schemas.microsoft.com/office/powerpoint/2010/main" val="2146497339"/>
      </p:ext>
    </p:extLst>
  </p:cSld>
  <p:clrMapOvr>
    <a:overrideClrMapping bg1="lt1" tx1="dk1" bg2="lt2" tx2="dk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8" name="Rectangle 7"/>
          <p:cNvSpPr/>
          <p:nvPr userDrawn="1"/>
        </p:nvSpPr>
        <p:spPr>
          <a:xfrm>
            <a:off x="6876156" y="5936456"/>
            <a:ext cx="2070647" cy="30003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p:cNvPicPr>
            <a:picLocks noChangeAspect="1"/>
          </p:cNvPicPr>
          <p:nvPr userDrawn="1"/>
        </p:nvPicPr>
        <p:blipFill>
          <a:blip r:embed="rId2"/>
          <a:stretch>
            <a:fillRect/>
          </a:stretch>
        </p:blipFill>
        <p:spPr>
          <a:xfrm>
            <a:off x="6900863" y="4979259"/>
            <a:ext cx="2045941" cy="1954709"/>
          </a:xfrm>
          <a:prstGeom prst="rect">
            <a:avLst/>
          </a:prstGeom>
        </p:spPr>
      </p:pic>
    </p:spTree>
    <p:extLst>
      <p:ext uri="{BB962C8B-B14F-4D97-AF65-F5344CB8AC3E}">
        <p14:creationId xmlns:p14="http://schemas.microsoft.com/office/powerpoint/2010/main" val="1152945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958676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t"/>
          <a:lstStyle>
            <a:lvl1pPr algn="l">
              <a:defRPr sz="2800" b="1">
                <a:solidFill>
                  <a:srgbClr val="E85E4F"/>
                </a:solidFill>
              </a:defRPr>
            </a:lvl1pPr>
          </a:lstStyle>
          <a:p>
            <a:r>
              <a:rPr lang="en-US" dirty="0"/>
              <a:t>Click to edit Master title style</a:t>
            </a:r>
          </a:p>
        </p:txBody>
      </p:sp>
      <p:sp>
        <p:nvSpPr>
          <p:cNvPr id="3" name="Content Placeholder 2"/>
          <p:cNvSpPr>
            <a:spLocks noGrp="1"/>
          </p:cNvSpPr>
          <p:nvPr>
            <p:ph idx="1"/>
          </p:nvPr>
        </p:nvSpPr>
        <p:spPr>
          <a:xfrm>
            <a:off x="3575050" y="273051"/>
            <a:ext cx="5111750" cy="5369758"/>
          </a:xfrm>
          <a:prstGeom prst="rect">
            <a:avLst/>
          </a:prstGeom>
        </p:spPr>
        <p:txBody>
          <a:bodyPr/>
          <a:lstStyle>
            <a:lvl1pPr>
              <a:defRPr sz="3200">
                <a:solidFill>
                  <a:srgbClr val="3D4059"/>
                </a:solidFill>
              </a:defRPr>
            </a:lvl1pPr>
            <a:lvl2pPr>
              <a:defRPr sz="2800">
                <a:solidFill>
                  <a:srgbClr val="3D4059"/>
                </a:solidFill>
              </a:defRPr>
            </a:lvl2pPr>
            <a:lvl3pPr>
              <a:defRPr sz="2400">
                <a:solidFill>
                  <a:srgbClr val="3D4059"/>
                </a:solidFill>
              </a:defRPr>
            </a:lvl3pPr>
            <a:lvl4pPr>
              <a:defRPr sz="2000">
                <a:solidFill>
                  <a:srgbClr val="3D4059"/>
                </a:solidFill>
              </a:defRPr>
            </a:lvl4pPr>
            <a:lvl5pPr>
              <a:defRPr sz="2000">
                <a:solidFill>
                  <a:srgbClr val="3D4059"/>
                </a:solidFill>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1"/>
            <a:ext cx="3008313" cy="4207708"/>
          </a:xfrm>
          <a:prstGeom prst="rect">
            <a:avLst/>
          </a:prstGeom>
        </p:spPr>
        <p:txBody>
          <a:bodyPr/>
          <a:lstStyle>
            <a:lvl1pPr marL="0" indent="0">
              <a:buNone/>
              <a:defRPr sz="1400">
                <a:solidFill>
                  <a:srgbClr val="3D4059"/>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2F06D7DF-80BD-8344-910D-31CE746E5D7C}" type="datetimeFigureOut">
              <a:rPr lang="en-US" smtClean="0"/>
              <a:pPr/>
              <a:t>8/1/2019</a:t>
            </a:fld>
            <a:endParaRPr lang="en-US"/>
          </a:p>
        </p:txBody>
      </p:sp>
      <p:sp>
        <p:nvSpPr>
          <p:cNvPr id="8" name="Slide Number Placeholder 5"/>
          <p:cNvSpPr>
            <a:spLocks noGrp="1"/>
          </p:cNvSpPr>
          <p:nvPr>
            <p:ph type="sldNum" sz="quarter" idx="12"/>
          </p:nvPr>
        </p:nvSpPr>
        <p:spPr>
          <a:xfrm>
            <a:off x="3945684" y="6356350"/>
            <a:ext cx="2133600" cy="365125"/>
          </a:xfrm>
        </p:spPr>
        <p:txBody>
          <a:bodyPr/>
          <a:lstStyle/>
          <a:p>
            <a:fld id="{CEBFD22D-C511-9847-9EF9-254F04B6B55E}" type="slidenum">
              <a:rPr lang="en-US" smtClean="0"/>
              <a:pPr/>
              <a:t>‹#›</a:t>
            </a:fld>
            <a:endParaRPr lang="en-US"/>
          </a:p>
        </p:txBody>
      </p:sp>
      <p:sp>
        <p:nvSpPr>
          <p:cNvPr id="11" name="Rectangle 10"/>
          <p:cNvSpPr/>
          <p:nvPr userDrawn="1"/>
        </p:nvSpPr>
        <p:spPr>
          <a:xfrm>
            <a:off x="6876156" y="5936456"/>
            <a:ext cx="2070647" cy="30003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2" name="Picture 11"/>
          <p:cNvPicPr>
            <a:picLocks noChangeAspect="1"/>
          </p:cNvPicPr>
          <p:nvPr userDrawn="1"/>
        </p:nvPicPr>
        <p:blipFill>
          <a:blip r:embed="rId2"/>
          <a:stretch>
            <a:fillRect/>
          </a:stretch>
        </p:blipFill>
        <p:spPr>
          <a:xfrm>
            <a:off x="6900863" y="4979259"/>
            <a:ext cx="2045941" cy="1954709"/>
          </a:xfrm>
          <a:prstGeom prst="rect">
            <a:avLst/>
          </a:prstGeom>
        </p:spPr>
      </p:pic>
    </p:spTree>
    <p:extLst>
      <p:ext uri="{BB962C8B-B14F-4D97-AF65-F5344CB8AC3E}">
        <p14:creationId xmlns:p14="http://schemas.microsoft.com/office/powerpoint/2010/main" val="40932264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220564" y="6356350"/>
            <a:ext cx="2133600" cy="365125"/>
          </a:xfrm>
          <a:prstGeom prst="rect">
            <a:avLst/>
          </a:prstGeom>
        </p:spPr>
        <p:txBody>
          <a:bodyPr vert="horz" lIns="91440" tIns="45720" rIns="91440" bIns="45720" rtlCol="0" anchor="ctr"/>
          <a:lstStyle>
            <a:lvl1pPr algn="l">
              <a:defRPr sz="1200">
                <a:solidFill>
                  <a:srgbClr val="E85E4F"/>
                </a:solidFill>
                <a:effectLst/>
              </a:defRPr>
            </a:lvl1pPr>
          </a:lstStyle>
          <a:p>
            <a:fld id="{2F06D7DF-80BD-8344-910D-31CE746E5D7C}" type="datetimeFigureOut">
              <a:rPr lang="en-US" smtClean="0"/>
              <a:pPr/>
              <a:t>8/1/2019</a:t>
            </a:fld>
            <a:endParaRPr lang="en-US"/>
          </a:p>
        </p:txBody>
      </p:sp>
      <p:sp>
        <p:nvSpPr>
          <p:cNvPr id="6" name="Slide Number Placeholder 5"/>
          <p:cNvSpPr>
            <a:spLocks noGrp="1"/>
          </p:cNvSpPr>
          <p:nvPr>
            <p:ph type="sldNum" sz="quarter" idx="4"/>
          </p:nvPr>
        </p:nvSpPr>
        <p:spPr>
          <a:xfrm>
            <a:off x="6821387" y="6356350"/>
            <a:ext cx="2133600" cy="365125"/>
          </a:xfrm>
          <a:prstGeom prst="rect">
            <a:avLst/>
          </a:prstGeom>
        </p:spPr>
        <p:txBody>
          <a:bodyPr vert="horz" lIns="91440" tIns="45720" rIns="91440" bIns="45720" rtlCol="0" anchor="ctr"/>
          <a:lstStyle>
            <a:lvl1pPr algn="r">
              <a:defRPr sz="1200">
                <a:solidFill>
                  <a:srgbClr val="E85E4F"/>
                </a:solidFill>
              </a:defRPr>
            </a:lvl1pPr>
          </a:lstStyle>
          <a:p>
            <a:fld id="{CEBFD22D-C511-9847-9EF9-254F04B6B55E}" type="slidenum">
              <a:rPr lang="en-US" smtClean="0"/>
              <a:pPr/>
              <a:t>‹#›</a:t>
            </a:fld>
            <a:endParaRPr lang="en-US"/>
          </a:p>
        </p:txBody>
      </p:sp>
    </p:spTree>
    <p:extLst>
      <p:ext uri="{BB962C8B-B14F-4D97-AF65-F5344CB8AC3E}">
        <p14:creationId xmlns:p14="http://schemas.microsoft.com/office/powerpoint/2010/main" val="233831505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9" r:id="rId3"/>
    <p:sldLayoutId id="2147483661" r:id="rId4"/>
    <p:sldLayoutId id="2147483654" r:id="rId5"/>
    <p:sldLayoutId id="2147483676" r:id="rId6"/>
    <p:sldLayoutId id="2147483655" r:id="rId7"/>
    <p:sldLayoutId id="2147483660" r:id="rId8"/>
    <p:sldLayoutId id="2147483656" r:id="rId9"/>
    <p:sldLayoutId id="2147483657" r:id="rId10"/>
    <p:sldLayoutId id="2147483658" r:id="rId11"/>
    <p:sldLayoutId id="2147483662" r:id="rId12"/>
    <p:sldLayoutId id="2147483677" r:id="rId13"/>
    <p:sldLayoutId id="2147483678" r:id="rId14"/>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0.xml"/><Relationship Id="rId1" Type="http://schemas.openxmlformats.org/officeDocument/2006/relationships/slideLayout" Target="../slideLayouts/slideLayout4.xml"/><Relationship Id="rId5" Type="http://schemas.openxmlformats.org/officeDocument/2006/relationships/image" Target="../media/image16.jpeg"/><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17.wmf"/><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image" Target="../media/image20.jpg"/><Relationship Id="rId5" Type="http://schemas.openxmlformats.org/officeDocument/2006/relationships/image" Target="../media/image19.png"/><Relationship Id="rId4" Type="http://schemas.openxmlformats.org/officeDocument/2006/relationships/image" Target="../media/image18.jpeg"/></Relationships>
</file>

<file path=ppt/slides/_rels/slide12.xml.rels><?xml version="1.0" encoding="UTF-8" standalone="yes"?>
<Relationships xmlns="http://schemas.openxmlformats.org/package/2006/relationships"><Relationship Id="rId3" Type="http://schemas.openxmlformats.org/officeDocument/2006/relationships/image" Target="../media/image21.wmf"/><Relationship Id="rId2" Type="http://schemas.openxmlformats.org/officeDocument/2006/relationships/notesSlide" Target="../notesSlides/notesSlide12.xml"/><Relationship Id="rId1" Type="http://schemas.openxmlformats.org/officeDocument/2006/relationships/slideLayout" Target="../slideLayouts/slideLayout4.xml"/><Relationship Id="rId5" Type="http://schemas.openxmlformats.org/officeDocument/2006/relationships/image" Target="../media/image23.jpeg"/><Relationship Id="rId4" Type="http://schemas.openxmlformats.org/officeDocument/2006/relationships/image" Target="../media/image22.jpe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3.xml"/><Relationship Id="rId1" Type="http://schemas.openxmlformats.org/officeDocument/2006/relationships/themeOverride" Target="../theme/themeOverride2.xml"/><Relationship Id="rId5" Type="http://schemas.openxmlformats.org/officeDocument/2006/relationships/image" Target="../media/image25.svg"/><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4.xml"/><Relationship Id="rId1" Type="http://schemas.openxmlformats.org/officeDocument/2006/relationships/slideLayout" Target="../slideLayouts/slideLayout4.xml"/><Relationship Id="rId5" Type="http://schemas.openxmlformats.org/officeDocument/2006/relationships/hyperlink" Target="https://creativecommons.org/licenses/by-sa/2.0/" TargetMode="External"/><Relationship Id="rId4" Type="http://schemas.openxmlformats.org/officeDocument/2006/relationships/hyperlink" Target="https://flic.kr/p/5jXjNp"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openxmlformats.org/officeDocument/2006/relationships/image" Target="../media/image28.jpg"/></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6.xml"/><Relationship Id="rId1" Type="http://schemas.openxmlformats.org/officeDocument/2006/relationships/slideLayout" Target="../slideLayouts/slideLayout4.xml"/><Relationship Id="rId5" Type="http://schemas.openxmlformats.org/officeDocument/2006/relationships/image" Target="../media/image31.jpeg"/><Relationship Id="rId4" Type="http://schemas.openxmlformats.org/officeDocument/2006/relationships/image" Target="../media/image30.jpeg"/></Relationships>
</file>

<file path=ppt/slides/_rels/slide17.xml.rels><?xml version="1.0" encoding="UTF-8" standalone="yes"?>
<Relationships xmlns="http://schemas.openxmlformats.org/package/2006/relationships"><Relationship Id="rId3" Type="http://schemas.openxmlformats.org/officeDocument/2006/relationships/hyperlink" Target="https://www.flickr.com/photos/acplinfo/" TargetMode="External"/><Relationship Id="rId7" Type="http://schemas.openxmlformats.org/officeDocument/2006/relationships/image" Target="../media/image33.jpeg"/><Relationship Id="rId2" Type="http://schemas.openxmlformats.org/officeDocument/2006/relationships/notesSlide" Target="../notesSlides/notesSlide17.xml"/><Relationship Id="rId1" Type="http://schemas.openxmlformats.org/officeDocument/2006/relationships/slideLayout" Target="../slideLayouts/slideLayout4.xml"/><Relationship Id="rId6" Type="http://schemas.openxmlformats.org/officeDocument/2006/relationships/image" Target="../media/image32.png"/><Relationship Id="rId5" Type="http://schemas.openxmlformats.org/officeDocument/2006/relationships/hyperlink" Target="https://creativecommons.org/licenses/by-nc-nd/2.0/" TargetMode="External"/><Relationship Id="rId4" Type="http://schemas.openxmlformats.org/officeDocument/2006/relationships/hyperlink" Target="https://www.flickr.com/photos/acplinfo/14710835136/in/photolist-Cn7bpH-qwL6e-64qbTH-dRXd8-amX1dp-5ank8R-9J5K2z-fgnKUD-bBR5QZ-jYHN6P-5x6WGh-8pTKPw-51CatX-aNDgXr-7nv5EH-3LQTtH-kqWja-8mp7PU-JJ47vE-5tKF2t-iHGJnZ-5GxK8k-HBsLZg-8Mkupx-d2nLJh-d2nK4A-pSguaN-25ufim" TargetMode="Externa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0.xml"/><Relationship Id="rId1" Type="http://schemas.openxmlformats.org/officeDocument/2006/relationships/slideLayout" Target="../slideLayouts/slideLayout4.xml"/><Relationship Id="rId5" Type="http://schemas.openxmlformats.org/officeDocument/2006/relationships/image" Target="../media/image36.png"/><Relationship Id="rId4" Type="http://schemas.openxmlformats.org/officeDocument/2006/relationships/image" Target="../media/image35.png"/></Relationships>
</file>

<file path=ppt/slides/_rels/slide21.xml.rels><?xml version="1.0" encoding="UTF-8" standalone="yes"?>
<Relationships xmlns="http://schemas.openxmlformats.org/package/2006/relationships"><Relationship Id="rId3" Type="http://schemas.openxmlformats.org/officeDocument/2006/relationships/hyperlink" Target="https://www.flickr.com/photos/mujitra/" TargetMode="External"/><Relationship Id="rId2" Type="http://schemas.openxmlformats.org/officeDocument/2006/relationships/notesSlide" Target="../notesSlides/notesSlide21.xml"/><Relationship Id="rId1" Type="http://schemas.openxmlformats.org/officeDocument/2006/relationships/slideLayout" Target="../slideLayouts/slideLayout4.xml"/><Relationship Id="rId6" Type="http://schemas.openxmlformats.org/officeDocument/2006/relationships/image" Target="../media/image37.jpg"/><Relationship Id="rId5" Type="http://schemas.openxmlformats.org/officeDocument/2006/relationships/hyperlink" Target="https://creativecommons.org/licenses/by/2.0/" TargetMode="External"/><Relationship Id="rId4" Type="http://schemas.openxmlformats.org/officeDocument/2006/relationships/hyperlink" Target="https://www.flickr.com/photos/mujitra/4421810399/in/photolist-7JJWbk-7exUdZ-7MQANE-9hAemX-ezXE-8bqwTV-anx9yn-7VZHZ1-p7e1Qq-3dDTQV-4vTuc8-6EiBWY-ShnC2g-7rnAC-kjuwA-eSxHJF-7t24gH-7hPDo5-dTZxVs-7hPz63-FCPxv-5iLtMc-4BwfvQ-pq8jiq-sHTRe-5aJDsM-9hD1iQ-dwRKG-awC83N-yaoHw-8wDQqR-7MYCKy-7hKLvk-8Wfbwx-mQ4B9Y-7BPBND-sesQd-peNLA-6EiBHA-pMhaTq-5FARwJ-cFzeT-9aCerF-2BmMKx-sRxBq-qJcZVq-FiPB3-7rnzF-pX8wMu-6g9EQt"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42.jpg"/><Relationship Id="rId2" Type="http://schemas.openxmlformats.org/officeDocument/2006/relationships/notesSlide" Target="../notesSlides/notesSlide22.xml"/><Relationship Id="rId1" Type="http://schemas.openxmlformats.org/officeDocument/2006/relationships/slideLayout" Target="../slideLayouts/slideLayout4.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gif"/></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hyperlink" Target="https://pixabay.com/en/users/JenDigitalArt-6490932/" TargetMode="External"/><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microsoft.com/office/2007/relationships/hdphoto" Target="../media/hdphoto1.wdp"/><Relationship Id="rId5" Type="http://schemas.openxmlformats.org/officeDocument/2006/relationships/image" Target="../media/image3.png"/><Relationship Id="rId4" Type="http://schemas.openxmlformats.org/officeDocument/2006/relationships/hyperlink" Target="https://pixabay.com/en/girl-little-girl-child-kid-cute-2852252/" TargetMode="External"/></Relationships>
</file>

<file path=ppt/slides/_rels/slide5.xml.rels><?xml version="1.0" encoding="UTF-8" standalone="yes"?>
<Relationships xmlns="http://schemas.openxmlformats.org/package/2006/relationships"><Relationship Id="rId3" Type="http://schemas.openxmlformats.org/officeDocument/2006/relationships/hyperlink" Target="https://flic.kr/p/v2R3q6" TargetMode="External"/><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4.jpg"/><Relationship Id="rId5" Type="http://schemas.openxmlformats.org/officeDocument/2006/relationships/hyperlink" Target="https://creativecommons.org/licenses/by-nc-nd/2.0/" TargetMode="External"/><Relationship Id="rId4" Type="http://schemas.openxmlformats.org/officeDocument/2006/relationships/hyperlink" Target="https://www.flickr.com/photos/acplinfo/"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xml"/><Relationship Id="rId1" Type="http://schemas.openxmlformats.org/officeDocument/2006/relationships/slideLayout" Target="../slideLayouts/slideLayout3.xml"/><Relationship Id="rId5" Type="http://schemas.openxmlformats.org/officeDocument/2006/relationships/hyperlink" Target="https://pixabay.com/en/child-book-boy-studying-isolated-315045/" TargetMode="External"/><Relationship Id="rId4" Type="http://schemas.openxmlformats.org/officeDocument/2006/relationships/hyperlink" Target="https://pixabay.com/en/users/PublicDomainPictures-14/"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hyperlink" Target="https://creativecommons.org/licenses/by-sa/2.0/" TargetMode="External"/><Relationship Id="rId5" Type="http://schemas.openxmlformats.org/officeDocument/2006/relationships/hyperlink" Target="https://www.flickr.com/photos/sanjoselibrary/27439342320/" TargetMode="External"/><Relationship Id="rId4" Type="http://schemas.openxmlformats.org/officeDocument/2006/relationships/hyperlink" Target="https://www.flickr.com/photos/sanjoselibrary/"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9.jpeg"/><Relationship Id="rId5" Type="http://schemas.openxmlformats.org/officeDocument/2006/relationships/image" Target="../media/image8.jpeg"/><Relationship Id="rId4" Type="http://schemas.microsoft.com/office/2007/relationships/hdphoto" Target="../media/hdphoto2.wdp"/></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72016" y="3475974"/>
            <a:ext cx="7382970" cy="1032739"/>
          </a:xfrm>
        </p:spPr>
        <p:txBody>
          <a:bodyPr/>
          <a:lstStyle/>
          <a:p>
            <a:r>
              <a:rPr lang="en-US" sz="4400" dirty="0"/>
              <a:t>Background Knowledge Part 2</a:t>
            </a:r>
            <a:br>
              <a:rPr lang="en-US" sz="4400" dirty="0"/>
            </a:br>
            <a:endParaRPr lang="en-US" sz="4400" dirty="0"/>
          </a:p>
        </p:txBody>
      </p:sp>
      <p:sp>
        <p:nvSpPr>
          <p:cNvPr id="3" name="Subtitle 2"/>
          <p:cNvSpPr>
            <a:spLocks noGrp="1"/>
          </p:cNvSpPr>
          <p:nvPr>
            <p:ph type="subTitle" idx="1"/>
          </p:nvPr>
        </p:nvSpPr>
        <p:spPr>
          <a:xfrm>
            <a:off x="1572016" y="4830329"/>
            <a:ext cx="7571984" cy="627138"/>
          </a:xfrm>
        </p:spPr>
        <p:txBody>
          <a:bodyPr/>
          <a:lstStyle/>
          <a:p>
            <a:r>
              <a:rPr lang="en-US" sz="2400" dirty="0"/>
              <a:t>Child’s Prior Knowledge About the World</a:t>
            </a:r>
          </a:p>
        </p:txBody>
      </p:sp>
      <p:sp>
        <p:nvSpPr>
          <p:cNvPr id="6" name="TextBox 5"/>
          <p:cNvSpPr txBox="1"/>
          <p:nvPr/>
        </p:nvSpPr>
        <p:spPr>
          <a:xfrm>
            <a:off x="7600335" y="4139381"/>
            <a:ext cx="184731" cy="369332"/>
          </a:xfrm>
          <a:prstGeom prst="rect">
            <a:avLst/>
          </a:prstGeom>
          <a:noFill/>
        </p:spPr>
        <p:txBody>
          <a:bodyPr wrap="none" rtlCol="0">
            <a:spAutoFit/>
          </a:bodyPr>
          <a:lstStyle/>
          <a:p>
            <a:endParaRPr lang="en-US"/>
          </a:p>
        </p:txBody>
      </p:sp>
    </p:spTree>
    <p:extLst>
      <p:ext uri="{BB962C8B-B14F-4D97-AF65-F5344CB8AC3E}">
        <p14:creationId xmlns:p14="http://schemas.microsoft.com/office/powerpoint/2010/main" val="29719013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0135EF9C-961D-4AF3-81C8-8AC09A5B4686}"/>
              </a:ext>
            </a:extLst>
          </p:cNvPr>
          <p:cNvSpPr txBox="1"/>
          <p:nvPr/>
        </p:nvSpPr>
        <p:spPr>
          <a:xfrm>
            <a:off x="468063" y="6390590"/>
            <a:ext cx="8308282" cy="389432"/>
          </a:xfrm>
          <a:prstGeom prst="rect">
            <a:avLst/>
          </a:prstGeom>
          <a:noFill/>
        </p:spPr>
        <p:txBody>
          <a:bodyPr wrap="square" rtlCol="0">
            <a:noAutofit/>
          </a:bodyPr>
          <a:lstStyle/>
          <a:p>
            <a:pPr>
              <a:defRPr/>
            </a:pPr>
            <a:r>
              <a:rPr lang="en-US" sz="1400" dirty="0">
                <a:solidFill>
                  <a:srgbClr val="000000">
                    <a:lumMod val="50000"/>
                    <a:lumOff val="50000"/>
                  </a:srgbClr>
                </a:solidFill>
              </a:rPr>
              <a:t>Books</a:t>
            </a:r>
            <a:r>
              <a:rPr lang="en-US" sz="1400" i="1" dirty="0">
                <a:solidFill>
                  <a:srgbClr val="000000">
                    <a:lumMod val="50000"/>
                    <a:lumOff val="50000"/>
                  </a:srgbClr>
                </a:solidFill>
              </a:rPr>
              <a:t>: Spot’s Hide and Seek </a:t>
            </a:r>
            <a:r>
              <a:rPr lang="en-US" sz="1400" dirty="0">
                <a:solidFill>
                  <a:srgbClr val="000000">
                    <a:lumMod val="50000"/>
                    <a:lumOff val="50000"/>
                  </a:srgbClr>
                </a:solidFill>
              </a:rPr>
              <a:t>by Eric Hill</a:t>
            </a:r>
            <a:r>
              <a:rPr lang="en-US" sz="1400" i="1" dirty="0">
                <a:solidFill>
                  <a:srgbClr val="000000">
                    <a:lumMod val="50000"/>
                    <a:lumOff val="50000"/>
                  </a:srgbClr>
                </a:solidFill>
              </a:rPr>
              <a:t>; Llama </a:t>
            </a:r>
            <a:r>
              <a:rPr lang="en-US" sz="1400" i="1" dirty="0" err="1">
                <a:solidFill>
                  <a:srgbClr val="000000">
                    <a:lumMod val="50000"/>
                    <a:lumOff val="50000"/>
                  </a:srgbClr>
                </a:solidFill>
              </a:rPr>
              <a:t>Llama</a:t>
            </a:r>
            <a:r>
              <a:rPr lang="en-US" sz="1400" i="1" dirty="0">
                <a:solidFill>
                  <a:srgbClr val="000000">
                    <a:lumMod val="50000"/>
                    <a:lumOff val="50000"/>
                  </a:srgbClr>
                </a:solidFill>
              </a:rPr>
              <a:t> Wakey-Wake </a:t>
            </a:r>
            <a:r>
              <a:rPr lang="en-US" sz="1400" dirty="0">
                <a:solidFill>
                  <a:srgbClr val="000000">
                    <a:lumMod val="50000"/>
                    <a:lumOff val="50000"/>
                  </a:srgbClr>
                </a:solidFill>
              </a:rPr>
              <a:t>by Anna Dewdney</a:t>
            </a:r>
            <a:r>
              <a:rPr lang="en-US" sz="1400" i="1" dirty="0">
                <a:solidFill>
                  <a:srgbClr val="000000">
                    <a:lumMod val="50000"/>
                    <a:lumOff val="50000"/>
                  </a:srgbClr>
                </a:solidFill>
              </a:rPr>
              <a:t>; Look at You</a:t>
            </a:r>
            <a:r>
              <a:rPr lang="en-US" sz="1400" dirty="0">
                <a:solidFill>
                  <a:srgbClr val="000000">
                    <a:lumMod val="50000"/>
                    <a:lumOff val="50000"/>
                  </a:srgbClr>
                </a:solidFill>
              </a:rPr>
              <a:t>! Courtesy of Star Bright Books</a:t>
            </a:r>
          </a:p>
        </p:txBody>
      </p:sp>
      <p:sp>
        <p:nvSpPr>
          <p:cNvPr id="3" name="Content Placeholder 2">
            <a:extLst>
              <a:ext uri="{FF2B5EF4-FFF2-40B4-BE49-F238E27FC236}">
                <a16:creationId xmlns:a16="http://schemas.microsoft.com/office/drawing/2014/main" id="{49CE2416-13AE-45C1-BAD9-F2C2FED7BF5E}"/>
              </a:ext>
            </a:extLst>
          </p:cNvPr>
          <p:cNvSpPr>
            <a:spLocks noGrp="1"/>
          </p:cNvSpPr>
          <p:nvPr>
            <p:ph idx="1"/>
          </p:nvPr>
        </p:nvSpPr>
        <p:spPr>
          <a:xfrm>
            <a:off x="645161" y="1357626"/>
            <a:ext cx="8389982" cy="4038589"/>
          </a:xfrm>
        </p:spPr>
        <p:txBody>
          <a:bodyPr/>
          <a:lstStyle/>
          <a:p>
            <a:pPr marL="0" indent="0">
              <a:buNone/>
            </a:pPr>
            <a:r>
              <a:rPr lang="en-US" sz="2800" b="1" dirty="0"/>
              <a:t>Toddlers</a:t>
            </a:r>
          </a:p>
          <a:p>
            <a:pPr marL="0" indent="0">
              <a:buNone/>
            </a:pPr>
            <a:r>
              <a:rPr lang="en-US" sz="2800" dirty="0"/>
              <a:t>Use books with:</a:t>
            </a:r>
          </a:p>
          <a:p>
            <a:r>
              <a:rPr lang="en-US" sz="2800" dirty="0"/>
              <a:t>clear pictures of familiar characters, animals, food</a:t>
            </a:r>
          </a:p>
          <a:p>
            <a:r>
              <a:rPr lang="en-US" sz="2800" dirty="0"/>
              <a:t>familiar experiences, faces, family</a:t>
            </a:r>
          </a:p>
          <a:p>
            <a:r>
              <a:rPr lang="en-US" sz="2800" dirty="0"/>
              <a:t>Simple stories and repeated phrases</a:t>
            </a:r>
          </a:p>
          <a:p>
            <a:endParaRPr lang="en-US" sz="2800" dirty="0"/>
          </a:p>
        </p:txBody>
      </p:sp>
      <p:sp>
        <p:nvSpPr>
          <p:cNvPr id="4" name="Title 1">
            <a:extLst>
              <a:ext uri="{FF2B5EF4-FFF2-40B4-BE49-F238E27FC236}">
                <a16:creationId xmlns:a16="http://schemas.microsoft.com/office/drawing/2014/main" id="{33830314-CCF4-42FB-9A9E-34FD572C9AB9}"/>
              </a:ext>
            </a:extLst>
          </p:cNvPr>
          <p:cNvSpPr txBox="1">
            <a:spLocks/>
          </p:cNvSpPr>
          <p:nvPr/>
        </p:nvSpPr>
        <p:spPr>
          <a:xfrm>
            <a:off x="1651001" y="406398"/>
            <a:ext cx="4762500" cy="766762"/>
          </a:xfrm>
          <a:prstGeom prst="rect">
            <a:avLst/>
          </a:prstGeom>
        </p:spPr>
        <p:txBody>
          <a:bodyPr/>
          <a:lstStyle>
            <a:lvl1pPr algn="l" defTabSz="457200" rtl="0" eaLnBrk="1" latinLnBrk="0" hangingPunct="1">
              <a:spcBef>
                <a:spcPct val="0"/>
              </a:spcBef>
              <a:buNone/>
              <a:defRPr sz="4000" b="1" kern="1200">
                <a:solidFill>
                  <a:srgbClr val="E85E4F"/>
                </a:solidFill>
                <a:latin typeface="+mj-lt"/>
                <a:ea typeface="+mj-ea"/>
                <a:cs typeface="+mj-cs"/>
              </a:defRPr>
            </a:lvl1pPr>
          </a:lstStyle>
          <a:p>
            <a:r>
              <a:rPr lang="en-US" sz="3600" b="0" i="1" dirty="0">
                <a:solidFill>
                  <a:srgbClr val="000000">
                    <a:lumMod val="65000"/>
                    <a:lumOff val="35000"/>
                  </a:srgbClr>
                </a:solidFill>
              </a:rPr>
              <a:t>For birth to 18 months</a:t>
            </a:r>
          </a:p>
        </p:txBody>
      </p:sp>
      <p:pic>
        <p:nvPicPr>
          <p:cNvPr id="10" name="Picture 17" descr="51W5sixZT0L">
            <a:extLst>
              <a:ext uri="{FF2B5EF4-FFF2-40B4-BE49-F238E27FC236}">
                <a16:creationId xmlns:a16="http://schemas.microsoft.com/office/drawing/2014/main" id="{A24D5941-02E5-429C-B0DF-57886F3270D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9463" y="4034789"/>
            <a:ext cx="2194560" cy="219456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9" name="Picture 6">
            <a:extLst>
              <a:ext uri="{FF2B5EF4-FFF2-40B4-BE49-F238E27FC236}">
                <a16:creationId xmlns:a16="http://schemas.microsoft.com/office/drawing/2014/main" id="{121455BD-7103-47E3-BE09-1907F61EF13A}"/>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158621" y="4034789"/>
            <a:ext cx="2194560" cy="219456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8" name="Picture 7"/>
          <p:cNvPicPr>
            <a:picLocks noChangeAspect="1"/>
          </p:cNvPicPr>
          <p:nvPr/>
        </p:nvPicPr>
        <p:blipFill rotWithShape="1">
          <a:blip r:embed="rId5">
            <a:extLst>
              <a:ext uri="{28A0092B-C50C-407E-A947-70E740481C1C}">
                <a14:useLocalDpi xmlns:a14="http://schemas.microsoft.com/office/drawing/2010/main" val="0"/>
              </a:ext>
            </a:extLst>
          </a:blip>
          <a:srcRect l="8087" t="7616" r="7686" b="7233"/>
          <a:stretch/>
        </p:blipFill>
        <p:spPr>
          <a:xfrm>
            <a:off x="3480928" y="4034789"/>
            <a:ext cx="2170788" cy="219456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13" name="Group 12">
            <a:extLst>
              <a:ext uri="{FF2B5EF4-FFF2-40B4-BE49-F238E27FC236}">
                <a16:creationId xmlns:a16="http://schemas.microsoft.com/office/drawing/2014/main" id="{EF681118-2970-4BFE-922E-746D5395DE40}"/>
              </a:ext>
            </a:extLst>
          </p:cNvPr>
          <p:cNvGrpSpPr/>
          <p:nvPr/>
        </p:nvGrpSpPr>
        <p:grpSpPr>
          <a:xfrm>
            <a:off x="644525" y="271463"/>
            <a:ext cx="1006475" cy="914400"/>
            <a:chOff x="644525" y="271463"/>
            <a:chExt cx="1006475" cy="914400"/>
          </a:xfrm>
        </p:grpSpPr>
        <p:grpSp>
          <p:nvGrpSpPr>
            <p:cNvPr id="14" name="Group 4">
              <a:extLst>
                <a:ext uri="{FF2B5EF4-FFF2-40B4-BE49-F238E27FC236}">
                  <a16:creationId xmlns:a16="http://schemas.microsoft.com/office/drawing/2014/main" id="{207F4374-8A8E-4781-B39E-FD3DA28C7683}"/>
                </a:ext>
              </a:extLst>
            </p:cNvPr>
            <p:cNvGrpSpPr>
              <a:grpSpLocks noChangeAspect="1"/>
            </p:cNvGrpSpPr>
            <p:nvPr/>
          </p:nvGrpSpPr>
          <p:grpSpPr bwMode="auto">
            <a:xfrm>
              <a:off x="644525" y="271463"/>
              <a:ext cx="1006475" cy="914400"/>
              <a:chOff x="406" y="171"/>
              <a:chExt cx="634" cy="576"/>
            </a:xfrm>
          </p:grpSpPr>
          <p:sp>
            <p:nvSpPr>
              <p:cNvPr id="16" name="AutoShape 3">
                <a:extLst>
                  <a:ext uri="{FF2B5EF4-FFF2-40B4-BE49-F238E27FC236}">
                    <a16:creationId xmlns:a16="http://schemas.microsoft.com/office/drawing/2014/main" id="{41F24DAB-8FC3-430B-AC96-3CE852C8FF54}"/>
                  </a:ext>
                </a:extLst>
              </p:cNvPr>
              <p:cNvSpPr>
                <a:spLocks noChangeAspect="1" noChangeArrowheads="1" noTextEdit="1"/>
              </p:cNvSpPr>
              <p:nvPr/>
            </p:nvSpPr>
            <p:spPr bwMode="auto">
              <a:xfrm>
                <a:off x="406" y="171"/>
                <a:ext cx="634" cy="576"/>
              </a:xfrm>
              <a:prstGeom prst="rect">
                <a:avLst/>
              </a:prstGeom>
              <a:noFill/>
              <a:ln w="28575" cap="flat" cmpd="sng" algn="in">
                <a:solidFill>
                  <a:srgbClr val="0000FF"/>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8" name="Freeform 5">
                <a:extLst>
                  <a:ext uri="{FF2B5EF4-FFF2-40B4-BE49-F238E27FC236}">
                    <a16:creationId xmlns:a16="http://schemas.microsoft.com/office/drawing/2014/main" id="{42AC150D-EB62-4F8B-A7DC-2DEBEDE1F409}"/>
                  </a:ext>
                </a:extLst>
              </p:cNvPr>
              <p:cNvSpPr>
                <a:spLocks/>
              </p:cNvSpPr>
              <p:nvPr/>
            </p:nvSpPr>
            <p:spPr bwMode="auto">
              <a:xfrm>
                <a:off x="406" y="503"/>
                <a:ext cx="634" cy="227"/>
              </a:xfrm>
              <a:custGeom>
                <a:avLst/>
                <a:gdLst>
                  <a:gd name="T0" fmla="*/ 325 w 2536"/>
                  <a:gd name="T1" fmla="*/ 759 h 910"/>
                  <a:gd name="T2" fmla="*/ 398 w 2536"/>
                  <a:gd name="T3" fmla="*/ 786 h 910"/>
                  <a:gd name="T4" fmla="*/ 476 w 2536"/>
                  <a:gd name="T5" fmla="*/ 811 h 910"/>
                  <a:gd name="T6" fmla="*/ 561 w 2536"/>
                  <a:gd name="T7" fmla="*/ 833 h 910"/>
                  <a:gd name="T8" fmla="*/ 650 w 2536"/>
                  <a:gd name="T9" fmla="*/ 853 h 910"/>
                  <a:gd name="T10" fmla="*/ 744 w 2536"/>
                  <a:gd name="T11" fmla="*/ 869 h 910"/>
                  <a:gd name="T12" fmla="*/ 841 w 2536"/>
                  <a:gd name="T13" fmla="*/ 883 h 910"/>
                  <a:gd name="T14" fmla="*/ 943 w 2536"/>
                  <a:gd name="T15" fmla="*/ 895 h 910"/>
                  <a:gd name="T16" fmla="*/ 1049 w 2536"/>
                  <a:gd name="T17" fmla="*/ 903 h 910"/>
                  <a:gd name="T18" fmla="*/ 1157 w 2536"/>
                  <a:gd name="T19" fmla="*/ 909 h 910"/>
                  <a:gd name="T20" fmla="*/ 1268 w 2536"/>
                  <a:gd name="T21" fmla="*/ 910 h 910"/>
                  <a:gd name="T22" fmla="*/ 1381 w 2536"/>
                  <a:gd name="T23" fmla="*/ 908 h 910"/>
                  <a:gd name="T24" fmla="*/ 1494 w 2536"/>
                  <a:gd name="T25" fmla="*/ 903 h 910"/>
                  <a:gd name="T26" fmla="*/ 1601 w 2536"/>
                  <a:gd name="T27" fmla="*/ 894 h 910"/>
                  <a:gd name="T28" fmla="*/ 1705 w 2536"/>
                  <a:gd name="T29" fmla="*/ 882 h 910"/>
                  <a:gd name="T30" fmla="*/ 1805 w 2536"/>
                  <a:gd name="T31" fmla="*/ 867 h 910"/>
                  <a:gd name="T32" fmla="*/ 1901 w 2536"/>
                  <a:gd name="T33" fmla="*/ 850 h 910"/>
                  <a:gd name="T34" fmla="*/ 1992 w 2536"/>
                  <a:gd name="T35" fmla="*/ 828 h 910"/>
                  <a:gd name="T36" fmla="*/ 2077 w 2536"/>
                  <a:gd name="T37" fmla="*/ 806 h 910"/>
                  <a:gd name="T38" fmla="*/ 2156 w 2536"/>
                  <a:gd name="T39" fmla="*/ 781 h 910"/>
                  <a:gd name="T40" fmla="*/ 2229 w 2536"/>
                  <a:gd name="T41" fmla="*/ 752 h 910"/>
                  <a:gd name="T42" fmla="*/ 2304 w 2536"/>
                  <a:gd name="T43" fmla="*/ 717 h 910"/>
                  <a:gd name="T44" fmla="*/ 2385 w 2536"/>
                  <a:gd name="T45" fmla="*/ 672 h 910"/>
                  <a:gd name="T46" fmla="*/ 2449 w 2536"/>
                  <a:gd name="T47" fmla="*/ 621 h 910"/>
                  <a:gd name="T48" fmla="*/ 2497 w 2536"/>
                  <a:gd name="T49" fmla="*/ 569 h 910"/>
                  <a:gd name="T50" fmla="*/ 2526 w 2536"/>
                  <a:gd name="T51" fmla="*/ 513 h 910"/>
                  <a:gd name="T52" fmla="*/ 2536 w 2536"/>
                  <a:gd name="T53" fmla="*/ 455 h 910"/>
                  <a:gd name="T54" fmla="*/ 2501 w 2536"/>
                  <a:gd name="T55" fmla="*/ 349 h 910"/>
                  <a:gd name="T56" fmla="*/ 2400 w 2536"/>
                  <a:gd name="T57" fmla="*/ 251 h 910"/>
                  <a:gd name="T58" fmla="*/ 2244 w 2536"/>
                  <a:gd name="T59" fmla="*/ 165 h 910"/>
                  <a:gd name="T60" fmla="*/ 2039 w 2536"/>
                  <a:gd name="T61" fmla="*/ 94 h 910"/>
                  <a:gd name="T62" fmla="*/ 1794 w 2536"/>
                  <a:gd name="T63" fmla="*/ 41 h 910"/>
                  <a:gd name="T64" fmla="*/ 1653 w 2536"/>
                  <a:gd name="T65" fmla="*/ 23 h 910"/>
                  <a:gd name="T66" fmla="*/ 1573 w 2536"/>
                  <a:gd name="T67" fmla="*/ 14 h 910"/>
                  <a:gd name="T68" fmla="*/ 1492 w 2536"/>
                  <a:gd name="T69" fmla="*/ 7 h 910"/>
                  <a:gd name="T70" fmla="*/ 1410 w 2536"/>
                  <a:gd name="T71" fmla="*/ 4 h 910"/>
                  <a:gd name="T72" fmla="*/ 1325 w 2536"/>
                  <a:gd name="T73" fmla="*/ 0 h 910"/>
                  <a:gd name="T74" fmla="*/ 1237 w 2536"/>
                  <a:gd name="T75" fmla="*/ 0 h 910"/>
                  <a:gd name="T76" fmla="*/ 1145 w 2536"/>
                  <a:gd name="T77" fmla="*/ 3 h 910"/>
                  <a:gd name="T78" fmla="*/ 1055 w 2536"/>
                  <a:gd name="T79" fmla="*/ 7 h 910"/>
                  <a:gd name="T80" fmla="*/ 967 w 2536"/>
                  <a:gd name="T81" fmla="*/ 13 h 910"/>
                  <a:gd name="T82" fmla="*/ 881 w 2536"/>
                  <a:gd name="T83" fmla="*/ 23 h 910"/>
                  <a:gd name="T84" fmla="*/ 797 w 2536"/>
                  <a:gd name="T85" fmla="*/ 33 h 910"/>
                  <a:gd name="T86" fmla="*/ 551 w 2536"/>
                  <a:gd name="T87" fmla="*/ 80 h 910"/>
                  <a:gd name="T88" fmla="*/ 339 w 2536"/>
                  <a:gd name="T89" fmla="*/ 145 h 910"/>
                  <a:gd name="T90" fmla="*/ 174 w 2536"/>
                  <a:gd name="T91" fmla="*/ 225 h 910"/>
                  <a:gd name="T92" fmla="*/ 59 w 2536"/>
                  <a:gd name="T93" fmla="*/ 317 h 910"/>
                  <a:gd name="T94" fmla="*/ 4 w 2536"/>
                  <a:gd name="T95" fmla="*/ 420 h 910"/>
                  <a:gd name="T96" fmla="*/ 5 w 2536"/>
                  <a:gd name="T97" fmla="*/ 495 h 910"/>
                  <a:gd name="T98" fmla="*/ 30 w 2536"/>
                  <a:gd name="T99" fmla="*/ 554 h 910"/>
                  <a:gd name="T100" fmla="*/ 74 w 2536"/>
                  <a:gd name="T101" fmla="*/ 609 h 910"/>
                  <a:gd name="T102" fmla="*/ 137 w 2536"/>
                  <a:gd name="T103" fmla="*/ 661 h 910"/>
                  <a:gd name="T104" fmla="*/ 218 w 2536"/>
                  <a:gd name="T105" fmla="*/ 710 h 9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536" h="910">
                    <a:moveTo>
                      <a:pt x="280" y="741"/>
                    </a:moveTo>
                    <a:lnTo>
                      <a:pt x="303" y="750"/>
                    </a:lnTo>
                    <a:lnTo>
                      <a:pt x="325" y="759"/>
                    </a:lnTo>
                    <a:lnTo>
                      <a:pt x="350" y="769"/>
                    </a:lnTo>
                    <a:lnTo>
                      <a:pt x="373" y="777"/>
                    </a:lnTo>
                    <a:lnTo>
                      <a:pt x="398" y="786"/>
                    </a:lnTo>
                    <a:lnTo>
                      <a:pt x="424" y="795"/>
                    </a:lnTo>
                    <a:lnTo>
                      <a:pt x="450" y="803"/>
                    </a:lnTo>
                    <a:lnTo>
                      <a:pt x="476" y="811"/>
                    </a:lnTo>
                    <a:lnTo>
                      <a:pt x="504" y="818"/>
                    </a:lnTo>
                    <a:lnTo>
                      <a:pt x="532" y="826"/>
                    </a:lnTo>
                    <a:lnTo>
                      <a:pt x="561" y="833"/>
                    </a:lnTo>
                    <a:lnTo>
                      <a:pt x="590" y="840"/>
                    </a:lnTo>
                    <a:lnTo>
                      <a:pt x="620" y="846"/>
                    </a:lnTo>
                    <a:lnTo>
                      <a:pt x="650" y="853"/>
                    </a:lnTo>
                    <a:lnTo>
                      <a:pt x="681" y="859"/>
                    </a:lnTo>
                    <a:lnTo>
                      <a:pt x="712" y="864"/>
                    </a:lnTo>
                    <a:lnTo>
                      <a:pt x="744" y="869"/>
                    </a:lnTo>
                    <a:lnTo>
                      <a:pt x="776" y="874"/>
                    </a:lnTo>
                    <a:lnTo>
                      <a:pt x="809" y="880"/>
                    </a:lnTo>
                    <a:lnTo>
                      <a:pt x="841" y="883"/>
                    </a:lnTo>
                    <a:lnTo>
                      <a:pt x="875" y="888"/>
                    </a:lnTo>
                    <a:lnTo>
                      <a:pt x="909" y="892"/>
                    </a:lnTo>
                    <a:lnTo>
                      <a:pt x="943" y="895"/>
                    </a:lnTo>
                    <a:lnTo>
                      <a:pt x="978" y="899"/>
                    </a:lnTo>
                    <a:lnTo>
                      <a:pt x="1014" y="901"/>
                    </a:lnTo>
                    <a:lnTo>
                      <a:pt x="1049" y="903"/>
                    </a:lnTo>
                    <a:lnTo>
                      <a:pt x="1084" y="906"/>
                    </a:lnTo>
                    <a:lnTo>
                      <a:pt x="1121" y="907"/>
                    </a:lnTo>
                    <a:lnTo>
                      <a:pt x="1157" y="909"/>
                    </a:lnTo>
                    <a:lnTo>
                      <a:pt x="1194" y="909"/>
                    </a:lnTo>
                    <a:lnTo>
                      <a:pt x="1230" y="910"/>
                    </a:lnTo>
                    <a:lnTo>
                      <a:pt x="1268" y="910"/>
                    </a:lnTo>
                    <a:lnTo>
                      <a:pt x="1306" y="910"/>
                    </a:lnTo>
                    <a:lnTo>
                      <a:pt x="1344" y="909"/>
                    </a:lnTo>
                    <a:lnTo>
                      <a:pt x="1381" y="908"/>
                    </a:lnTo>
                    <a:lnTo>
                      <a:pt x="1419" y="907"/>
                    </a:lnTo>
                    <a:lnTo>
                      <a:pt x="1456" y="906"/>
                    </a:lnTo>
                    <a:lnTo>
                      <a:pt x="1494" y="903"/>
                    </a:lnTo>
                    <a:lnTo>
                      <a:pt x="1529" y="901"/>
                    </a:lnTo>
                    <a:lnTo>
                      <a:pt x="1565" y="897"/>
                    </a:lnTo>
                    <a:lnTo>
                      <a:pt x="1601" y="894"/>
                    </a:lnTo>
                    <a:lnTo>
                      <a:pt x="1636" y="890"/>
                    </a:lnTo>
                    <a:lnTo>
                      <a:pt x="1671" y="887"/>
                    </a:lnTo>
                    <a:lnTo>
                      <a:pt x="1705" y="882"/>
                    </a:lnTo>
                    <a:lnTo>
                      <a:pt x="1739" y="878"/>
                    </a:lnTo>
                    <a:lnTo>
                      <a:pt x="1773" y="873"/>
                    </a:lnTo>
                    <a:lnTo>
                      <a:pt x="1805" y="867"/>
                    </a:lnTo>
                    <a:lnTo>
                      <a:pt x="1838" y="861"/>
                    </a:lnTo>
                    <a:lnTo>
                      <a:pt x="1869" y="855"/>
                    </a:lnTo>
                    <a:lnTo>
                      <a:pt x="1901" y="850"/>
                    </a:lnTo>
                    <a:lnTo>
                      <a:pt x="1932" y="843"/>
                    </a:lnTo>
                    <a:lnTo>
                      <a:pt x="1962" y="837"/>
                    </a:lnTo>
                    <a:lnTo>
                      <a:pt x="1992" y="828"/>
                    </a:lnTo>
                    <a:lnTo>
                      <a:pt x="2021" y="821"/>
                    </a:lnTo>
                    <a:lnTo>
                      <a:pt x="2049" y="813"/>
                    </a:lnTo>
                    <a:lnTo>
                      <a:pt x="2077" y="806"/>
                    </a:lnTo>
                    <a:lnTo>
                      <a:pt x="2104" y="797"/>
                    </a:lnTo>
                    <a:lnTo>
                      <a:pt x="2130" y="789"/>
                    </a:lnTo>
                    <a:lnTo>
                      <a:pt x="2156" y="781"/>
                    </a:lnTo>
                    <a:lnTo>
                      <a:pt x="2181" y="771"/>
                    </a:lnTo>
                    <a:lnTo>
                      <a:pt x="2206" y="762"/>
                    </a:lnTo>
                    <a:lnTo>
                      <a:pt x="2229" y="752"/>
                    </a:lnTo>
                    <a:lnTo>
                      <a:pt x="2252" y="743"/>
                    </a:lnTo>
                    <a:lnTo>
                      <a:pt x="2274" y="733"/>
                    </a:lnTo>
                    <a:lnTo>
                      <a:pt x="2304" y="717"/>
                    </a:lnTo>
                    <a:lnTo>
                      <a:pt x="2332" y="703"/>
                    </a:lnTo>
                    <a:lnTo>
                      <a:pt x="2360" y="687"/>
                    </a:lnTo>
                    <a:lnTo>
                      <a:pt x="2385" y="672"/>
                    </a:lnTo>
                    <a:lnTo>
                      <a:pt x="2408" y="655"/>
                    </a:lnTo>
                    <a:lnTo>
                      <a:pt x="2429" y="638"/>
                    </a:lnTo>
                    <a:lnTo>
                      <a:pt x="2449" y="621"/>
                    </a:lnTo>
                    <a:lnTo>
                      <a:pt x="2467" y="604"/>
                    </a:lnTo>
                    <a:lnTo>
                      <a:pt x="2483" y="586"/>
                    </a:lnTo>
                    <a:lnTo>
                      <a:pt x="2497" y="569"/>
                    </a:lnTo>
                    <a:lnTo>
                      <a:pt x="2509" y="550"/>
                    </a:lnTo>
                    <a:lnTo>
                      <a:pt x="2518" y="531"/>
                    </a:lnTo>
                    <a:lnTo>
                      <a:pt x="2526" y="513"/>
                    </a:lnTo>
                    <a:lnTo>
                      <a:pt x="2532" y="494"/>
                    </a:lnTo>
                    <a:lnTo>
                      <a:pt x="2535" y="475"/>
                    </a:lnTo>
                    <a:lnTo>
                      <a:pt x="2536" y="455"/>
                    </a:lnTo>
                    <a:lnTo>
                      <a:pt x="2532" y="419"/>
                    </a:lnTo>
                    <a:lnTo>
                      <a:pt x="2520" y="383"/>
                    </a:lnTo>
                    <a:lnTo>
                      <a:pt x="2501" y="349"/>
                    </a:lnTo>
                    <a:lnTo>
                      <a:pt x="2475" y="315"/>
                    </a:lnTo>
                    <a:lnTo>
                      <a:pt x="2441" y="282"/>
                    </a:lnTo>
                    <a:lnTo>
                      <a:pt x="2400" y="251"/>
                    </a:lnTo>
                    <a:lnTo>
                      <a:pt x="2355" y="220"/>
                    </a:lnTo>
                    <a:lnTo>
                      <a:pt x="2302" y="192"/>
                    </a:lnTo>
                    <a:lnTo>
                      <a:pt x="2244" y="165"/>
                    </a:lnTo>
                    <a:lnTo>
                      <a:pt x="2181" y="140"/>
                    </a:lnTo>
                    <a:lnTo>
                      <a:pt x="2112" y="116"/>
                    </a:lnTo>
                    <a:lnTo>
                      <a:pt x="2039" y="94"/>
                    </a:lnTo>
                    <a:lnTo>
                      <a:pt x="1961" y="74"/>
                    </a:lnTo>
                    <a:lnTo>
                      <a:pt x="1880" y="57"/>
                    </a:lnTo>
                    <a:lnTo>
                      <a:pt x="1794" y="41"/>
                    </a:lnTo>
                    <a:lnTo>
                      <a:pt x="1704" y="29"/>
                    </a:lnTo>
                    <a:lnTo>
                      <a:pt x="1678" y="25"/>
                    </a:lnTo>
                    <a:lnTo>
                      <a:pt x="1653" y="23"/>
                    </a:lnTo>
                    <a:lnTo>
                      <a:pt x="1627" y="19"/>
                    </a:lnTo>
                    <a:lnTo>
                      <a:pt x="1601" y="17"/>
                    </a:lnTo>
                    <a:lnTo>
                      <a:pt x="1573" y="14"/>
                    </a:lnTo>
                    <a:lnTo>
                      <a:pt x="1547" y="12"/>
                    </a:lnTo>
                    <a:lnTo>
                      <a:pt x="1520" y="10"/>
                    </a:lnTo>
                    <a:lnTo>
                      <a:pt x="1492" y="7"/>
                    </a:lnTo>
                    <a:lnTo>
                      <a:pt x="1465" y="6"/>
                    </a:lnTo>
                    <a:lnTo>
                      <a:pt x="1438" y="5"/>
                    </a:lnTo>
                    <a:lnTo>
                      <a:pt x="1410" y="4"/>
                    </a:lnTo>
                    <a:lnTo>
                      <a:pt x="1381" y="3"/>
                    </a:lnTo>
                    <a:lnTo>
                      <a:pt x="1354" y="2"/>
                    </a:lnTo>
                    <a:lnTo>
                      <a:pt x="1325" y="0"/>
                    </a:lnTo>
                    <a:lnTo>
                      <a:pt x="1297" y="0"/>
                    </a:lnTo>
                    <a:lnTo>
                      <a:pt x="1268" y="0"/>
                    </a:lnTo>
                    <a:lnTo>
                      <a:pt x="1237" y="0"/>
                    </a:lnTo>
                    <a:lnTo>
                      <a:pt x="1207" y="0"/>
                    </a:lnTo>
                    <a:lnTo>
                      <a:pt x="1175" y="2"/>
                    </a:lnTo>
                    <a:lnTo>
                      <a:pt x="1145" y="3"/>
                    </a:lnTo>
                    <a:lnTo>
                      <a:pt x="1115" y="4"/>
                    </a:lnTo>
                    <a:lnTo>
                      <a:pt x="1084" y="5"/>
                    </a:lnTo>
                    <a:lnTo>
                      <a:pt x="1055" y="7"/>
                    </a:lnTo>
                    <a:lnTo>
                      <a:pt x="1025" y="9"/>
                    </a:lnTo>
                    <a:lnTo>
                      <a:pt x="995" y="11"/>
                    </a:lnTo>
                    <a:lnTo>
                      <a:pt x="967" y="13"/>
                    </a:lnTo>
                    <a:lnTo>
                      <a:pt x="938" y="17"/>
                    </a:lnTo>
                    <a:lnTo>
                      <a:pt x="909" y="19"/>
                    </a:lnTo>
                    <a:lnTo>
                      <a:pt x="881" y="23"/>
                    </a:lnTo>
                    <a:lnTo>
                      <a:pt x="852" y="26"/>
                    </a:lnTo>
                    <a:lnTo>
                      <a:pt x="824" y="30"/>
                    </a:lnTo>
                    <a:lnTo>
                      <a:pt x="797" y="33"/>
                    </a:lnTo>
                    <a:lnTo>
                      <a:pt x="711" y="47"/>
                    </a:lnTo>
                    <a:lnTo>
                      <a:pt x="629" y="62"/>
                    </a:lnTo>
                    <a:lnTo>
                      <a:pt x="551" y="80"/>
                    </a:lnTo>
                    <a:lnTo>
                      <a:pt x="476" y="100"/>
                    </a:lnTo>
                    <a:lnTo>
                      <a:pt x="406" y="122"/>
                    </a:lnTo>
                    <a:lnTo>
                      <a:pt x="339" y="145"/>
                    </a:lnTo>
                    <a:lnTo>
                      <a:pt x="279" y="171"/>
                    </a:lnTo>
                    <a:lnTo>
                      <a:pt x="223" y="197"/>
                    </a:lnTo>
                    <a:lnTo>
                      <a:pt x="174" y="225"/>
                    </a:lnTo>
                    <a:lnTo>
                      <a:pt x="129" y="255"/>
                    </a:lnTo>
                    <a:lnTo>
                      <a:pt x="91" y="286"/>
                    </a:lnTo>
                    <a:lnTo>
                      <a:pt x="59" y="317"/>
                    </a:lnTo>
                    <a:lnTo>
                      <a:pt x="34" y="351"/>
                    </a:lnTo>
                    <a:lnTo>
                      <a:pt x="16" y="385"/>
                    </a:lnTo>
                    <a:lnTo>
                      <a:pt x="4" y="420"/>
                    </a:lnTo>
                    <a:lnTo>
                      <a:pt x="0" y="455"/>
                    </a:lnTo>
                    <a:lnTo>
                      <a:pt x="1" y="475"/>
                    </a:lnTo>
                    <a:lnTo>
                      <a:pt x="5" y="495"/>
                    </a:lnTo>
                    <a:lnTo>
                      <a:pt x="10" y="515"/>
                    </a:lnTo>
                    <a:lnTo>
                      <a:pt x="20" y="535"/>
                    </a:lnTo>
                    <a:lnTo>
                      <a:pt x="30" y="554"/>
                    </a:lnTo>
                    <a:lnTo>
                      <a:pt x="42" y="572"/>
                    </a:lnTo>
                    <a:lnTo>
                      <a:pt x="57" y="591"/>
                    </a:lnTo>
                    <a:lnTo>
                      <a:pt x="74" y="609"/>
                    </a:lnTo>
                    <a:lnTo>
                      <a:pt x="93" y="627"/>
                    </a:lnTo>
                    <a:lnTo>
                      <a:pt x="115" y="645"/>
                    </a:lnTo>
                    <a:lnTo>
                      <a:pt x="137" y="661"/>
                    </a:lnTo>
                    <a:lnTo>
                      <a:pt x="162" y="679"/>
                    </a:lnTo>
                    <a:lnTo>
                      <a:pt x="189" y="694"/>
                    </a:lnTo>
                    <a:lnTo>
                      <a:pt x="218" y="710"/>
                    </a:lnTo>
                    <a:lnTo>
                      <a:pt x="248" y="726"/>
                    </a:lnTo>
                    <a:lnTo>
                      <a:pt x="280" y="741"/>
                    </a:lnTo>
                    <a:close/>
                  </a:path>
                </a:pathLst>
              </a:custGeom>
              <a:solidFill>
                <a:srgbClr val="FF00D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9" name="Freeform 6">
                <a:extLst>
                  <a:ext uri="{FF2B5EF4-FFF2-40B4-BE49-F238E27FC236}">
                    <a16:creationId xmlns:a16="http://schemas.microsoft.com/office/drawing/2014/main" id="{9AD6F3F9-AD5C-4C94-8AED-8AA6BDBC98C6}"/>
                  </a:ext>
                </a:extLst>
              </p:cNvPr>
              <p:cNvSpPr>
                <a:spLocks/>
              </p:cNvSpPr>
              <p:nvPr/>
            </p:nvSpPr>
            <p:spPr bwMode="auto">
              <a:xfrm>
                <a:off x="442" y="173"/>
                <a:ext cx="545" cy="573"/>
              </a:xfrm>
              <a:custGeom>
                <a:avLst/>
                <a:gdLst>
                  <a:gd name="T0" fmla="*/ 214 w 2183"/>
                  <a:gd name="T1" fmla="*/ 1289 h 2295"/>
                  <a:gd name="T2" fmla="*/ 333 w 2183"/>
                  <a:gd name="T3" fmla="*/ 1233 h 2295"/>
                  <a:gd name="T4" fmla="*/ 292 w 2183"/>
                  <a:gd name="T5" fmla="*/ 1108 h 2295"/>
                  <a:gd name="T6" fmla="*/ 294 w 2183"/>
                  <a:gd name="T7" fmla="*/ 1002 h 2295"/>
                  <a:gd name="T8" fmla="*/ 333 w 2183"/>
                  <a:gd name="T9" fmla="*/ 944 h 2295"/>
                  <a:gd name="T10" fmla="*/ 788 w 2183"/>
                  <a:gd name="T11" fmla="*/ 909 h 2295"/>
                  <a:gd name="T12" fmla="*/ 870 w 2183"/>
                  <a:gd name="T13" fmla="*/ 890 h 2295"/>
                  <a:gd name="T14" fmla="*/ 862 w 2183"/>
                  <a:gd name="T15" fmla="*/ 813 h 2295"/>
                  <a:gd name="T16" fmla="*/ 825 w 2183"/>
                  <a:gd name="T17" fmla="*/ 621 h 2295"/>
                  <a:gd name="T18" fmla="*/ 810 w 2183"/>
                  <a:gd name="T19" fmla="*/ 572 h 2295"/>
                  <a:gd name="T20" fmla="*/ 791 w 2183"/>
                  <a:gd name="T21" fmla="*/ 552 h 2295"/>
                  <a:gd name="T22" fmla="*/ 818 w 2183"/>
                  <a:gd name="T23" fmla="*/ 553 h 2295"/>
                  <a:gd name="T24" fmla="*/ 789 w 2183"/>
                  <a:gd name="T25" fmla="*/ 478 h 2295"/>
                  <a:gd name="T26" fmla="*/ 752 w 2183"/>
                  <a:gd name="T27" fmla="*/ 313 h 2295"/>
                  <a:gd name="T28" fmla="*/ 810 w 2183"/>
                  <a:gd name="T29" fmla="*/ 204 h 2295"/>
                  <a:gd name="T30" fmla="*/ 891 w 2183"/>
                  <a:gd name="T31" fmla="*/ 123 h 2295"/>
                  <a:gd name="T32" fmla="*/ 988 w 2183"/>
                  <a:gd name="T33" fmla="*/ 61 h 2295"/>
                  <a:gd name="T34" fmla="*/ 1078 w 2183"/>
                  <a:gd name="T35" fmla="*/ 25 h 2295"/>
                  <a:gd name="T36" fmla="*/ 1160 w 2183"/>
                  <a:gd name="T37" fmla="*/ 6 h 2295"/>
                  <a:gd name="T38" fmla="*/ 1245 w 2183"/>
                  <a:gd name="T39" fmla="*/ 0 h 2295"/>
                  <a:gd name="T40" fmla="*/ 1330 w 2183"/>
                  <a:gd name="T41" fmla="*/ 14 h 2295"/>
                  <a:gd name="T42" fmla="*/ 1405 w 2183"/>
                  <a:gd name="T43" fmla="*/ 55 h 2295"/>
                  <a:gd name="T44" fmla="*/ 1459 w 2183"/>
                  <a:gd name="T45" fmla="*/ 99 h 2295"/>
                  <a:gd name="T46" fmla="*/ 1516 w 2183"/>
                  <a:gd name="T47" fmla="*/ 164 h 2295"/>
                  <a:gd name="T48" fmla="*/ 1580 w 2183"/>
                  <a:gd name="T49" fmla="*/ 318 h 2295"/>
                  <a:gd name="T50" fmla="*/ 1560 w 2183"/>
                  <a:gd name="T51" fmla="*/ 502 h 2295"/>
                  <a:gd name="T52" fmla="*/ 1452 w 2183"/>
                  <a:gd name="T53" fmla="*/ 673 h 2295"/>
                  <a:gd name="T54" fmla="*/ 1408 w 2183"/>
                  <a:gd name="T55" fmla="*/ 766 h 2295"/>
                  <a:gd name="T56" fmla="*/ 1472 w 2183"/>
                  <a:gd name="T57" fmla="*/ 836 h 2295"/>
                  <a:gd name="T58" fmla="*/ 1575 w 2183"/>
                  <a:gd name="T59" fmla="*/ 880 h 2295"/>
                  <a:gd name="T60" fmla="*/ 1658 w 2183"/>
                  <a:gd name="T61" fmla="*/ 944 h 2295"/>
                  <a:gd name="T62" fmla="*/ 1709 w 2183"/>
                  <a:gd name="T63" fmla="*/ 1058 h 2295"/>
                  <a:gd name="T64" fmla="*/ 1759 w 2183"/>
                  <a:gd name="T65" fmla="*/ 1267 h 2295"/>
                  <a:gd name="T66" fmla="*/ 1767 w 2183"/>
                  <a:gd name="T67" fmla="*/ 1385 h 2295"/>
                  <a:gd name="T68" fmla="*/ 1733 w 2183"/>
                  <a:gd name="T69" fmla="*/ 1447 h 2295"/>
                  <a:gd name="T70" fmla="*/ 1709 w 2183"/>
                  <a:gd name="T71" fmla="*/ 1544 h 2295"/>
                  <a:gd name="T72" fmla="*/ 1763 w 2183"/>
                  <a:gd name="T73" fmla="*/ 1677 h 2295"/>
                  <a:gd name="T74" fmla="*/ 1893 w 2183"/>
                  <a:gd name="T75" fmla="*/ 1648 h 2295"/>
                  <a:gd name="T76" fmla="*/ 2024 w 2183"/>
                  <a:gd name="T77" fmla="*/ 1641 h 2295"/>
                  <a:gd name="T78" fmla="*/ 2134 w 2183"/>
                  <a:gd name="T79" fmla="*/ 1709 h 2295"/>
                  <a:gd name="T80" fmla="*/ 2183 w 2183"/>
                  <a:gd name="T81" fmla="*/ 1839 h 2295"/>
                  <a:gd name="T82" fmla="*/ 2124 w 2183"/>
                  <a:gd name="T83" fmla="*/ 1944 h 2295"/>
                  <a:gd name="T84" fmla="*/ 2034 w 2183"/>
                  <a:gd name="T85" fmla="*/ 2026 h 2295"/>
                  <a:gd name="T86" fmla="*/ 1937 w 2183"/>
                  <a:gd name="T87" fmla="*/ 2098 h 2295"/>
                  <a:gd name="T88" fmla="*/ 1842 w 2183"/>
                  <a:gd name="T89" fmla="*/ 2164 h 2295"/>
                  <a:gd name="T90" fmla="*/ 1746 w 2183"/>
                  <a:gd name="T91" fmla="*/ 2215 h 2295"/>
                  <a:gd name="T92" fmla="*/ 1635 w 2183"/>
                  <a:gd name="T93" fmla="*/ 2241 h 2295"/>
                  <a:gd name="T94" fmla="*/ 1426 w 2183"/>
                  <a:gd name="T95" fmla="*/ 2258 h 2295"/>
                  <a:gd name="T96" fmla="*/ 900 w 2183"/>
                  <a:gd name="T97" fmla="*/ 2295 h 2295"/>
                  <a:gd name="T98" fmla="*/ 823 w 2183"/>
                  <a:gd name="T99" fmla="*/ 2289 h 2295"/>
                  <a:gd name="T100" fmla="*/ 753 w 2183"/>
                  <a:gd name="T101" fmla="*/ 2269 h 2295"/>
                  <a:gd name="T102" fmla="*/ 684 w 2183"/>
                  <a:gd name="T103" fmla="*/ 2216 h 2295"/>
                  <a:gd name="T104" fmla="*/ 598 w 2183"/>
                  <a:gd name="T105" fmla="*/ 2155 h 2295"/>
                  <a:gd name="T106" fmla="*/ 505 w 2183"/>
                  <a:gd name="T107" fmla="*/ 2103 h 2295"/>
                  <a:gd name="T108" fmla="*/ 418 w 2183"/>
                  <a:gd name="T109" fmla="*/ 2040 h 2295"/>
                  <a:gd name="T110" fmla="*/ 333 w 2183"/>
                  <a:gd name="T111" fmla="*/ 1970 h 2295"/>
                  <a:gd name="T112" fmla="*/ 322 w 2183"/>
                  <a:gd name="T113" fmla="*/ 1867 h 2295"/>
                  <a:gd name="T114" fmla="*/ 69 w 2183"/>
                  <a:gd name="T115" fmla="*/ 1759 h 2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183" h="2295">
                    <a:moveTo>
                      <a:pt x="166" y="1449"/>
                    </a:moveTo>
                    <a:lnTo>
                      <a:pt x="162" y="1317"/>
                    </a:lnTo>
                    <a:lnTo>
                      <a:pt x="168" y="1312"/>
                    </a:lnTo>
                    <a:lnTo>
                      <a:pt x="187" y="1302"/>
                    </a:lnTo>
                    <a:lnTo>
                      <a:pt x="214" y="1289"/>
                    </a:lnTo>
                    <a:lnTo>
                      <a:pt x="245" y="1274"/>
                    </a:lnTo>
                    <a:lnTo>
                      <a:pt x="278" y="1258"/>
                    </a:lnTo>
                    <a:lnTo>
                      <a:pt x="305" y="1246"/>
                    </a:lnTo>
                    <a:lnTo>
                      <a:pt x="325" y="1236"/>
                    </a:lnTo>
                    <a:lnTo>
                      <a:pt x="333" y="1233"/>
                    </a:lnTo>
                    <a:lnTo>
                      <a:pt x="335" y="1205"/>
                    </a:lnTo>
                    <a:lnTo>
                      <a:pt x="330" y="1179"/>
                    </a:lnTo>
                    <a:lnTo>
                      <a:pt x="320" y="1154"/>
                    </a:lnTo>
                    <a:lnTo>
                      <a:pt x="305" y="1131"/>
                    </a:lnTo>
                    <a:lnTo>
                      <a:pt x="292" y="1108"/>
                    </a:lnTo>
                    <a:lnTo>
                      <a:pt x="282" y="1083"/>
                    </a:lnTo>
                    <a:lnTo>
                      <a:pt x="277" y="1057"/>
                    </a:lnTo>
                    <a:lnTo>
                      <a:pt x="282" y="1028"/>
                    </a:lnTo>
                    <a:lnTo>
                      <a:pt x="288" y="1015"/>
                    </a:lnTo>
                    <a:lnTo>
                      <a:pt x="294" y="1002"/>
                    </a:lnTo>
                    <a:lnTo>
                      <a:pt x="300" y="991"/>
                    </a:lnTo>
                    <a:lnTo>
                      <a:pt x="307" y="978"/>
                    </a:lnTo>
                    <a:lnTo>
                      <a:pt x="315" y="966"/>
                    </a:lnTo>
                    <a:lnTo>
                      <a:pt x="322" y="954"/>
                    </a:lnTo>
                    <a:lnTo>
                      <a:pt x="333" y="944"/>
                    </a:lnTo>
                    <a:lnTo>
                      <a:pt x="346" y="934"/>
                    </a:lnTo>
                    <a:lnTo>
                      <a:pt x="349" y="856"/>
                    </a:lnTo>
                    <a:lnTo>
                      <a:pt x="591" y="770"/>
                    </a:lnTo>
                    <a:lnTo>
                      <a:pt x="788" y="798"/>
                    </a:lnTo>
                    <a:lnTo>
                      <a:pt x="788" y="909"/>
                    </a:lnTo>
                    <a:lnTo>
                      <a:pt x="804" y="905"/>
                    </a:lnTo>
                    <a:lnTo>
                      <a:pt x="821" y="902"/>
                    </a:lnTo>
                    <a:lnTo>
                      <a:pt x="838" y="898"/>
                    </a:lnTo>
                    <a:lnTo>
                      <a:pt x="855" y="895"/>
                    </a:lnTo>
                    <a:lnTo>
                      <a:pt x="870" y="890"/>
                    </a:lnTo>
                    <a:lnTo>
                      <a:pt x="887" y="885"/>
                    </a:lnTo>
                    <a:lnTo>
                      <a:pt x="904" y="881"/>
                    </a:lnTo>
                    <a:lnTo>
                      <a:pt x="920" y="875"/>
                    </a:lnTo>
                    <a:lnTo>
                      <a:pt x="887" y="846"/>
                    </a:lnTo>
                    <a:lnTo>
                      <a:pt x="862" y="813"/>
                    </a:lnTo>
                    <a:lnTo>
                      <a:pt x="842" y="778"/>
                    </a:lnTo>
                    <a:lnTo>
                      <a:pt x="829" y="740"/>
                    </a:lnTo>
                    <a:lnTo>
                      <a:pt x="822" y="701"/>
                    </a:lnTo>
                    <a:lnTo>
                      <a:pt x="821" y="661"/>
                    </a:lnTo>
                    <a:lnTo>
                      <a:pt x="825" y="621"/>
                    </a:lnTo>
                    <a:lnTo>
                      <a:pt x="836" y="581"/>
                    </a:lnTo>
                    <a:lnTo>
                      <a:pt x="830" y="580"/>
                    </a:lnTo>
                    <a:lnTo>
                      <a:pt x="823" y="578"/>
                    </a:lnTo>
                    <a:lnTo>
                      <a:pt x="817" y="575"/>
                    </a:lnTo>
                    <a:lnTo>
                      <a:pt x="810" y="572"/>
                    </a:lnTo>
                    <a:lnTo>
                      <a:pt x="805" y="568"/>
                    </a:lnTo>
                    <a:lnTo>
                      <a:pt x="800" y="564"/>
                    </a:lnTo>
                    <a:lnTo>
                      <a:pt x="795" y="559"/>
                    </a:lnTo>
                    <a:lnTo>
                      <a:pt x="791" y="553"/>
                    </a:lnTo>
                    <a:lnTo>
                      <a:pt x="791" y="552"/>
                    </a:lnTo>
                    <a:lnTo>
                      <a:pt x="793" y="551"/>
                    </a:lnTo>
                    <a:lnTo>
                      <a:pt x="799" y="551"/>
                    </a:lnTo>
                    <a:lnTo>
                      <a:pt x="805" y="552"/>
                    </a:lnTo>
                    <a:lnTo>
                      <a:pt x="812" y="553"/>
                    </a:lnTo>
                    <a:lnTo>
                      <a:pt x="818" y="553"/>
                    </a:lnTo>
                    <a:lnTo>
                      <a:pt x="825" y="552"/>
                    </a:lnTo>
                    <a:lnTo>
                      <a:pt x="830" y="551"/>
                    </a:lnTo>
                    <a:lnTo>
                      <a:pt x="830" y="536"/>
                    </a:lnTo>
                    <a:lnTo>
                      <a:pt x="808" y="508"/>
                    </a:lnTo>
                    <a:lnTo>
                      <a:pt x="789" y="478"/>
                    </a:lnTo>
                    <a:lnTo>
                      <a:pt x="774" y="447"/>
                    </a:lnTo>
                    <a:lnTo>
                      <a:pt x="762" y="415"/>
                    </a:lnTo>
                    <a:lnTo>
                      <a:pt x="754" y="381"/>
                    </a:lnTo>
                    <a:lnTo>
                      <a:pt x="750" y="347"/>
                    </a:lnTo>
                    <a:lnTo>
                      <a:pt x="752" y="313"/>
                    </a:lnTo>
                    <a:lnTo>
                      <a:pt x="758" y="278"/>
                    </a:lnTo>
                    <a:lnTo>
                      <a:pt x="770" y="258"/>
                    </a:lnTo>
                    <a:lnTo>
                      <a:pt x="783" y="240"/>
                    </a:lnTo>
                    <a:lnTo>
                      <a:pt x="796" y="221"/>
                    </a:lnTo>
                    <a:lnTo>
                      <a:pt x="810" y="204"/>
                    </a:lnTo>
                    <a:lnTo>
                      <a:pt x="825" y="186"/>
                    </a:lnTo>
                    <a:lnTo>
                      <a:pt x="840" y="170"/>
                    </a:lnTo>
                    <a:lnTo>
                      <a:pt x="856" y="153"/>
                    </a:lnTo>
                    <a:lnTo>
                      <a:pt x="873" y="138"/>
                    </a:lnTo>
                    <a:lnTo>
                      <a:pt x="891" y="123"/>
                    </a:lnTo>
                    <a:lnTo>
                      <a:pt x="909" y="109"/>
                    </a:lnTo>
                    <a:lnTo>
                      <a:pt x="928" y="96"/>
                    </a:lnTo>
                    <a:lnTo>
                      <a:pt x="947" y="83"/>
                    </a:lnTo>
                    <a:lnTo>
                      <a:pt x="968" y="71"/>
                    </a:lnTo>
                    <a:lnTo>
                      <a:pt x="988" y="61"/>
                    </a:lnTo>
                    <a:lnTo>
                      <a:pt x="1009" y="50"/>
                    </a:lnTo>
                    <a:lnTo>
                      <a:pt x="1031" y="41"/>
                    </a:lnTo>
                    <a:lnTo>
                      <a:pt x="1046" y="35"/>
                    </a:lnTo>
                    <a:lnTo>
                      <a:pt x="1062" y="29"/>
                    </a:lnTo>
                    <a:lnTo>
                      <a:pt x="1078" y="25"/>
                    </a:lnTo>
                    <a:lnTo>
                      <a:pt x="1093" y="19"/>
                    </a:lnTo>
                    <a:lnTo>
                      <a:pt x="1110" y="15"/>
                    </a:lnTo>
                    <a:lnTo>
                      <a:pt x="1126" y="12"/>
                    </a:lnTo>
                    <a:lnTo>
                      <a:pt x="1143" y="8"/>
                    </a:lnTo>
                    <a:lnTo>
                      <a:pt x="1160" y="6"/>
                    </a:lnTo>
                    <a:lnTo>
                      <a:pt x="1176" y="4"/>
                    </a:lnTo>
                    <a:lnTo>
                      <a:pt x="1193" y="2"/>
                    </a:lnTo>
                    <a:lnTo>
                      <a:pt x="1209" y="1"/>
                    </a:lnTo>
                    <a:lnTo>
                      <a:pt x="1228" y="0"/>
                    </a:lnTo>
                    <a:lnTo>
                      <a:pt x="1245" y="0"/>
                    </a:lnTo>
                    <a:lnTo>
                      <a:pt x="1262" y="1"/>
                    </a:lnTo>
                    <a:lnTo>
                      <a:pt x="1280" y="2"/>
                    </a:lnTo>
                    <a:lnTo>
                      <a:pt x="1297" y="4"/>
                    </a:lnTo>
                    <a:lnTo>
                      <a:pt x="1314" y="8"/>
                    </a:lnTo>
                    <a:lnTo>
                      <a:pt x="1330" y="14"/>
                    </a:lnTo>
                    <a:lnTo>
                      <a:pt x="1345" y="20"/>
                    </a:lnTo>
                    <a:lnTo>
                      <a:pt x="1361" y="27"/>
                    </a:lnTo>
                    <a:lnTo>
                      <a:pt x="1376" y="36"/>
                    </a:lnTo>
                    <a:lnTo>
                      <a:pt x="1391" y="44"/>
                    </a:lnTo>
                    <a:lnTo>
                      <a:pt x="1405" y="55"/>
                    </a:lnTo>
                    <a:lnTo>
                      <a:pt x="1418" y="66"/>
                    </a:lnTo>
                    <a:lnTo>
                      <a:pt x="1429" y="74"/>
                    </a:lnTo>
                    <a:lnTo>
                      <a:pt x="1439" y="82"/>
                    </a:lnTo>
                    <a:lnTo>
                      <a:pt x="1448" y="90"/>
                    </a:lnTo>
                    <a:lnTo>
                      <a:pt x="1459" y="99"/>
                    </a:lnTo>
                    <a:lnTo>
                      <a:pt x="1468" y="109"/>
                    </a:lnTo>
                    <a:lnTo>
                      <a:pt x="1477" y="118"/>
                    </a:lnTo>
                    <a:lnTo>
                      <a:pt x="1485" y="127"/>
                    </a:lnTo>
                    <a:lnTo>
                      <a:pt x="1494" y="137"/>
                    </a:lnTo>
                    <a:lnTo>
                      <a:pt x="1516" y="164"/>
                    </a:lnTo>
                    <a:lnTo>
                      <a:pt x="1536" y="193"/>
                    </a:lnTo>
                    <a:lnTo>
                      <a:pt x="1550" y="222"/>
                    </a:lnTo>
                    <a:lnTo>
                      <a:pt x="1563" y="254"/>
                    </a:lnTo>
                    <a:lnTo>
                      <a:pt x="1572" y="285"/>
                    </a:lnTo>
                    <a:lnTo>
                      <a:pt x="1580" y="318"/>
                    </a:lnTo>
                    <a:lnTo>
                      <a:pt x="1585" y="352"/>
                    </a:lnTo>
                    <a:lnTo>
                      <a:pt x="1590" y="386"/>
                    </a:lnTo>
                    <a:lnTo>
                      <a:pt x="1584" y="426"/>
                    </a:lnTo>
                    <a:lnTo>
                      <a:pt x="1575" y="464"/>
                    </a:lnTo>
                    <a:lnTo>
                      <a:pt x="1560" y="502"/>
                    </a:lnTo>
                    <a:lnTo>
                      <a:pt x="1545" y="538"/>
                    </a:lnTo>
                    <a:lnTo>
                      <a:pt x="1525" y="573"/>
                    </a:lnTo>
                    <a:lnTo>
                      <a:pt x="1503" y="607"/>
                    </a:lnTo>
                    <a:lnTo>
                      <a:pt x="1478" y="640"/>
                    </a:lnTo>
                    <a:lnTo>
                      <a:pt x="1452" y="673"/>
                    </a:lnTo>
                    <a:lnTo>
                      <a:pt x="1444" y="690"/>
                    </a:lnTo>
                    <a:lnTo>
                      <a:pt x="1434" y="709"/>
                    </a:lnTo>
                    <a:lnTo>
                      <a:pt x="1422" y="727"/>
                    </a:lnTo>
                    <a:lnTo>
                      <a:pt x="1413" y="746"/>
                    </a:lnTo>
                    <a:lnTo>
                      <a:pt x="1408" y="766"/>
                    </a:lnTo>
                    <a:lnTo>
                      <a:pt x="1408" y="785"/>
                    </a:lnTo>
                    <a:lnTo>
                      <a:pt x="1416" y="803"/>
                    </a:lnTo>
                    <a:lnTo>
                      <a:pt x="1433" y="821"/>
                    </a:lnTo>
                    <a:lnTo>
                      <a:pt x="1452" y="828"/>
                    </a:lnTo>
                    <a:lnTo>
                      <a:pt x="1472" y="836"/>
                    </a:lnTo>
                    <a:lnTo>
                      <a:pt x="1493" y="843"/>
                    </a:lnTo>
                    <a:lnTo>
                      <a:pt x="1513" y="851"/>
                    </a:lnTo>
                    <a:lnTo>
                      <a:pt x="1534" y="861"/>
                    </a:lnTo>
                    <a:lnTo>
                      <a:pt x="1554" y="870"/>
                    </a:lnTo>
                    <a:lnTo>
                      <a:pt x="1575" y="880"/>
                    </a:lnTo>
                    <a:lnTo>
                      <a:pt x="1593" y="891"/>
                    </a:lnTo>
                    <a:lnTo>
                      <a:pt x="1611" y="903"/>
                    </a:lnTo>
                    <a:lnTo>
                      <a:pt x="1628" y="916"/>
                    </a:lnTo>
                    <a:lnTo>
                      <a:pt x="1644" y="930"/>
                    </a:lnTo>
                    <a:lnTo>
                      <a:pt x="1658" y="944"/>
                    </a:lnTo>
                    <a:lnTo>
                      <a:pt x="1670" y="960"/>
                    </a:lnTo>
                    <a:lnTo>
                      <a:pt x="1680" y="979"/>
                    </a:lnTo>
                    <a:lnTo>
                      <a:pt x="1688" y="998"/>
                    </a:lnTo>
                    <a:lnTo>
                      <a:pt x="1693" y="1019"/>
                    </a:lnTo>
                    <a:lnTo>
                      <a:pt x="1709" y="1058"/>
                    </a:lnTo>
                    <a:lnTo>
                      <a:pt x="1721" y="1099"/>
                    </a:lnTo>
                    <a:lnTo>
                      <a:pt x="1731" y="1141"/>
                    </a:lnTo>
                    <a:lnTo>
                      <a:pt x="1740" y="1184"/>
                    </a:lnTo>
                    <a:lnTo>
                      <a:pt x="1748" y="1226"/>
                    </a:lnTo>
                    <a:lnTo>
                      <a:pt x="1759" y="1267"/>
                    </a:lnTo>
                    <a:lnTo>
                      <a:pt x="1772" y="1308"/>
                    </a:lnTo>
                    <a:lnTo>
                      <a:pt x="1787" y="1347"/>
                    </a:lnTo>
                    <a:lnTo>
                      <a:pt x="1783" y="1361"/>
                    </a:lnTo>
                    <a:lnTo>
                      <a:pt x="1776" y="1374"/>
                    </a:lnTo>
                    <a:lnTo>
                      <a:pt x="1767" y="1385"/>
                    </a:lnTo>
                    <a:lnTo>
                      <a:pt x="1756" y="1395"/>
                    </a:lnTo>
                    <a:lnTo>
                      <a:pt x="1746" y="1407"/>
                    </a:lnTo>
                    <a:lnTo>
                      <a:pt x="1738" y="1419"/>
                    </a:lnTo>
                    <a:lnTo>
                      <a:pt x="1733" y="1432"/>
                    </a:lnTo>
                    <a:lnTo>
                      <a:pt x="1733" y="1447"/>
                    </a:lnTo>
                    <a:lnTo>
                      <a:pt x="1727" y="1462"/>
                    </a:lnTo>
                    <a:lnTo>
                      <a:pt x="1722" y="1475"/>
                    </a:lnTo>
                    <a:lnTo>
                      <a:pt x="1717" y="1488"/>
                    </a:lnTo>
                    <a:lnTo>
                      <a:pt x="1708" y="1501"/>
                    </a:lnTo>
                    <a:lnTo>
                      <a:pt x="1709" y="1544"/>
                    </a:lnTo>
                    <a:lnTo>
                      <a:pt x="1716" y="1591"/>
                    </a:lnTo>
                    <a:lnTo>
                      <a:pt x="1720" y="1637"/>
                    </a:lnTo>
                    <a:lnTo>
                      <a:pt x="1714" y="1684"/>
                    </a:lnTo>
                    <a:lnTo>
                      <a:pt x="1738" y="1682"/>
                    </a:lnTo>
                    <a:lnTo>
                      <a:pt x="1763" y="1677"/>
                    </a:lnTo>
                    <a:lnTo>
                      <a:pt x="1789" y="1672"/>
                    </a:lnTo>
                    <a:lnTo>
                      <a:pt x="1815" y="1667"/>
                    </a:lnTo>
                    <a:lnTo>
                      <a:pt x="1841" y="1660"/>
                    </a:lnTo>
                    <a:lnTo>
                      <a:pt x="1867" y="1654"/>
                    </a:lnTo>
                    <a:lnTo>
                      <a:pt x="1893" y="1648"/>
                    </a:lnTo>
                    <a:lnTo>
                      <a:pt x="1920" y="1643"/>
                    </a:lnTo>
                    <a:lnTo>
                      <a:pt x="1947" y="1640"/>
                    </a:lnTo>
                    <a:lnTo>
                      <a:pt x="1973" y="1637"/>
                    </a:lnTo>
                    <a:lnTo>
                      <a:pt x="1997" y="1637"/>
                    </a:lnTo>
                    <a:lnTo>
                      <a:pt x="2024" y="1641"/>
                    </a:lnTo>
                    <a:lnTo>
                      <a:pt x="2048" y="1647"/>
                    </a:lnTo>
                    <a:lnTo>
                      <a:pt x="2072" y="1656"/>
                    </a:lnTo>
                    <a:lnTo>
                      <a:pt x="2095" y="1669"/>
                    </a:lnTo>
                    <a:lnTo>
                      <a:pt x="2117" y="1686"/>
                    </a:lnTo>
                    <a:lnTo>
                      <a:pt x="2134" y="1709"/>
                    </a:lnTo>
                    <a:lnTo>
                      <a:pt x="2150" y="1733"/>
                    </a:lnTo>
                    <a:lnTo>
                      <a:pt x="2163" y="1758"/>
                    </a:lnTo>
                    <a:lnTo>
                      <a:pt x="2174" y="1785"/>
                    </a:lnTo>
                    <a:lnTo>
                      <a:pt x="2180" y="1812"/>
                    </a:lnTo>
                    <a:lnTo>
                      <a:pt x="2183" y="1839"/>
                    </a:lnTo>
                    <a:lnTo>
                      <a:pt x="2181" y="1867"/>
                    </a:lnTo>
                    <a:lnTo>
                      <a:pt x="2175" y="1895"/>
                    </a:lnTo>
                    <a:lnTo>
                      <a:pt x="2158" y="1911"/>
                    </a:lnTo>
                    <a:lnTo>
                      <a:pt x="2141" y="1927"/>
                    </a:lnTo>
                    <a:lnTo>
                      <a:pt x="2124" y="1944"/>
                    </a:lnTo>
                    <a:lnTo>
                      <a:pt x="2107" y="1960"/>
                    </a:lnTo>
                    <a:lnTo>
                      <a:pt x="2089" y="1978"/>
                    </a:lnTo>
                    <a:lnTo>
                      <a:pt x="2070" y="1994"/>
                    </a:lnTo>
                    <a:lnTo>
                      <a:pt x="2052" y="2010"/>
                    </a:lnTo>
                    <a:lnTo>
                      <a:pt x="2034" y="2026"/>
                    </a:lnTo>
                    <a:lnTo>
                      <a:pt x="2016" y="2042"/>
                    </a:lnTo>
                    <a:lnTo>
                      <a:pt x="1996" y="2057"/>
                    </a:lnTo>
                    <a:lnTo>
                      <a:pt x="1977" y="2071"/>
                    </a:lnTo>
                    <a:lnTo>
                      <a:pt x="1957" y="2085"/>
                    </a:lnTo>
                    <a:lnTo>
                      <a:pt x="1937" y="2098"/>
                    </a:lnTo>
                    <a:lnTo>
                      <a:pt x="1917" y="2111"/>
                    </a:lnTo>
                    <a:lnTo>
                      <a:pt x="1896" y="2122"/>
                    </a:lnTo>
                    <a:lnTo>
                      <a:pt x="1875" y="2132"/>
                    </a:lnTo>
                    <a:lnTo>
                      <a:pt x="1859" y="2148"/>
                    </a:lnTo>
                    <a:lnTo>
                      <a:pt x="1842" y="2164"/>
                    </a:lnTo>
                    <a:lnTo>
                      <a:pt x="1825" y="2177"/>
                    </a:lnTo>
                    <a:lnTo>
                      <a:pt x="1806" y="2188"/>
                    </a:lnTo>
                    <a:lnTo>
                      <a:pt x="1787" y="2199"/>
                    </a:lnTo>
                    <a:lnTo>
                      <a:pt x="1767" y="2207"/>
                    </a:lnTo>
                    <a:lnTo>
                      <a:pt x="1746" y="2215"/>
                    </a:lnTo>
                    <a:lnTo>
                      <a:pt x="1725" y="2222"/>
                    </a:lnTo>
                    <a:lnTo>
                      <a:pt x="1703" y="2228"/>
                    </a:lnTo>
                    <a:lnTo>
                      <a:pt x="1680" y="2233"/>
                    </a:lnTo>
                    <a:lnTo>
                      <a:pt x="1658" y="2236"/>
                    </a:lnTo>
                    <a:lnTo>
                      <a:pt x="1635" y="2241"/>
                    </a:lnTo>
                    <a:lnTo>
                      <a:pt x="1611" y="2244"/>
                    </a:lnTo>
                    <a:lnTo>
                      <a:pt x="1589" y="2247"/>
                    </a:lnTo>
                    <a:lnTo>
                      <a:pt x="1566" y="2250"/>
                    </a:lnTo>
                    <a:lnTo>
                      <a:pt x="1542" y="2253"/>
                    </a:lnTo>
                    <a:lnTo>
                      <a:pt x="1426" y="2258"/>
                    </a:lnTo>
                    <a:lnTo>
                      <a:pt x="1185" y="2262"/>
                    </a:lnTo>
                    <a:lnTo>
                      <a:pt x="956" y="2291"/>
                    </a:lnTo>
                    <a:lnTo>
                      <a:pt x="937" y="2293"/>
                    </a:lnTo>
                    <a:lnTo>
                      <a:pt x="919" y="2295"/>
                    </a:lnTo>
                    <a:lnTo>
                      <a:pt x="900" y="2295"/>
                    </a:lnTo>
                    <a:lnTo>
                      <a:pt x="883" y="2295"/>
                    </a:lnTo>
                    <a:lnTo>
                      <a:pt x="868" y="2295"/>
                    </a:lnTo>
                    <a:lnTo>
                      <a:pt x="852" y="2293"/>
                    </a:lnTo>
                    <a:lnTo>
                      <a:pt x="838" y="2291"/>
                    </a:lnTo>
                    <a:lnTo>
                      <a:pt x="823" y="2289"/>
                    </a:lnTo>
                    <a:lnTo>
                      <a:pt x="809" y="2288"/>
                    </a:lnTo>
                    <a:lnTo>
                      <a:pt x="795" y="2285"/>
                    </a:lnTo>
                    <a:lnTo>
                      <a:pt x="780" y="2281"/>
                    </a:lnTo>
                    <a:lnTo>
                      <a:pt x="767" y="2275"/>
                    </a:lnTo>
                    <a:lnTo>
                      <a:pt x="753" y="2269"/>
                    </a:lnTo>
                    <a:lnTo>
                      <a:pt x="740" y="2262"/>
                    </a:lnTo>
                    <a:lnTo>
                      <a:pt x="727" y="2255"/>
                    </a:lnTo>
                    <a:lnTo>
                      <a:pt x="714" y="2248"/>
                    </a:lnTo>
                    <a:lnTo>
                      <a:pt x="699" y="2232"/>
                    </a:lnTo>
                    <a:lnTo>
                      <a:pt x="684" y="2216"/>
                    </a:lnTo>
                    <a:lnTo>
                      <a:pt x="667" y="2202"/>
                    </a:lnTo>
                    <a:lnTo>
                      <a:pt x="650" y="2189"/>
                    </a:lnTo>
                    <a:lnTo>
                      <a:pt x="633" y="2178"/>
                    </a:lnTo>
                    <a:lnTo>
                      <a:pt x="615" y="2166"/>
                    </a:lnTo>
                    <a:lnTo>
                      <a:pt x="598" y="2155"/>
                    </a:lnTo>
                    <a:lnTo>
                      <a:pt x="579" y="2145"/>
                    </a:lnTo>
                    <a:lnTo>
                      <a:pt x="560" y="2134"/>
                    </a:lnTo>
                    <a:lnTo>
                      <a:pt x="542" y="2124"/>
                    </a:lnTo>
                    <a:lnTo>
                      <a:pt x="523" y="2113"/>
                    </a:lnTo>
                    <a:lnTo>
                      <a:pt x="505" y="2103"/>
                    </a:lnTo>
                    <a:lnTo>
                      <a:pt x="487" y="2091"/>
                    </a:lnTo>
                    <a:lnTo>
                      <a:pt x="470" y="2078"/>
                    </a:lnTo>
                    <a:lnTo>
                      <a:pt x="453" y="2064"/>
                    </a:lnTo>
                    <a:lnTo>
                      <a:pt x="436" y="2050"/>
                    </a:lnTo>
                    <a:lnTo>
                      <a:pt x="418" y="2040"/>
                    </a:lnTo>
                    <a:lnTo>
                      <a:pt x="398" y="2028"/>
                    </a:lnTo>
                    <a:lnTo>
                      <a:pt x="380" y="2015"/>
                    </a:lnTo>
                    <a:lnTo>
                      <a:pt x="363" y="2001"/>
                    </a:lnTo>
                    <a:lnTo>
                      <a:pt x="347" y="1986"/>
                    </a:lnTo>
                    <a:lnTo>
                      <a:pt x="333" y="1970"/>
                    </a:lnTo>
                    <a:lnTo>
                      <a:pt x="322" y="1951"/>
                    </a:lnTo>
                    <a:lnTo>
                      <a:pt x="316" y="1932"/>
                    </a:lnTo>
                    <a:lnTo>
                      <a:pt x="316" y="1910"/>
                    </a:lnTo>
                    <a:lnTo>
                      <a:pt x="318" y="1888"/>
                    </a:lnTo>
                    <a:lnTo>
                      <a:pt x="322" y="1867"/>
                    </a:lnTo>
                    <a:lnTo>
                      <a:pt x="328" y="1846"/>
                    </a:lnTo>
                    <a:lnTo>
                      <a:pt x="81" y="1794"/>
                    </a:lnTo>
                    <a:lnTo>
                      <a:pt x="71" y="1786"/>
                    </a:lnTo>
                    <a:lnTo>
                      <a:pt x="68" y="1773"/>
                    </a:lnTo>
                    <a:lnTo>
                      <a:pt x="69" y="1759"/>
                    </a:lnTo>
                    <a:lnTo>
                      <a:pt x="69" y="1746"/>
                    </a:lnTo>
                    <a:lnTo>
                      <a:pt x="1" y="1724"/>
                    </a:lnTo>
                    <a:lnTo>
                      <a:pt x="0" y="1506"/>
                    </a:lnTo>
                    <a:lnTo>
                      <a:pt x="166" y="144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20" name="Freeform 7">
                <a:extLst>
                  <a:ext uri="{FF2B5EF4-FFF2-40B4-BE49-F238E27FC236}">
                    <a16:creationId xmlns:a16="http://schemas.microsoft.com/office/drawing/2014/main" id="{290DBA40-76F2-494F-8D0C-D99F1BDE9547}"/>
                  </a:ext>
                </a:extLst>
              </p:cNvPr>
              <p:cNvSpPr>
                <a:spLocks/>
              </p:cNvSpPr>
              <p:nvPr/>
            </p:nvSpPr>
            <p:spPr bwMode="auto">
              <a:xfrm>
                <a:off x="642" y="182"/>
                <a:ext cx="185" cy="210"/>
              </a:xfrm>
              <a:custGeom>
                <a:avLst/>
                <a:gdLst>
                  <a:gd name="T0" fmla="*/ 706 w 737"/>
                  <a:gd name="T1" fmla="*/ 225 h 841"/>
                  <a:gd name="T2" fmla="*/ 730 w 737"/>
                  <a:gd name="T3" fmla="*/ 299 h 841"/>
                  <a:gd name="T4" fmla="*/ 737 w 737"/>
                  <a:gd name="T5" fmla="*/ 377 h 841"/>
                  <a:gd name="T6" fmla="*/ 720 w 737"/>
                  <a:gd name="T7" fmla="*/ 453 h 841"/>
                  <a:gd name="T8" fmla="*/ 683 w 737"/>
                  <a:gd name="T9" fmla="*/ 530 h 841"/>
                  <a:gd name="T10" fmla="*/ 631 w 737"/>
                  <a:gd name="T11" fmla="*/ 600 h 841"/>
                  <a:gd name="T12" fmla="*/ 580 w 737"/>
                  <a:gd name="T13" fmla="*/ 663 h 841"/>
                  <a:gd name="T14" fmla="*/ 553 w 737"/>
                  <a:gd name="T15" fmla="*/ 734 h 841"/>
                  <a:gd name="T16" fmla="*/ 544 w 737"/>
                  <a:gd name="T17" fmla="*/ 787 h 841"/>
                  <a:gd name="T18" fmla="*/ 516 w 737"/>
                  <a:gd name="T19" fmla="*/ 808 h 841"/>
                  <a:gd name="T20" fmla="*/ 486 w 737"/>
                  <a:gd name="T21" fmla="*/ 825 h 841"/>
                  <a:gd name="T22" fmla="*/ 452 w 737"/>
                  <a:gd name="T23" fmla="*/ 835 h 841"/>
                  <a:gd name="T24" fmla="*/ 417 w 737"/>
                  <a:gd name="T25" fmla="*/ 840 h 841"/>
                  <a:gd name="T26" fmla="*/ 377 w 737"/>
                  <a:gd name="T27" fmla="*/ 840 h 841"/>
                  <a:gd name="T28" fmla="*/ 332 w 737"/>
                  <a:gd name="T29" fmla="*/ 835 h 841"/>
                  <a:gd name="T30" fmla="*/ 282 w 737"/>
                  <a:gd name="T31" fmla="*/ 825 h 841"/>
                  <a:gd name="T32" fmla="*/ 262 w 737"/>
                  <a:gd name="T33" fmla="*/ 811 h 841"/>
                  <a:gd name="T34" fmla="*/ 278 w 737"/>
                  <a:gd name="T35" fmla="*/ 798 h 841"/>
                  <a:gd name="T36" fmla="*/ 292 w 737"/>
                  <a:gd name="T37" fmla="*/ 784 h 841"/>
                  <a:gd name="T38" fmla="*/ 301 w 737"/>
                  <a:gd name="T39" fmla="*/ 769 h 841"/>
                  <a:gd name="T40" fmla="*/ 291 w 737"/>
                  <a:gd name="T41" fmla="*/ 752 h 841"/>
                  <a:gd name="T42" fmla="*/ 271 w 737"/>
                  <a:gd name="T43" fmla="*/ 769 h 841"/>
                  <a:gd name="T44" fmla="*/ 250 w 737"/>
                  <a:gd name="T45" fmla="*/ 784 h 841"/>
                  <a:gd name="T46" fmla="*/ 227 w 737"/>
                  <a:gd name="T47" fmla="*/ 794 h 841"/>
                  <a:gd name="T48" fmla="*/ 201 w 737"/>
                  <a:gd name="T49" fmla="*/ 800 h 841"/>
                  <a:gd name="T50" fmla="*/ 165 w 737"/>
                  <a:gd name="T51" fmla="*/ 796 h 841"/>
                  <a:gd name="T52" fmla="*/ 134 w 737"/>
                  <a:gd name="T53" fmla="*/ 780 h 841"/>
                  <a:gd name="T54" fmla="*/ 108 w 737"/>
                  <a:gd name="T55" fmla="*/ 758 h 841"/>
                  <a:gd name="T56" fmla="*/ 90 w 737"/>
                  <a:gd name="T57" fmla="*/ 731 h 841"/>
                  <a:gd name="T58" fmla="*/ 64 w 737"/>
                  <a:gd name="T59" fmla="*/ 635 h 841"/>
                  <a:gd name="T60" fmla="*/ 83 w 737"/>
                  <a:gd name="T61" fmla="*/ 537 h 841"/>
                  <a:gd name="T62" fmla="*/ 64 w 737"/>
                  <a:gd name="T63" fmla="*/ 482 h 841"/>
                  <a:gd name="T64" fmla="*/ 36 w 737"/>
                  <a:gd name="T65" fmla="*/ 432 h 841"/>
                  <a:gd name="T66" fmla="*/ 10 w 737"/>
                  <a:gd name="T67" fmla="*/ 380 h 841"/>
                  <a:gd name="T68" fmla="*/ 0 w 737"/>
                  <a:gd name="T69" fmla="*/ 323 h 841"/>
                  <a:gd name="T70" fmla="*/ 5 w 737"/>
                  <a:gd name="T71" fmla="*/ 267 h 841"/>
                  <a:gd name="T72" fmla="*/ 26 w 737"/>
                  <a:gd name="T73" fmla="*/ 217 h 841"/>
                  <a:gd name="T74" fmla="*/ 58 w 737"/>
                  <a:gd name="T75" fmla="*/ 171 h 841"/>
                  <a:gd name="T76" fmla="*/ 102 w 737"/>
                  <a:gd name="T77" fmla="*/ 130 h 841"/>
                  <a:gd name="T78" fmla="*/ 151 w 737"/>
                  <a:gd name="T79" fmla="*/ 94 h 841"/>
                  <a:gd name="T80" fmla="*/ 205 w 737"/>
                  <a:gd name="T81" fmla="*/ 63 h 841"/>
                  <a:gd name="T82" fmla="*/ 259 w 737"/>
                  <a:gd name="T83" fmla="*/ 37 h 841"/>
                  <a:gd name="T84" fmla="*/ 313 w 737"/>
                  <a:gd name="T85" fmla="*/ 14 h 841"/>
                  <a:gd name="T86" fmla="*/ 349 w 737"/>
                  <a:gd name="T87" fmla="*/ 4 h 841"/>
                  <a:gd name="T88" fmla="*/ 389 w 737"/>
                  <a:gd name="T89" fmla="*/ 0 h 841"/>
                  <a:gd name="T90" fmla="*/ 428 w 737"/>
                  <a:gd name="T91" fmla="*/ 1 h 841"/>
                  <a:gd name="T92" fmla="*/ 467 w 737"/>
                  <a:gd name="T93" fmla="*/ 7 h 841"/>
                  <a:gd name="T94" fmla="*/ 488 w 737"/>
                  <a:gd name="T95" fmla="*/ 12 h 841"/>
                  <a:gd name="T96" fmla="*/ 509 w 737"/>
                  <a:gd name="T97" fmla="*/ 19 h 841"/>
                  <a:gd name="T98" fmla="*/ 527 w 737"/>
                  <a:gd name="T99" fmla="*/ 28 h 841"/>
                  <a:gd name="T100" fmla="*/ 545 w 737"/>
                  <a:gd name="T101" fmla="*/ 38 h 841"/>
                  <a:gd name="T102" fmla="*/ 588 w 737"/>
                  <a:gd name="T103" fmla="*/ 69 h 841"/>
                  <a:gd name="T104" fmla="*/ 629 w 737"/>
                  <a:gd name="T105" fmla="*/ 107 h 841"/>
                  <a:gd name="T106" fmla="*/ 662 w 737"/>
                  <a:gd name="T107" fmla="*/ 148 h 841"/>
                  <a:gd name="T108" fmla="*/ 689 w 737"/>
                  <a:gd name="T109" fmla="*/ 191 h 8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37" h="841">
                    <a:moveTo>
                      <a:pt x="689" y="191"/>
                    </a:moveTo>
                    <a:lnTo>
                      <a:pt x="706" y="225"/>
                    </a:lnTo>
                    <a:lnTo>
                      <a:pt x="720" y="261"/>
                    </a:lnTo>
                    <a:lnTo>
                      <a:pt x="730" y="299"/>
                    </a:lnTo>
                    <a:lnTo>
                      <a:pt x="737" y="338"/>
                    </a:lnTo>
                    <a:lnTo>
                      <a:pt x="737" y="377"/>
                    </a:lnTo>
                    <a:lnTo>
                      <a:pt x="732" y="417"/>
                    </a:lnTo>
                    <a:lnTo>
                      <a:pt x="720" y="453"/>
                    </a:lnTo>
                    <a:lnTo>
                      <a:pt x="700" y="488"/>
                    </a:lnTo>
                    <a:lnTo>
                      <a:pt x="683" y="530"/>
                    </a:lnTo>
                    <a:lnTo>
                      <a:pt x="659" y="566"/>
                    </a:lnTo>
                    <a:lnTo>
                      <a:pt x="631" y="600"/>
                    </a:lnTo>
                    <a:lnTo>
                      <a:pt x="604" y="632"/>
                    </a:lnTo>
                    <a:lnTo>
                      <a:pt x="580" y="663"/>
                    </a:lnTo>
                    <a:lnTo>
                      <a:pt x="562" y="696"/>
                    </a:lnTo>
                    <a:lnTo>
                      <a:pt x="553" y="734"/>
                    </a:lnTo>
                    <a:lnTo>
                      <a:pt x="558" y="775"/>
                    </a:lnTo>
                    <a:lnTo>
                      <a:pt x="544" y="787"/>
                    </a:lnTo>
                    <a:lnTo>
                      <a:pt x="531" y="799"/>
                    </a:lnTo>
                    <a:lnTo>
                      <a:pt x="516" y="808"/>
                    </a:lnTo>
                    <a:lnTo>
                      <a:pt x="501" y="817"/>
                    </a:lnTo>
                    <a:lnTo>
                      <a:pt x="486" y="825"/>
                    </a:lnTo>
                    <a:lnTo>
                      <a:pt x="469" y="831"/>
                    </a:lnTo>
                    <a:lnTo>
                      <a:pt x="452" y="835"/>
                    </a:lnTo>
                    <a:lnTo>
                      <a:pt x="435" y="838"/>
                    </a:lnTo>
                    <a:lnTo>
                      <a:pt x="417" y="840"/>
                    </a:lnTo>
                    <a:lnTo>
                      <a:pt x="398" y="841"/>
                    </a:lnTo>
                    <a:lnTo>
                      <a:pt x="377" y="840"/>
                    </a:lnTo>
                    <a:lnTo>
                      <a:pt x="355" y="839"/>
                    </a:lnTo>
                    <a:lnTo>
                      <a:pt x="332" y="835"/>
                    </a:lnTo>
                    <a:lnTo>
                      <a:pt x="308" y="831"/>
                    </a:lnTo>
                    <a:lnTo>
                      <a:pt x="282" y="825"/>
                    </a:lnTo>
                    <a:lnTo>
                      <a:pt x="254" y="818"/>
                    </a:lnTo>
                    <a:lnTo>
                      <a:pt x="262" y="811"/>
                    </a:lnTo>
                    <a:lnTo>
                      <a:pt x="270" y="804"/>
                    </a:lnTo>
                    <a:lnTo>
                      <a:pt x="278" y="798"/>
                    </a:lnTo>
                    <a:lnTo>
                      <a:pt x="284" y="791"/>
                    </a:lnTo>
                    <a:lnTo>
                      <a:pt x="292" y="784"/>
                    </a:lnTo>
                    <a:lnTo>
                      <a:pt x="297" y="777"/>
                    </a:lnTo>
                    <a:lnTo>
                      <a:pt x="301" y="769"/>
                    </a:lnTo>
                    <a:lnTo>
                      <a:pt x="302" y="760"/>
                    </a:lnTo>
                    <a:lnTo>
                      <a:pt x="291" y="752"/>
                    </a:lnTo>
                    <a:lnTo>
                      <a:pt x="282" y="760"/>
                    </a:lnTo>
                    <a:lnTo>
                      <a:pt x="271" y="769"/>
                    </a:lnTo>
                    <a:lnTo>
                      <a:pt x="261" y="777"/>
                    </a:lnTo>
                    <a:lnTo>
                      <a:pt x="250" y="784"/>
                    </a:lnTo>
                    <a:lnTo>
                      <a:pt x="239" y="790"/>
                    </a:lnTo>
                    <a:lnTo>
                      <a:pt x="227" y="794"/>
                    </a:lnTo>
                    <a:lnTo>
                      <a:pt x="214" y="798"/>
                    </a:lnTo>
                    <a:lnTo>
                      <a:pt x="201" y="800"/>
                    </a:lnTo>
                    <a:lnTo>
                      <a:pt x="182" y="799"/>
                    </a:lnTo>
                    <a:lnTo>
                      <a:pt x="165" y="796"/>
                    </a:lnTo>
                    <a:lnTo>
                      <a:pt x="150" y="790"/>
                    </a:lnTo>
                    <a:lnTo>
                      <a:pt x="134" y="780"/>
                    </a:lnTo>
                    <a:lnTo>
                      <a:pt x="121" y="770"/>
                    </a:lnTo>
                    <a:lnTo>
                      <a:pt x="108" y="758"/>
                    </a:lnTo>
                    <a:lnTo>
                      <a:pt x="98" y="745"/>
                    </a:lnTo>
                    <a:lnTo>
                      <a:pt x="90" y="731"/>
                    </a:lnTo>
                    <a:lnTo>
                      <a:pt x="70" y="686"/>
                    </a:lnTo>
                    <a:lnTo>
                      <a:pt x="64" y="635"/>
                    </a:lnTo>
                    <a:lnTo>
                      <a:pt x="68" y="585"/>
                    </a:lnTo>
                    <a:lnTo>
                      <a:pt x="83" y="537"/>
                    </a:lnTo>
                    <a:lnTo>
                      <a:pt x="75" y="509"/>
                    </a:lnTo>
                    <a:lnTo>
                      <a:pt x="64" y="482"/>
                    </a:lnTo>
                    <a:lnTo>
                      <a:pt x="51" y="458"/>
                    </a:lnTo>
                    <a:lnTo>
                      <a:pt x="36" y="432"/>
                    </a:lnTo>
                    <a:lnTo>
                      <a:pt x="22" y="406"/>
                    </a:lnTo>
                    <a:lnTo>
                      <a:pt x="10" y="380"/>
                    </a:lnTo>
                    <a:lnTo>
                      <a:pt x="2" y="352"/>
                    </a:lnTo>
                    <a:lnTo>
                      <a:pt x="0" y="323"/>
                    </a:lnTo>
                    <a:lnTo>
                      <a:pt x="0" y="294"/>
                    </a:lnTo>
                    <a:lnTo>
                      <a:pt x="5" y="267"/>
                    </a:lnTo>
                    <a:lnTo>
                      <a:pt x="14" y="241"/>
                    </a:lnTo>
                    <a:lnTo>
                      <a:pt x="26" y="217"/>
                    </a:lnTo>
                    <a:lnTo>
                      <a:pt x="40" y="193"/>
                    </a:lnTo>
                    <a:lnTo>
                      <a:pt x="58" y="171"/>
                    </a:lnTo>
                    <a:lnTo>
                      <a:pt x="79" y="150"/>
                    </a:lnTo>
                    <a:lnTo>
                      <a:pt x="102" y="130"/>
                    </a:lnTo>
                    <a:lnTo>
                      <a:pt x="126" y="111"/>
                    </a:lnTo>
                    <a:lnTo>
                      <a:pt x="151" y="94"/>
                    </a:lnTo>
                    <a:lnTo>
                      <a:pt x="177" y="79"/>
                    </a:lnTo>
                    <a:lnTo>
                      <a:pt x="205" y="63"/>
                    </a:lnTo>
                    <a:lnTo>
                      <a:pt x="232" y="49"/>
                    </a:lnTo>
                    <a:lnTo>
                      <a:pt x="259" y="37"/>
                    </a:lnTo>
                    <a:lnTo>
                      <a:pt x="287" y="25"/>
                    </a:lnTo>
                    <a:lnTo>
                      <a:pt x="313" y="14"/>
                    </a:lnTo>
                    <a:lnTo>
                      <a:pt x="331" y="8"/>
                    </a:lnTo>
                    <a:lnTo>
                      <a:pt x="349" y="4"/>
                    </a:lnTo>
                    <a:lnTo>
                      <a:pt x="369" y="1"/>
                    </a:lnTo>
                    <a:lnTo>
                      <a:pt x="389" y="0"/>
                    </a:lnTo>
                    <a:lnTo>
                      <a:pt x="408" y="0"/>
                    </a:lnTo>
                    <a:lnTo>
                      <a:pt x="428" y="1"/>
                    </a:lnTo>
                    <a:lnTo>
                      <a:pt x="447" y="4"/>
                    </a:lnTo>
                    <a:lnTo>
                      <a:pt x="467" y="7"/>
                    </a:lnTo>
                    <a:lnTo>
                      <a:pt x="477" y="10"/>
                    </a:lnTo>
                    <a:lnTo>
                      <a:pt x="488" y="12"/>
                    </a:lnTo>
                    <a:lnTo>
                      <a:pt x="498" y="15"/>
                    </a:lnTo>
                    <a:lnTo>
                      <a:pt x="509" y="19"/>
                    </a:lnTo>
                    <a:lnTo>
                      <a:pt x="518" y="24"/>
                    </a:lnTo>
                    <a:lnTo>
                      <a:pt x="527" y="28"/>
                    </a:lnTo>
                    <a:lnTo>
                      <a:pt x="536" y="33"/>
                    </a:lnTo>
                    <a:lnTo>
                      <a:pt x="545" y="38"/>
                    </a:lnTo>
                    <a:lnTo>
                      <a:pt x="567" y="53"/>
                    </a:lnTo>
                    <a:lnTo>
                      <a:pt x="588" y="69"/>
                    </a:lnTo>
                    <a:lnTo>
                      <a:pt x="609" y="88"/>
                    </a:lnTo>
                    <a:lnTo>
                      <a:pt x="629" y="107"/>
                    </a:lnTo>
                    <a:lnTo>
                      <a:pt x="647" y="128"/>
                    </a:lnTo>
                    <a:lnTo>
                      <a:pt x="662" y="148"/>
                    </a:lnTo>
                    <a:lnTo>
                      <a:pt x="677" y="170"/>
                    </a:lnTo>
                    <a:lnTo>
                      <a:pt x="689" y="191"/>
                    </a:lnTo>
                    <a:close/>
                  </a:path>
                </a:pathLst>
              </a:custGeom>
              <a:solidFill>
                <a:srgbClr val="F2D8C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21" name="Freeform 8">
                <a:extLst>
                  <a:ext uri="{FF2B5EF4-FFF2-40B4-BE49-F238E27FC236}">
                    <a16:creationId xmlns:a16="http://schemas.microsoft.com/office/drawing/2014/main" id="{74B6F018-E957-43D4-80F5-E01DCAE54946}"/>
                  </a:ext>
                </a:extLst>
              </p:cNvPr>
              <p:cNvSpPr>
                <a:spLocks/>
              </p:cNvSpPr>
              <p:nvPr/>
            </p:nvSpPr>
            <p:spPr bwMode="auto">
              <a:xfrm>
                <a:off x="755" y="228"/>
                <a:ext cx="19" cy="28"/>
              </a:xfrm>
              <a:custGeom>
                <a:avLst/>
                <a:gdLst>
                  <a:gd name="T0" fmla="*/ 21 w 76"/>
                  <a:gd name="T1" fmla="*/ 0 h 115"/>
                  <a:gd name="T2" fmla="*/ 22 w 76"/>
                  <a:gd name="T3" fmla="*/ 10 h 115"/>
                  <a:gd name="T4" fmla="*/ 19 w 76"/>
                  <a:gd name="T5" fmla="*/ 20 h 115"/>
                  <a:gd name="T6" fmla="*/ 17 w 76"/>
                  <a:gd name="T7" fmla="*/ 29 h 115"/>
                  <a:gd name="T8" fmla="*/ 18 w 76"/>
                  <a:gd name="T9" fmla="*/ 37 h 115"/>
                  <a:gd name="T10" fmla="*/ 27 w 76"/>
                  <a:gd name="T11" fmla="*/ 43 h 115"/>
                  <a:gd name="T12" fmla="*/ 38 w 76"/>
                  <a:gd name="T13" fmla="*/ 50 h 115"/>
                  <a:gd name="T14" fmla="*/ 48 w 76"/>
                  <a:gd name="T15" fmla="*/ 56 h 115"/>
                  <a:gd name="T16" fmla="*/ 59 w 76"/>
                  <a:gd name="T17" fmla="*/ 62 h 115"/>
                  <a:gd name="T18" fmla="*/ 66 w 76"/>
                  <a:gd name="T19" fmla="*/ 70 h 115"/>
                  <a:gd name="T20" fmla="*/ 73 w 76"/>
                  <a:gd name="T21" fmla="*/ 78 h 115"/>
                  <a:gd name="T22" fmla="*/ 76 w 76"/>
                  <a:gd name="T23" fmla="*/ 89 h 115"/>
                  <a:gd name="T24" fmla="*/ 76 w 76"/>
                  <a:gd name="T25" fmla="*/ 102 h 115"/>
                  <a:gd name="T26" fmla="*/ 70 w 76"/>
                  <a:gd name="T27" fmla="*/ 105 h 115"/>
                  <a:gd name="T28" fmla="*/ 68 w 76"/>
                  <a:gd name="T29" fmla="*/ 111 h 115"/>
                  <a:gd name="T30" fmla="*/ 64 w 76"/>
                  <a:gd name="T31" fmla="*/ 115 h 115"/>
                  <a:gd name="T32" fmla="*/ 57 w 76"/>
                  <a:gd name="T33" fmla="*/ 113 h 115"/>
                  <a:gd name="T34" fmla="*/ 57 w 76"/>
                  <a:gd name="T35" fmla="*/ 99 h 115"/>
                  <a:gd name="T36" fmla="*/ 56 w 76"/>
                  <a:gd name="T37" fmla="*/ 86 h 115"/>
                  <a:gd name="T38" fmla="*/ 49 w 76"/>
                  <a:gd name="T39" fmla="*/ 75 h 115"/>
                  <a:gd name="T40" fmla="*/ 36 w 76"/>
                  <a:gd name="T41" fmla="*/ 64 h 115"/>
                  <a:gd name="T42" fmla="*/ 29 w 76"/>
                  <a:gd name="T43" fmla="*/ 60 h 115"/>
                  <a:gd name="T44" fmla="*/ 21 w 76"/>
                  <a:gd name="T45" fmla="*/ 56 h 115"/>
                  <a:gd name="T46" fmla="*/ 13 w 76"/>
                  <a:gd name="T47" fmla="*/ 51 h 115"/>
                  <a:gd name="T48" fmla="*/ 5 w 76"/>
                  <a:gd name="T49" fmla="*/ 43 h 115"/>
                  <a:gd name="T50" fmla="*/ 0 w 76"/>
                  <a:gd name="T51" fmla="*/ 31 h 115"/>
                  <a:gd name="T52" fmla="*/ 1 w 76"/>
                  <a:gd name="T53" fmla="*/ 19 h 115"/>
                  <a:gd name="T54" fmla="*/ 8 w 76"/>
                  <a:gd name="T55" fmla="*/ 7 h 115"/>
                  <a:gd name="T56" fmla="*/ 21 w 76"/>
                  <a:gd name="T57" fmla="*/ 0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6" h="115">
                    <a:moveTo>
                      <a:pt x="21" y="0"/>
                    </a:moveTo>
                    <a:lnTo>
                      <a:pt x="22" y="10"/>
                    </a:lnTo>
                    <a:lnTo>
                      <a:pt x="19" y="20"/>
                    </a:lnTo>
                    <a:lnTo>
                      <a:pt x="17" y="29"/>
                    </a:lnTo>
                    <a:lnTo>
                      <a:pt x="18" y="37"/>
                    </a:lnTo>
                    <a:lnTo>
                      <a:pt x="27" y="43"/>
                    </a:lnTo>
                    <a:lnTo>
                      <a:pt x="38" y="50"/>
                    </a:lnTo>
                    <a:lnTo>
                      <a:pt x="48" y="56"/>
                    </a:lnTo>
                    <a:lnTo>
                      <a:pt x="59" y="62"/>
                    </a:lnTo>
                    <a:lnTo>
                      <a:pt x="66" y="70"/>
                    </a:lnTo>
                    <a:lnTo>
                      <a:pt x="73" y="78"/>
                    </a:lnTo>
                    <a:lnTo>
                      <a:pt x="76" y="89"/>
                    </a:lnTo>
                    <a:lnTo>
                      <a:pt x="76" y="102"/>
                    </a:lnTo>
                    <a:lnTo>
                      <a:pt x="70" y="105"/>
                    </a:lnTo>
                    <a:lnTo>
                      <a:pt x="68" y="111"/>
                    </a:lnTo>
                    <a:lnTo>
                      <a:pt x="64" y="115"/>
                    </a:lnTo>
                    <a:lnTo>
                      <a:pt x="57" y="113"/>
                    </a:lnTo>
                    <a:lnTo>
                      <a:pt x="57" y="99"/>
                    </a:lnTo>
                    <a:lnTo>
                      <a:pt x="56" y="86"/>
                    </a:lnTo>
                    <a:lnTo>
                      <a:pt x="49" y="75"/>
                    </a:lnTo>
                    <a:lnTo>
                      <a:pt x="36" y="64"/>
                    </a:lnTo>
                    <a:lnTo>
                      <a:pt x="29" y="60"/>
                    </a:lnTo>
                    <a:lnTo>
                      <a:pt x="21" y="56"/>
                    </a:lnTo>
                    <a:lnTo>
                      <a:pt x="13" y="51"/>
                    </a:lnTo>
                    <a:lnTo>
                      <a:pt x="5" y="43"/>
                    </a:lnTo>
                    <a:lnTo>
                      <a:pt x="0" y="31"/>
                    </a:lnTo>
                    <a:lnTo>
                      <a:pt x="1" y="19"/>
                    </a:lnTo>
                    <a:lnTo>
                      <a:pt x="8" y="7"/>
                    </a:lnTo>
                    <a:lnTo>
                      <a:pt x="2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22" name="Freeform 9">
                <a:extLst>
                  <a:ext uri="{FF2B5EF4-FFF2-40B4-BE49-F238E27FC236}">
                    <a16:creationId xmlns:a16="http://schemas.microsoft.com/office/drawing/2014/main" id="{9DCD17DD-6FC5-4D22-A266-C25AE1BEC0AE}"/>
                  </a:ext>
                </a:extLst>
              </p:cNvPr>
              <p:cNvSpPr>
                <a:spLocks/>
              </p:cNvSpPr>
              <p:nvPr/>
            </p:nvSpPr>
            <p:spPr bwMode="auto">
              <a:xfrm>
                <a:off x="653" y="232"/>
                <a:ext cx="8" cy="15"/>
              </a:xfrm>
              <a:custGeom>
                <a:avLst/>
                <a:gdLst>
                  <a:gd name="T0" fmla="*/ 25 w 32"/>
                  <a:gd name="T1" fmla="*/ 53 h 59"/>
                  <a:gd name="T2" fmla="*/ 21 w 32"/>
                  <a:gd name="T3" fmla="*/ 58 h 59"/>
                  <a:gd name="T4" fmla="*/ 15 w 32"/>
                  <a:gd name="T5" fmla="*/ 59 h 59"/>
                  <a:gd name="T6" fmla="*/ 8 w 32"/>
                  <a:gd name="T7" fmla="*/ 59 h 59"/>
                  <a:gd name="T8" fmla="*/ 1 w 32"/>
                  <a:gd name="T9" fmla="*/ 59 h 59"/>
                  <a:gd name="T10" fmla="*/ 0 w 32"/>
                  <a:gd name="T11" fmla="*/ 42 h 59"/>
                  <a:gd name="T12" fmla="*/ 4 w 32"/>
                  <a:gd name="T13" fmla="*/ 25 h 59"/>
                  <a:gd name="T14" fmla="*/ 12 w 32"/>
                  <a:gd name="T15" fmla="*/ 11 h 59"/>
                  <a:gd name="T16" fmla="*/ 25 w 32"/>
                  <a:gd name="T17" fmla="*/ 0 h 59"/>
                  <a:gd name="T18" fmla="*/ 31 w 32"/>
                  <a:gd name="T19" fmla="*/ 4 h 59"/>
                  <a:gd name="T20" fmla="*/ 32 w 32"/>
                  <a:gd name="T21" fmla="*/ 10 h 59"/>
                  <a:gd name="T22" fmla="*/ 30 w 32"/>
                  <a:gd name="T23" fmla="*/ 17 h 59"/>
                  <a:gd name="T24" fmla="*/ 27 w 32"/>
                  <a:gd name="T25" fmla="*/ 23 h 59"/>
                  <a:gd name="T26" fmla="*/ 23 w 32"/>
                  <a:gd name="T27" fmla="*/ 30 h 59"/>
                  <a:gd name="T28" fmla="*/ 21 w 32"/>
                  <a:gd name="T29" fmla="*/ 38 h 59"/>
                  <a:gd name="T30" fmla="*/ 21 w 32"/>
                  <a:gd name="T31" fmla="*/ 45 h 59"/>
                  <a:gd name="T32" fmla="*/ 25 w 32"/>
                  <a:gd name="T33" fmla="*/ 53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2" h="59">
                    <a:moveTo>
                      <a:pt x="25" y="53"/>
                    </a:moveTo>
                    <a:lnTo>
                      <a:pt x="21" y="58"/>
                    </a:lnTo>
                    <a:lnTo>
                      <a:pt x="15" y="59"/>
                    </a:lnTo>
                    <a:lnTo>
                      <a:pt x="8" y="59"/>
                    </a:lnTo>
                    <a:lnTo>
                      <a:pt x="1" y="59"/>
                    </a:lnTo>
                    <a:lnTo>
                      <a:pt x="0" y="42"/>
                    </a:lnTo>
                    <a:lnTo>
                      <a:pt x="4" y="25"/>
                    </a:lnTo>
                    <a:lnTo>
                      <a:pt x="12" y="11"/>
                    </a:lnTo>
                    <a:lnTo>
                      <a:pt x="25" y="0"/>
                    </a:lnTo>
                    <a:lnTo>
                      <a:pt x="31" y="4"/>
                    </a:lnTo>
                    <a:lnTo>
                      <a:pt x="32" y="10"/>
                    </a:lnTo>
                    <a:lnTo>
                      <a:pt x="30" y="17"/>
                    </a:lnTo>
                    <a:lnTo>
                      <a:pt x="27" y="23"/>
                    </a:lnTo>
                    <a:lnTo>
                      <a:pt x="23" y="30"/>
                    </a:lnTo>
                    <a:lnTo>
                      <a:pt x="21" y="38"/>
                    </a:lnTo>
                    <a:lnTo>
                      <a:pt x="21" y="45"/>
                    </a:lnTo>
                    <a:lnTo>
                      <a:pt x="25" y="5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23" name="Freeform 10">
                <a:extLst>
                  <a:ext uri="{FF2B5EF4-FFF2-40B4-BE49-F238E27FC236}">
                    <a16:creationId xmlns:a16="http://schemas.microsoft.com/office/drawing/2014/main" id="{66970EB5-279F-4C83-A8E3-D387D1AC8EDC}"/>
                  </a:ext>
                </a:extLst>
              </p:cNvPr>
              <p:cNvSpPr>
                <a:spLocks/>
              </p:cNvSpPr>
              <p:nvPr/>
            </p:nvSpPr>
            <p:spPr bwMode="auto">
              <a:xfrm>
                <a:off x="665" y="234"/>
                <a:ext cx="25" cy="41"/>
              </a:xfrm>
              <a:custGeom>
                <a:avLst/>
                <a:gdLst>
                  <a:gd name="T0" fmla="*/ 32 w 102"/>
                  <a:gd name="T1" fmla="*/ 0 h 161"/>
                  <a:gd name="T2" fmla="*/ 27 w 102"/>
                  <a:gd name="T3" fmla="*/ 20 h 161"/>
                  <a:gd name="T4" fmla="*/ 20 w 102"/>
                  <a:gd name="T5" fmla="*/ 42 h 161"/>
                  <a:gd name="T6" fmla="*/ 19 w 102"/>
                  <a:gd name="T7" fmla="*/ 64 h 161"/>
                  <a:gd name="T8" fmla="*/ 32 w 102"/>
                  <a:gd name="T9" fmla="*/ 83 h 161"/>
                  <a:gd name="T10" fmla="*/ 41 w 102"/>
                  <a:gd name="T11" fmla="*/ 89 h 161"/>
                  <a:gd name="T12" fmla="*/ 51 w 102"/>
                  <a:gd name="T13" fmla="*/ 95 h 161"/>
                  <a:gd name="T14" fmla="*/ 62 w 102"/>
                  <a:gd name="T15" fmla="*/ 100 h 161"/>
                  <a:gd name="T16" fmla="*/ 71 w 102"/>
                  <a:gd name="T17" fmla="*/ 107 h 161"/>
                  <a:gd name="T18" fmla="*/ 80 w 102"/>
                  <a:gd name="T19" fmla="*/ 113 h 161"/>
                  <a:gd name="T20" fmla="*/ 89 w 102"/>
                  <a:gd name="T21" fmla="*/ 121 h 161"/>
                  <a:gd name="T22" fmla="*/ 96 w 102"/>
                  <a:gd name="T23" fmla="*/ 130 h 161"/>
                  <a:gd name="T24" fmla="*/ 102 w 102"/>
                  <a:gd name="T25" fmla="*/ 139 h 161"/>
                  <a:gd name="T26" fmla="*/ 100 w 102"/>
                  <a:gd name="T27" fmla="*/ 149 h 161"/>
                  <a:gd name="T28" fmla="*/ 89 w 102"/>
                  <a:gd name="T29" fmla="*/ 157 h 161"/>
                  <a:gd name="T30" fmla="*/ 77 w 102"/>
                  <a:gd name="T31" fmla="*/ 161 h 161"/>
                  <a:gd name="T32" fmla="*/ 70 w 102"/>
                  <a:gd name="T33" fmla="*/ 161 h 161"/>
                  <a:gd name="T34" fmla="*/ 79 w 102"/>
                  <a:gd name="T35" fmla="*/ 151 h 161"/>
                  <a:gd name="T36" fmla="*/ 77 w 102"/>
                  <a:gd name="T37" fmla="*/ 139 h 161"/>
                  <a:gd name="T38" fmla="*/ 70 w 102"/>
                  <a:gd name="T39" fmla="*/ 130 h 161"/>
                  <a:gd name="T40" fmla="*/ 58 w 102"/>
                  <a:gd name="T41" fmla="*/ 121 h 161"/>
                  <a:gd name="T42" fmla="*/ 49 w 102"/>
                  <a:gd name="T43" fmla="*/ 120 h 161"/>
                  <a:gd name="T44" fmla="*/ 41 w 102"/>
                  <a:gd name="T45" fmla="*/ 117 h 161"/>
                  <a:gd name="T46" fmla="*/ 33 w 102"/>
                  <a:gd name="T47" fmla="*/ 111 h 161"/>
                  <a:gd name="T48" fmla="*/ 27 w 102"/>
                  <a:gd name="T49" fmla="*/ 105 h 161"/>
                  <a:gd name="T50" fmla="*/ 20 w 102"/>
                  <a:gd name="T51" fmla="*/ 99 h 161"/>
                  <a:gd name="T52" fmla="*/ 15 w 102"/>
                  <a:gd name="T53" fmla="*/ 92 h 161"/>
                  <a:gd name="T54" fmla="*/ 8 w 102"/>
                  <a:gd name="T55" fmla="*/ 86 h 161"/>
                  <a:gd name="T56" fmla="*/ 2 w 102"/>
                  <a:gd name="T57" fmla="*/ 80 h 161"/>
                  <a:gd name="T58" fmla="*/ 0 w 102"/>
                  <a:gd name="T59" fmla="*/ 69 h 161"/>
                  <a:gd name="T60" fmla="*/ 2 w 102"/>
                  <a:gd name="T61" fmla="*/ 56 h 161"/>
                  <a:gd name="T62" fmla="*/ 7 w 102"/>
                  <a:gd name="T63" fmla="*/ 42 h 161"/>
                  <a:gd name="T64" fmla="*/ 14 w 102"/>
                  <a:gd name="T65" fmla="*/ 29 h 161"/>
                  <a:gd name="T66" fmla="*/ 20 w 102"/>
                  <a:gd name="T67" fmla="*/ 17 h 161"/>
                  <a:gd name="T68" fmla="*/ 25 w 102"/>
                  <a:gd name="T69" fmla="*/ 8 h 161"/>
                  <a:gd name="T70" fmla="*/ 30 w 102"/>
                  <a:gd name="T71" fmla="*/ 2 h 161"/>
                  <a:gd name="T72" fmla="*/ 32 w 102"/>
                  <a:gd name="T73" fmla="*/ 0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2" h="161">
                    <a:moveTo>
                      <a:pt x="32" y="0"/>
                    </a:moveTo>
                    <a:lnTo>
                      <a:pt x="27" y="20"/>
                    </a:lnTo>
                    <a:lnTo>
                      <a:pt x="20" y="42"/>
                    </a:lnTo>
                    <a:lnTo>
                      <a:pt x="19" y="64"/>
                    </a:lnTo>
                    <a:lnTo>
                      <a:pt x="32" y="83"/>
                    </a:lnTo>
                    <a:lnTo>
                      <a:pt x="41" y="89"/>
                    </a:lnTo>
                    <a:lnTo>
                      <a:pt x="51" y="95"/>
                    </a:lnTo>
                    <a:lnTo>
                      <a:pt x="62" y="100"/>
                    </a:lnTo>
                    <a:lnTo>
                      <a:pt x="71" y="107"/>
                    </a:lnTo>
                    <a:lnTo>
                      <a:pt x="80" y="113"/>
                    </a:lnTo>
                    <a:lnTo>
                      <a:pt x="89" y="121"/>
                    </a:lnTo>
                    <a:lnTo>
                      <a:pt x="96" y="130"/>
                    </a:lnTo>
                    <a:lnTo>
                      <a:pt x="102" y="139"/>
                    </a:lnTo>
                    <a:lnTo>
                      <a:pt x="100" y="149"/>
                    </a:lnTo>
                    <a:lnTo>
                      <a:pt x="89" y="157"/>
                    </a:lnTo>
                    <a:lnTo>
                      <a:pt x="77" y="161"/>
                    </a:lnTo>
                    <a:lnTo>
                      <a:pt x="70" y="161"/>
                    </a:lnTo>
                    <a:lnTo>
                      <a:pt x="79" y="151"/>
                    </a:lnTo>
                    <a:lnTo>
                      <a:pt x="77" y="139"/>
                    </a:lnTo>
                    <a:lnTo>
                      <a:pt x="70" y="130"/>
                    </a:lnTo>
                    <a:lnTo>
                      <a:pt x="58" y="121"/>
                    </a:lnTo>
                    <a:lnTo>
                      <a:pt x="49" y="120"/>
                    </a:lnTo>
                    <a:lnTo>
                      <a:pt x="41" y="117"/>
                    </a:lnTo>
                    <a:lnTo>
                      <a:pt x="33" y="111"/>
                    </a:lnTo>
                    <a:lnTo>
                      <a:pt x="27" y="105"/>
                    </a:lnTo>
                    <a:lnTo>
                      <a:pt x="20" y="99"/>
                    </a:lnTo>
                    <a:lnTo>
                      <a:pt x="15" y="92"/>
                    </a:lnTo>
                    <a:lnTo>
                      <a:pt x="8" y="86"/>
                    </a:lnTo>
                    <a:lnTo>
                      <a:pt x="2" y="80"/>
                    </a:lnTo>
                    <a:lnTo>
                      <a:pt x="0" y="69"/>
                    </a:lnTo>
                    <a:lnTo>
                      <a:pt x="2" y="56"/>
                    </a:lnTo>
                    <a:lnTo>
                      <a:pt x="7" y="42"/>
                    </a:lnTo>
                    <a:lnTo>
                      <a:pt x="14" y="29"/>
                    </a:lnTo>
                    <a:lnTo>
                      <a:pt x="20" y="17"/>
                    </a:lnTo>
                    <a:lnTo>
                      <a:pt x="25" y="8"/>
                    </a:lnTo>
                    <a:lnTo>
                      <a:pt x="30" y="2"/>
                    </a:lnTo>
                    <a:lnTo>
                      <a:pt x="3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24" name="Freeform 11">
                <a:extLst>
                  <a:ext uri="{FF2B5EF4-FFF2-40B4-BE49-F238E27FC236}">
                    <a16:creationId xmlns:a16="http://schemas.microsoft.com/office/drawing/2014/main" id="{7E0E0F6E-8B8E-4B3A-BDE8-F06A06B2AF93}"/>
                  </a:ext>
                </a:extLst>
              </p:cNvPr>
              <p:cNvSpPr>
                <a:spLocks/>
              </p:cNvSpPr>
              <p:nvPr/>
            </p:nvSpPr>
            <p:spPr bwMode="auto">
              <a:xfrm>
                <a:off x="777" y="242"/>
                <a:ext cx="7" cy="15"/>
              </a:xfrm>
              <a:custGeom>
                <a:avLst/>
                <a:gdLst>
                  <a:gd name="T0" fmla="*/ 28 w 28"/>
                  <a:gd name="T1" fmla="*/ 22 h 61"/>
                  <a:gd name="T2" fmla="*/ 28 w 28"/>
                  <a:gd name="T3" fmla="*/ 32 h 61"/>
                  <a:gd name="T4" fmla="*/ 27 w 28"/>
                  <a:gd name="T5" fmla="*/ 43 h 61"/>
                  <a:gd name="T6" fmla="*/ 24 w 28"/>
                  <a:gd name="T7" fmla="*/ 54 h 61"/>
                  <a:gd name="T8" fmla="*/ 19 w 28"/>
                  <a:gd name="T9" fmla="*/ 61 h 61"/>
                  <a:gd name="T10" fmla="*/ 13 w 28"/>
                  <a:gd name="T11" fmla="*/ 49 h 61"/>
                  <a:gd name="T12" fmla="*/ 11 w 28"/>
                  <a:gd name="T13" fmla="*/ 32 h 61"/>
                  <a:gd name="T14" fmla="*/ 10 w 28"/>
                  <a:gd name="T15" fmla="*/ 14 h 61"/>
                  <a:gd name="T16" fmla="*/ 0 w 28"/>
                  <a:gd name="T17" fmla="*/ 0 h 61"/>
                  <a:gd name="T18" fmla="*/ 11 w 28"/>
                  <a:gd name="T19" fmla="*/ 0 h 61"/>
                  <a:gd name="T20" fmla="*/ 18 w 28"/>
                  <a:gd name="T21" fmla="*/ 6 h 61"/>
                  <a:gd name="T22" fmla="*/ 23 w 28"/>
                  <a:gd name="T23" fmla="*/ 14 h 61"/>
                  <a:gd name="T24" fmla="*/ 28 w 28"/>
                  <a:gd name="T25" fmla="*/ 22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8" h="61">
                    <a:moveTo>
                      <a:pt x="28" y="22"/>
                    </a:moveTo>
                    <a:lnTo>
                      <a:pt x="28" y="32"/>
                    </a:lnTo>
                    <a:lnTo>
                      <a:pt x="27" y="43"/>
                    </a:lnTo>
                    <a:lnTo>
                      <a:pt x="24" y="54"/>
                    </a:lnTo>
                    <a:lnTo>
                      <a:pt x="19" y="61"/>
                    </a:lnTo>
                    <a:lnTo>
                      <a:pt x="13" y="49"/>
                    </a:lnTo>
                    <a:lnTo>
                      <a:pt x="11" y="32"/>
                    </a:lnTo>
                    <a:lnTo>
                      <a:pt x="10" y="14"/>
                    </a:lnTo>
                    <a:lnTo>
                      <a:pt x="0" y="0"/>
                    </a:lnTo>
                    <a:lnTo>
                      <a:pt x="11" y="0"/>
                    </a:lnTo>
                    <a:lnTo>
                      <a:pt x="18" y="6"/>
                    </a:lnTo>
                    <a:lnTo>
                      <a:pt x="23" y="14"/>
                    </a:lnTo>
                    <a:lnTo>
                      <a:pt x="28"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25" name="Freeform 12">
                <a:extLst>
                  <a:ext uri="{FF2B5EF4-FFF2-40B4-BE49-F238E27FC236}">
                    <a16:creationId xmlns:a16="http://schemas.microsoft.com/office/drawing/2014/main" id="{251F3373-DCC2-4D15-A48B-C69D790E9BE0}"/>
                  </a:ext>
                </a:extLst>
              </p:cNvPr>
              <p:cNvSpPr>
                <a:spLocks/>
              </p:cNvSpPr>
              <p:nvPr/>
            </p:nvSpPr>
            <p:spPr bwMode="auto">
              <a:xfrm>
                <a:off x="810" y="244"/>
                <a:ext cx="9" cy="29"/>
              </a:xfrm>
              <a:custGeom>
                <a:avLst/>
                <a:gdLst>
                  <a:gd name="T0" fmla="*/ 36 w 36"/>
                  <a:gd name="T1" fmla="*/ 70 h 113"/>
                  <a:gd name="T2" fmla="*/ 36 w 36"/>
                  <a:gd name="T3" fmla="*/ 80 h 113"/>
                  <a:gd name="T4" fmla="*/ 33 w 36"/>
                  <a:gd name="T5" fmla="*/ 92 h 113"/>
                  <a:gd name="T6" fmla="*/ 30 w 36"/>
                  <a:gd name="T7" fmla="*/ 104 h 113"/>
                  <a:gd name="T8" fmla="*/ 28 w 36"/>
                  <a:gd name="T9" fmla="*/ 113 h 113"/>
                  <a:gd name="T10" fmla="*/ 11 w 36"/>
                  <a:gd name="T11" fmla="*/ 107 h 113"/>
                  <a:gd name="T12" fmla="*/ 17 w 36"/>
                  <a:gd name="T13" fmla="*/ 80 h 113"/>
                  <a:gd name="T14" fmla="*/ 17 w 36"/>
                  <a:gd name="T15" fmla="*/ 53 h 113"/>
                  <a:gd name="T16" fmla="*/ 12 w 36"/>
                  <a:gd name="T17" fmla="*/ 25 h 113"/>
                  <a:gd name="T18" fmla="*/ 0 w 36"/>
                  <a:gd name="T19" fmla="*/ 0 h 113"/>
                  <a:gd name="T20" fmla="*/ 19 w 36"/>
                  <a:gd name="T21" fmla="*/ 11 h 113"/>
                  <a:gd name="T22" fmla="*/ 29 w 36"/>
                  <a:gd name="T23" fmla="*/ 28 h 113"/>
                  <a:gd name="T24" fmla="*/ 34 w 36"/>
                  <a:gd name="T25" fmla="*/ 49 h 113"/>
                  <a:gd name="T26" fmla="*/ 36 w 36"/>
                  <a:gd name="T27" fmla="*/ 70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6" h="113">
                    <a:moveTo>
                      <a:pt x="36" y="70"/>
                    </a:moveTo>
                    <a:lnTo>
                      <a:pt x="36" y="80"/>
                    </a:lnTo>
                    <a:lnTo>
                      <a:pt x="33" y="92"/>
                    </a:lnTo>
                    <a:lnTo>
                      <a:pt x="30" y="104"/>
                    </a:lnTo>
                    <a:lnTo>
                      <a:pt x="28" y="113"/>
                    </a:lnTo>
                    <a:lnTo>
                      <a:pt x="11" y="107"/>
                    </a:lnTo>
                    <a:lnTo>
                      <a:pt x="17" y="80"/>
                    </a:lnTo>
                    <a:lnTo>
                      <a:pt x="17" y="53"/>
                    </a:lnTo>
                    <a:lnTo>
                      <a:pt x="12" y="25"/>
                    </a:lnTo>
                    <a:lnTo>
                      <a:pt x="0" y="0"/>
                    </a:lnTo>
                    <a:lnTo>
                      <a:pt x="19" y="11"/>
                    </a:lnTo>
                    <a:lnTo>
                      <a:pt x="29" y="28"/>
                    </a:lnTo>
                    <a:lnTo>
                      <a:pt x="34" y="49"/>
                    </a:lnTo>
                    <a:lnTo>
                      <a:pt x="36" y="7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26" name="Freeform 13">
                <a:extLst>
                  <a:ext uri="{FF2B5EF4-FFF2-40B4-BE49-F238E27FC236}">
                    <a16:creationId xmlns:a16="http://schemas.microsoft.com/office/drawing/2014/main" id="{578402BF-5BD9-4C0D-9A02-10F68580EADC}"/>
                  </a:ext>
                </a:extLst>
              </p:cNvPr>
              <p:cNvSpPr>
                <a:spLocks/>
              </p:cNvSpPr>
              <p:nvPr/>
            </p:nvSpPr>
            <p:spPr bwMode="auto">
              <a:xfrm>
                <a:off x="806" y="249"/>
                <a:ext cx="5" cy="9"/>
              </a:xfrm>
              <a:custGeom>
                <a:avLst/>
                <a:gdLst>
                  <a:gd name="T0" fmla="*/ 21 w 21"/>
                  <a:gd name="T1" fmla="*/ 25 h 38"/>
                  <a:gd name="T2" fmla="*/ 12 w 21"/>
                  <a:gd name="T3" fmla="*/ 37 h 38"/>
                  <a:gd name="T4" fmla="*/ 9 w 21"/>
                  <a:gd name="T5" fmla="*/ 38 h 38"/>
                  <a:gd name="T6" fmla="*/ 7 w 21"/>
                  <a:gd name="T7" fmla="*/ 28 h 38"/>
                  <a:gd name="T8" fmla="*/ 4 w 21"/>
                  <a:gd name="T9" fmla="*/ 14 h 38"/>
                  <a:gd name="T10" fmla="*/ 0 w 21"/>
                  <a:gd name="T11" fmla="*/ 3 h 38"/>
                  <a:gd name="T12" fmla="*/ 9 w 21"/>
                  <a:gd name="T13" fmla="*/ 0 h 38"/>
                  <a:gd name="T14" fmla="*/ 16 w 21"/>
                  <a:gd name="T15" fmla="*/ 6 h 38"/>
                  <a:gd name="T16" fmla="*/ 20 w 21"/>
                  <a:gd name="T17" fmla="*/ 17 h 38"/>
                  <a:gd name="T18" fmla="*/ 21 w 21"/>
                  <a:gd name="T19" fmla="*/ 25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 h="38">
                    <a:moveTo>
                      <a:pt x="21" y="25"/>
                    </a:moveTo>
                    <a:lnTo>
                      <a:pt x="12" y="37"/>
                    </a:lnTo>
                    <a:lnTo>
                      <a:pt x="9" y="38"/>
                    </a:lnTo>
                    <a:lnTo>
                      <a:pt x="7" y="28"/>
                    </a:lnTo>
                    <a:lnTo>
                      <a:pt x="4" y="14"/>
                    </a:lnTo>
                    <a:lnTo>
                      <a:pt x="0" y="3"/>
                    </a:lnTo>
                    <a:lnTo>
                      <a:pt x="9" y="0"/>
                    </a:lnTo>
                    <a:lnTo>
                      <a:pt x="16" y="6"/>
                    </a:lnTo>
                    <a:lnTo>
                      <a:pt x="20" y="17"/>
                    </a:lnTo>
                    <a:lnTo>
                      <a:pt x="21" y="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27" name="Freeform 14">
                <a:extLst>
                  <a:ext uri="{FF2B5EF4-FFF2-40B4-BE49-F238E27FC236}">
                    <a16:creationId xmlns:a16="http://schemas.microsoft.com/office/drawing/2014/main" id="{828A350D-D11A-409A-95C5-CC8FACFA9B6B}"/>
                  </a:ext>
                </a:extLst>
              </p:cNvPr>
              <p:cNvSpPr>
                <a:spLocks/>
              </p:cNvSpPr>
              <p:nvPr/>
            </p:nvSpPr>
            <p:spPr bwMode="auto">
              <a:xfrm>
                <a:off x="684" y="250"/>
                <a:ext cx="16" cy="15"/>
              </a:xfrm>
              <a:custGeom>
                <a:avLst/>
                <a:gdLst>
                  <a:gd name="T0" fmla="*/ 61 w 65"/>
                  <a:gd name="T1" fmla="*/ 31 h 63"/>
                  <a:gd name="T2" fmla="*/ 64 w 65"/>
                  <a:gd name="T3" fmla="*/ 39 h 63"/>
                  <a:gd name="T4" fmla="*/ 65 w 65"/>
                  <a:gd name="T5" fmla="*/ 48 h 63"/>
                  <a:gd name="T6" fmla="*/ 64 w 65"/>
                  <a:gd name="T7" fmla="*/ 56 h 63"/>
                  <a:gd name="T8" fmla="*/ 61 w 65"/>
                  <a:gd name="T9" fmla="*/ 63 h 63"/>
                  <a:gd name="T10" fmla="*/ 51 w 65"/>
                  <a:gd name="T11" fmla="*/ 60 h 63"/>
                  <a:gd name="T12" fmla="*/ 47 w 65"/>
                  <a:gd name="T13" fmla="*/ 53 h 63"/>
                  <a:gd name="T14" fmla="*/ 45 w 65"/>
                  <a:gd name="T15" fmla="*/ 43 h 63"/>
                  <a:gd name="T16" fmla="*/ 39 w 65"/>
                  <a:gd name="T17" fmla="*/ 34 h 63"/>
                  <a:gd name="T18" fmla="*/ 34 w 65"/>
                  <a:gd name="T19" fmla="*/ 29 h 63"/>
                  <a:gd name="T20" fmla="*/ 28 w 65"/>
                  <a:gd name="T21" fmla="*/ 25 h 63"/>
                  <a:gd name="T22" fmla="*/ 22 w 65"/>
                  <a:gd name="T23" fmla="*/ 22 h 63"/>
                  <a:gd name="T24" fmla="*/ 16 w 65"/>
                  <a:gd name="T25" fmla="*/ 18 h 63"/>
                  <a:gd name="T26" fmla="*/ 11 w 65"/>
                  <a:gd name="T27" fmla="*/ 14 h 63"/>
                  <a:gd name="T28" fmla="*/ 5 w 65"/>
                  <a:gd name="T29" fmla="*/ 10 h 63"/>
                  <a:gd name="T30" fmla="*/ 1 w 65"/>
                  <a:gd name="T31" fmla="*/ 5 h 63"/>
                  <a:gd name="T32" fmla="*/ 0 w 65"/>
                  <a:gd name="T33" fmla="*/ 0 h 63"/>
                  <a:gd name="T34" fmla="*/ 11 w 65"/>
                  <a:gd name="T35" fmla="*/ 0 h 63"/>
                  <a:gd name="T36" fmla="*/ 20 w 65"/>
                  <a:gd name="T37" fmla="*/ 1 h 63"/>
                  <a:gd name="T38" fmla="*/ 28 w 65"/>
                  <a:gd name="T39" fmla="*/ 3 h 63"/>
                  <a:gd name="T40" fmla="*/ 37 w 65"/>
                  <a:gd name="T41" fmla="*/ 8 h 63"/>
                  <a:gd name="T42" fmla="*/ 43 w 65"/>
                  <a:gd name="T43" fmla="*/ 12 h 63"/>
                  <a:gd name="T44" fmla="*/ 50 w 65"/>
                  <a:gd name="T45" fmla="*/ 18 h 63"/>
                  <a:gd name="T46" fmla="*/ 56 w 65"/>
                  <a:gd name="T47" fmla="*/ 24 h 63"/>
                  <a:gd name="T48" fmla="*/ 61 w 65"/>
                  <a:gd name="T49" fmla="*/ 3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5" h="63">
                    <a:moveTo>
                      <a:pt x="61" y="31"/>
                    </a:moveTo>
                    <a:lnTo>
                      <a:pt x="64" y="39"/>
                    </a:lnTo>
                    <a:lnTo>
                      <a:pt x="65" y="48"/>
                    </a:lnTo>
                    <a:lnTo>
                      <a:pt x="64" y="56"/>
                    </a:lnTo>
                    <a:lnTo>
                      <a:pt x="61" y="63"/>
                    </a:lnTo>
                    <a:lnTo>
                      <a:pt x="51" y="60"/>
                    </a:lnTo>
                    <a:lnTo>
                      <a:pt x="47" y="53"/>
                    </a:lnTo>
                    <a:lnTo>
                      <a:pt x="45" y="43"/>
                    </a:lnTo>
                    <a:lnTo>
                      <a:pt x="39" y="34"/>
                    </a:lnTo>
                    <a:lnTo>
                      <a:pt x="34" y="29"/>
                    </a:lnTo>
                    <a:lnTo>
                      <a:pt x="28" y="25"/>
                    </a:lnTo>
                    <a:lnTo>
                      <a:pt x="22" y="22"/>
                    </a:lnTo>
                    <a:lnTo>
                      <a:pt x="16" y="18"/>
                    </a:lnTo>
                    <a:lnTo>
                      <a:pt x="11" y="14"/>
                    </a:lnTo>
                    <a:lnTo>
                      <a:pt x="5" y="10"/>
                    </a:lnTo>
                    <a:lnTo>
                      <a:pt x="1" y="5"/>
                    </a:lnTo>
                    <a:lnTo>
                      <a:pt x="0" y="0"/>
                    </a:lnTo>
                    <a:lnTo>
                      <a:pt x="11" y="0"/>
                    </a:lnTo>
                    <a:lnTo>
                      <a:pt x="20" y="1"/>
                    </a:lnTo>
                    <a:lnTo>
                      <a:pt x="28" y="3"/>
                    </a:lnTo>
                    <a:lnTo>
                      <a:pt x="37" y="8"/>
                    </a:lnTo>
                    <a:lnTo>
                      <a:pt x="43" y="12"/>
                    </a:lnTo>
                    <a:lnTo>
                      <a:pt x="50" y="18"/>
                    </a:lnTo>
                    <a:lnTo>
                      <a:pt x="56" y="24"/>
                    </a:lnTo>
                    <a:lnTo>
                      <a:pt x="61" y="3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28" name="Freeform 15">
                <a:extLst>
                  <a:ext uri="{FF2B5EF4-FFF2-40B4-BE49-F238E27FC236}">
                    <a16:creationId xmlns:a16="http://schemas.microsoft.com/office/drawing/2014/main" id="{8557B1DB-AF9F-4663-B6E8-B73471BCA650}"/>
                  </a:ext>
                </a:extLst>
              </p:cNvPr>
              <p:cNvSpPr>
                <a:spLocks/>
              </p:cNvSpPr>
              <p:nvPr/>
            </p:nvSpPr>
            <p:spPr bwMode="auto">
              <a:xfrm>
                <a:off x="788" y="277"/>
                <a:ext cx="22" cy="31"/>
              </a:xfrm>
              <a:custGeom>
                <a:avLst/>
                <a:gdLst>
                  <a:gd name="T0" fmla="*/ 60 w 90"/>
                  <a:gd name="T1" fmla="*/ 51 h 126"/>
                  <a:gd name="T2" fmla="*/ 56 w 90"/>
                  <a:gd name="T3" fmla="*/ 61 h 126"/>
                  <a:gd name="T4" fmla="*/ 49 w 90"/>
                  <a:gd name="T5" fmla="*/ 72 h 126"/>
                  <a:gd name="T6" fmla="*/ 44 w 90"/>
                  <a:gd name="T7" fmla="*/ 83 h 126"/>
                  <a:gd name="T8" fmla="*/ 43 w 90"/>
                  <a:gd name="T9" fmla="*/ 94 h 126"/>
                  <a:gd name="T10" fmla="*/ 49 w 90"/>
                  <a:gd name="T11" fmla="*/ 89 h 126"/>
                  <a:gd name="T12" fmla="*/ 54 w 90"/>
                  <a:gd name="T13" fmla="*/ 85 h 126"/>
                  <a:gd name="T14" fmla="*/ 58 w 90"/>
                  <a:gd name="T15" fmla="*/ 79 h 126"/>
                  <a:gd name="T16" fmla="*/ 61 w 90"/>
                  <a:gd name="T17" fmla="*/ 73 h 126"/>
                  <a:gd name="T18" fmla="*/ 65 w 90"/>
                  <a:gd name="T19" fmla="*/ 68 h 126"/>
                  <a:gd name="T20" fmla="*/ 69 w 90"/>
                  <a:gd name="T21" fmla="*/ 65 h 126"/>
                  <a:gd name="T22" fmla="*/ 74 w 90"/>
                  <a:gd name="T23" fmla="*/ 62 h 126"/>
                  <a:gd name="T24" fmla="*/ 82 w 90"/>
                  <a:gd name="T25" fmla="*/ 62 h 126"/>
                  <a:gd name="T26" fmla="*/ 88 w 90"/>
                  <a:gd name="T27" fmla="*/ 78 h 126"/>
                  <a:gd name="T28" fmla="*/ 90 w 90"/>
                  <a:gd name="T29" fmla="*/ 94 h 126"/>
                  <a:gd name="T30" fmla="*/ 87 w 90"/>
                  <a:gd name="T31" fmla="*/ 110 h 126"/>
                  <a:gd name="T32" fmla="*/ 79 w 90"/>
                  <a:gd name="T33" fmla="*/ 126 h 126"/>
                  <a:gd name="T34" fmla="*/ 70 w 90"/>
                  <a:gd name="T35" fmla="*/ 126 h 126"/>
                  <a:gd name="T36" fmla="*/ 66 w 90"/>
                  <a:gd name="T37" fmla="*/ 100 h 126"/>
                  <a:gd name="T38" fmla="*/ 58 w 90"/>
                  <a:gd name="T39" fmla="*/ 103 h 126"/>
                  <a:gd name="T40" fmla="*/ 52 w 90"/>
                  <a:gd name="T41" fmla="*/ 108 h 126"/>
                  <a:gd name="T42" fmla="*/ 44 w 90"/>
                  <a:gd name="T43" fmla="*/ 114 h 126"/>
                  <a:gd name="T44" fmla="*/ 36 w 90"/>
                  <a:gd name="T45" fmla="*/ 118 h 126"/>
                  <a:gd name="T46" fmla="*/ 27 w 90"/>
                  <a:gd name="T47" fmla="*/ 122 h 126"/>
                  <a:gd name="T48" fmla="*/ 19 w 90"/>
                  <a:gd name="T49" fmla="*/ 124 h 126"/>
                  <a:gd name="T50" fmla="*/ 10 w 90"/>
                  <a:gd name="T51" fmla="*/ 124 h 126"/>
                  <a:gd name="T52" fmla="*/ 0 w 90"/>
                  <a:gd name="T53" fmla="*/ 122 h 126"/>
                  <a:gd name="T54" fmla="*/ 6 w 90"/>
                  <a:gd name="T55" fmla="*/ 108 h 126"/>
                  <a:gd name="T56" fmla="*/ 14 w 90"/>
                  <a:gd name="T57" fmla="*/ 94 h 126"/>
                  <a:gd name="T58" fmla="*/ 23 w 90"/>
                  <a:gd name="T59" fmla="*/ 80 h 126"/>
                  <a:gd name="T60" fmla="*/ 32 w 90"/>
                  <a:gd name="T61" fmla="*/ 65 h 126"/>
                  <a:gd name="T62" fmla="*/ 40 w 90"/>
                  <a:gd name="T63" fmla="*/ 49 h 126"/>
                  <a:gd name="T64" fmla="*/ 45 w 90"/>
                  <a:gd name="T65" fmla="*/ 34 h 126"/>
                  <a:gd name="T66" fmla="*/ 48 w 90"/>
                  <a:gd name="T67" fmla="*/ 18 h 126"/>
                  <a:gd name="T68" fmla="*/ 47 w 90"/>
                  <a:gd name="T69" fmla="*/ 0 h 126"/>
                  <a:gd name="T70" fmla="*/ 60 w 90"/>
                  <a:gd name="T71" fmla="*/ 7 h 126"/>
                  <a:gd name="T72" fmla="*/ 64 w 90"/>
                  <a:gd name="T73" fmla="*/ 20 h 126"/>
                  <a:gd name="T74" fmla="*/ 62 w 90"/>
                  <a:gd name="T75" fmla="*/ 37 h 126"/>
                  <a:gd name="T76" fmla="*/ 60 w 90"/>
                  <a:gd name="T77" fmla="*/ 51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90" h="126">
                    <a:moveTo>
                      <a:pt x="60" y="51"/>
                    </a:moveTo>
                    <a:lnTo>
                      <a:pt x="56" y="61"/>
                    </a:lnTo>
                    <a:lnTo>
                      <a:pt x="49" y="72"/>
                    </a:lnTo>
                    <a:lnTo>
                      <a:pt x="44" y="83"/>
                    </a:lnTo>
                    <a:lnTo>
                      <a:pt x="43" y="94"/>
                    </a:lnTo>
                    <a:lnTo>
                      <a:pt x="49" y="89"/>
                    </a:lnTo>
                    <a:lnTo>
                      <a:pt x="54" y="85"/>
                    </a:lnTo>
                    <a:lnTo>
                      <a:pt x="58" y="79"/>
                    </a:lnTo>
                    <a:lnTo>
                      <a:pt x="61" y="73"/>
                    </a:lnTo>
                    <a:lnTo>
                      <a:pt x="65" y="68"/>
                    </a:lnTo>
                    <a:lnTo>
                      <a:pt x="69" y="65"/>
                    </a:lnTo>
                    <a:lnTo>
                      <a:pt x="74" y="62"/>
                    </a:lnTo>
                    <a:lnTo>
                      <a:pt x="82" y="62"/>
                    </a:lnTo>
                    <a:lnTo>
                      <a:pt x="88" y="78"/>
                    </a:lnTo>
                    <a:lnTo>
                      <a:pt x="90" y="94"/>
                    </a:lnTo>
                    <a:lnTo>
                      <a:pt x="87" y="110"/>
                    </a:lnTo>
                    <a:lnTo>
                      <a:pt x="79" y="126"/>
                    </a:lnTo>
                    <a:lnTo>
                      <a:pt x="70" y="126"/>
                    </a:lnTo>
                    <a:lnTo>
                      <a:pt x="66" y="100"/>
                    </a:lnTo>
                    <a:lnTo>
                      <a:pt x="58" y="103"/>
                    </a:lnTo>
                    <a:lnTo>
                      <a:pt x="52" y="108"/>
                    </a:lnTo>
                    <a:lnTo>
                      <a:pt x="44" y="114"/>
                    </a:lnTo>
                    <a:lnTo>
                      <a:pt x="36" y="118"/>
                    </a:lnTo>
                    <a:lnTo>
                      <a:pt x="27" y="122"/>
                    </a:lnTo>
                    <a:lnTo>
                      <a:pt x="19" y="124"/>
                    </a:lnTo>
                    <a:lnTo>
                      <a:pt x="10" y="124"/>
                    </a:lnTo>
                    <a:lnTo>
                      <a:pt x="0" y="122"/>
                    </a:lnTo>
                    <a:lnTo>
                      <a:pt x="6" y="108"/>
                    </a:lnTo>
                    <a:lnTo>
                      <a:pt x="14" y="94"/>
                    </a:lnTo>
                    <a:lnTo>
                      <a:pt x="23" y="80"/>
                    </a:lnTo>
                    <a:lnTo>
                      <a:pt x="32" y="65"/>
                    </a:lnTo>
                    <a:lnTo>
                      <a:pt x="40" y="49"/>
                    </a:lnTo>
                    <a:lnTo>
                      <a:pt x="45" y="34"/>
                    </a:lnTo>
                    <a:lnTo>
                      <a:pt x="48" y="18"/>
                    </a:lnTo>
                    <a:lnTo>
                      <a:pt x="47" y="0"/>
                    </a:lnTo>
                    <a:lnTo>
                      <a:pt x="60" y="7"/>
                    </a:lnTo>
                    <a:lnTo>
                      <a:pt x="64" y="20"/>
                    </a:lnTo>
                    <a:lnTo>
                      <a:pt x="62" y="37"/>
                    </a:lnTo>
                    <a:lnTo>
                      <a:pt x="60" y="5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29" name="Freeform 16">
                <a:extLst>
                  <a:ext uri="{FF2B5EF4-FFF2-40B4-BE49-F238E27FC236}">
                    <a16:creationId xmlns:a16="http://schemas.microsoft.com/office/drawing/2014/main" id="{53AA7133-5A50-4857-97DB-4AB581ECC7BD}"/>
                  </a:ext>
                </a:extLst>
              </p:cNvPr>
              <p:cNvSpPr>
                <a:spLocks/>
              </p:cNvSpPr>
              <p:nvPr/>
            </p:nvSpPr>
            <p:spPr bwMode="auto">
              <a:xfrm>
                <a:off x="738" y="286"/>
                <a:ext cx="16" cy="20"/>
              </a:xfrm>
              <a:custGeom>
                <a:avLst/>
                <a:gdLst>
                  <a:gd name="T0" fmla="*/ 30 w 62"/>
                  <a:gd name="T1" fmla="*/ 44 h 81"/>
                  <a:gd name="T2" fmla="*/ 39 w 62"/>
                  <a:gd name="T3" fmla="*/ 53 h 81"/>
                  <a:gd name="T4" fmla="*/ 49 w 62"/>
                  <a:gd name="T5" fmla="*/ 60 h 81"/>
                  <a:gd name="T6" fmla="*/ 58 w 62"/>
                  <a:gd name="T7" fmla="*/ 67 h 81"/>
                  <a:gd name="T8" fmla="*/ 62 w 62"/>
                  <a:gd name="T9" fmla="*/ 76 h 81"/>
                  <a:gd name="T10" fmla="*/ 52 w 62"/>
                  <a:gd name="T11" fmla="*/ 81 h 81"/>
                  <a:gd name="T12" fmla="*/ 41 w 62"/>
                  <a:gd name="T13" fmla="*/ 74 h 81"/>
                  <a:gd name="T14" fmla="*/ 30 w 62"/>
                  <a:gd name="T15" fmla="*/ 66 h 81"/>
                  <a:gd name="T16" fmla="*/ 22 w 62"/>
                  <a:gd name="T17" fmla="*/ 57 h 81"/>
                  <a:gd name="T18" fmla="*/ 15 w 62"/>
                  <a:gd name="T19" fmla="*/ 47 h 81"/>
                  <a:gd name="T20" fmla="*/ 9 w 62"/>
                  <a:gd name="T21" fmla="*/ 37 h 81"/>
                  <a:gd name="T22" fmla="*/ 4 w 62"/>
                  <a:gd name="T23" fmla="*/ 25 h 81"/>
                  <a:gd name="T24" fmla="*/ 2 w 62"/>
                  <a:gd name="T25" fmla="*/ 13 h 81"/>
                  <a:gd name="T26" fmla="*/ 0 w 62"/>
                  <a:gd name="T27" fmla="*/ 0 h 81"/>
                  <a:gd name="T28" fmla="*/ 15 w 62"/>
                  <a:gd name="T29" fmla="*/ 6 h 81"/>
                  <a:gd name="T30" fmla="*/ 20 w 62"/>
                  <a:gd name="T31" fmla="*/ 18 h 81"/>
                  <a:gd name="T32" fmla="*/ 22 w 62"/>
                  <a:gd name="T33" fmla="*/ 32 h 81"/>
                  <a:gd name="T34" fmla="*/ 30 w 62"/>
                  <a:gd name="T35" fmla="*/ 4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2" h="81">
                    <a:moveTo>
                      <a:pt x="30" y="44"/>
                    </a:moveTo>
                    <a:lnTo>
                      <a:pt x="39" y="53"/>
                    </a:lnTo>
                    <a:lnTo>
                      <a:pt x="49" y="60"/>
                    </a:lnTo>
                    <a:lnTo>
                      <a:pt x="58" y="67"/>
                    </a:lnTo>
                    <a:lnTo>
                      <a:pt x="62" y="76"/>
                    </a:lnTo>
                    <a:lnTo>
                      <a:pt x="52" y="81"/>
                    </a:lnTo>
                    <a:lnTo>
                      <a:pt x="41" y="74"/>
                    </a:lnTo>
                    <a:lnTo>
                      <a:pt x="30" y="66"/>
                    </a:lnTo>
                    <a:lnTo>
                      <a:pt x="22" y="57"/>
                    </a:lnTo>
                    <a:lnTo>
                      <a:pt x="15" y="47"/>
                    </a:lnTo>
                    <a:lnTo>
                      <a:pt x="9" y="37"/>
                    </a:lnTo>
                    <a:lnTo>
                      <a:pt x="4" y="25"/>
                    </a:lnTo>
                    <a:lnTo>
                      <a:pt x="2" y="13"/>
                    </a:lnTo>
                    <a:lnTo>
                      <a:pt x="0" y="0"/>
                    </a:lnTo>
                    <a:lnTo>
                      <a:pt x="15" y="6"/>
                    </a:lnTo>
                    <a:lnTo>
                      <a:pt x="20" y="18"/>
                    </a:lnTo>
                    <a:lnTo>
                      <a:pt x="22" y="32"/>
                    </a:lnTo>
                    <a:lnTo>
                      <a:pt x="30" y="4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30" name="Freeform 17">
                <a:extLst>
                  <a:ext uri="{FF2B5EF4-FFF2-40B4-BE49-F238E27FC236}">
                    <a16:creationId xmlns:a16="http://schemas.microsoft.com/office/drawing/2014/main" id="{CBB5A0C5-681A-430C-985B-CACA49180B41}"/>
                  </a:ext>
                </a:extLst>
              </p:cNvPr>
              <p:cNvSpPr>
                <a:spLocks/>
              </p:cNvSpPr>
              <p:nvPr/>
            </p:nvSpPr>
            <p:spPr bwMode="auto">
              <a:xfrm>
                <a:off x="746" y="286"/>
                <a:ext cx="8" cy="9"/>
              </a:xfrm>
              <a:custGeom>
                <a:avLst/>
                <a:gdLst>
                  <a:gd name="T0" fmla="*/ 31 w 31"/>
                  <a:gd name="T1" fmla="*/ 27 h 37"/>
                  <a:gd name="T2" fmla="*/ 31 w 31"/>
                  <a:gd name="T3" fmla="*/ 36 h 37"/>
                  <a:gd name="T4" fmla="*/ 21 w 31"/>
                  <a:gd name="T5" fmla="*/ 37 h 37"/>
                  <a:gd name="T6" fmla="*/ 12 w 31"/>
                  <a:gd name="T7" fmla="*/ 31 h 37"/>
                  <a:gd name="T8" fmla="*/ 5 w 31"/>
                  <a:gd name="T9" fmla="*/ 22 h 37"/>
                  <a:gd name="T10" fmla="*/ 0 w 31"/>
                  <a:gd name="T11" fmla="*/ 12 h 37"/>
                  <a:gd name="T12" fmla="*/ 0 w 31"/>
                  <a:gd name="T13" fmla="*/ 0 h 37"/>
                  <a:gd name="T14" fmla="*/ 10 w 31"/>
                  <a:gd name="T15" fmla="*/ 3 h 37"/>
                  <a:gd name="T16" fmla="*/ 16 w 31"/>
                  <a:gd name="T17" fmla="*/ 12 h 37"/>
                  <a:gd name="T18" fmla="*/ 21 w 31"/>
                  <a:gd name="T19" fmla="*/ 22 h 37"/>
                  <a:gd name="T20" fmla="*/ 31 w 31"/>
                  <a:gd name="T21" fmla="*/ 27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 h="37">
                    <a:moveTo>
                      <a:pt x="31" y="27"/>
                    </a:moveTo>
                    <a:lnTo>
                      <a:pt x="31" y="36"/>
                    </a:lnTo>
                    <a:lnTo>
                      <a:pt x="21" y="37"/>
                    </a:lnTo>
                    <a:lnTo>
                      <a:pt x="12" y="31"/>
                    </a:lnTo>
                    <a:lnTo>
                      <a:pt x="5" y="22"/>
                    </a:lnTo>
                    <a:lnTo>
                      <a:pt x="0" y="12"/>
                    </a:lnTo>
                    <a:lnTo>
                      <a:pt x="0" y="0"/>
                    </a:lnTo>
                    <a:lnTo>
                      <a:pt x="10" y="3"/>
                    </a:lnTo>
                    <a:lnTo>
                      <a:pt x="16" y="12"/>
                    </a:lnTo>
                    <a:lnTo>
                      <a:pt x="21" y="22"/>
                    </a:lnTo>
                    <a:lnTo>
                      <a:pt x="31" y="2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31" name="Freeform 18">
                <a:extLst>
                  <a:ext uri="{FF2B5EF4-FFF2-40B4-BE49-F238E27FC236}">
                    <a16:creationId xmlns:a16="http://schemas.microsoft.com/office/drawing/2014/main" id="{F20924A1-B5A0-47E9-97C5-000D7C9B7316}"/>
                  </a:ext>
                </a:extLst>
              </p:cNvPr>
              <p:cNvSpPr>
                <a:spLocks/>
              </p:cNvSpPr>
              <p:nvPr/>
            </p:nvSpPr>
            <p:spPr bwMode="auto">
              <a:xfrm>
                <a:off x="697" y="291"/>
                <a:ext cx="37" cy="46"/>
              </a:xfrm>
              <a:custGeom>
                <a:avLst/>
                <a:gdLst>
                  <a:gd name="T0" fmla="*/ 142 w 149"/>
                  <a:gd name="T1" fmla="*/ 49 h 185"/>
                  <a:gd name="T2" fmla="*/ 147 w 149"/>
                  <a:gd name="T3" fmla="*/ 66 h 185"/>
                  <a:gd name="T4" fmla="*/ 149 w 149"/>
                  <a:gd name="T5" fmla="*/ 83 h 185"/>
                  <a:gd name="T6" fmla="*/ 147 w 149"/>
                  <a:gd name="T7" fmla="*/ 99 h 185"/>
                  <a:gd name="T8" fmla="*/ 143 w 149"/>
                  <a:gd name="T9" fmla="*/ 115 h 185"/>
                  <a:gd name="T10" fmla="*/ 137 w 149"/>
                  <a:gd name="T11" fmla="*/ 131 h 185"/>
                  <a:gd name="T12" fmla="*/ 129 w 149"/>
                  <a:gd name="T13" fmla="*/ 146 h 185"/>
                  <a:gd name="T14" fmla="*/ 119 w 149"/>
                  <a:gd name="T15" fmla="*/ 160 h 185"/>
                  <a:gd name="T16" fmla="*/ 107 w 149"/>
                  <a:gd name="T17" fmla="*/ 173 h 185"/>
                  <a:gd name="T18" fmla="*/ 102 w 149"/>
                  <a:gd name="T19" fmla="*/ 175 h 185"/>
                  <a:gd name="T20" fmla="*/ 96 w 149"/>
                  <a:gd name="T21" fmla="*/ 177 h 185"/>
                  <a:gd name="T22" fmla="*/ 93 w 149"/>
                  <a:gd name="T23" fmla="*/ 180 h 185"/>
                  <a:gd name="T24" fmla="*/ 90 w 149"/>
                  <a:gd name="T25" fmla="*/ 182 h 185"/>
                  <a:gd name="T26" fmla="*/ 86 w 149"/>
                  <a:gd name="T27" fmla="*/ 184 h 185"/>
                  <a:gd name="T28" fmla="*/ 81 w 149"/>
                  <a:gd name="T29" fmla="*/ 185 h 185"/>
                  <a:gd name="T30" fmla="*/ 76 w 149"/>
                  <a:gd name="T31" fmla="*/ 185 h 185"/>
                  <a:gd name="T32" fmla="*/ 68 w 149"/>
                  <a:gd name="T33" fmla="*/ 184 h 185"/>
                  <a:gd name="T34" fmla="*/ 72 w 149"/>
                  <a:gd name="T35" fmla="*/ 174 h 185"/>
                  <a:gd name="T36" fmla="*/ 78 w 149"/>
                  <a:gd name="T37" fmla="*/ 163 h 185"/>
                  <a:gd name="T38" fmla="*/ 85 w 149"/>
                  <a:gd name="T39" fmla="*/ 154 h 185"/>
                  <a:gd name="T40" fmla="*/ 93 w 149"/>
                  <a:gd name="T41" fmla="*/ 145 h 185"/>
                  <a:gd name="T42" fmla="*/ 99 w 149"/>
                  <a:gd name="T43" fmla="*/ 135 h 185"/>
                  <a:gd name="T44" fmla="*/ 106 w 149"/>
                  <a:gd name="T45" fmla="*/ 125 h 185"/>
                  <a:gd name="T46" fmla="*/ 110 w 149"/>
                  <a:gd name="T47" fmla="*/ 114 h 185"/>
                  <a:gd name="T48" fmla="*/ 111 w 149"/>
                  <a:gd name="T49" fmla="*/ 102 h 185"/>
                  <a:gd name="T50" fmla="*/ 111 w 149"/>
                  <a:gd name="T51" fmla="*/ 90 h 185"/>
                  <a:gd name="T52" fmla="*/ 110 w 149"/>
                  <a:gd name="T53" fmla="*/ 77 h 185"/>
                  <a:gd name="T54" fmla="*/ 107 w 149"/>
                  <a:gd name="T55" fmla="*/ 64 h 185"/>
                  <a:gd name="T56" fmla="*/ 102 w 149"/>
                  <a:gd name="T57" fmla="*/ 53 h 185"/>
                  <a:gd name="T58" fmla="*/ 96 w 149"/>
                  <a:gd name="T59" fmla="*/ 45 h 185"/>
                  <a:gd name="T60" fmla="*/ 90 w 149"/>
                  <a:gd name="T61" fmla="*/ 38 h 185"/>
                  <a:gd name="T62" fmla="*/ 82 w 149"/>
                  <a:gd name="T63" fmla="*/ 33 h 185"/>
                  <a:gd name="T64" fmla="*/ 73 w 149"/>
                  <a:gd name="T65" fmla="*/ 31 h 185"/>
                  <a:gd name="T66" fmla="*/ 64 w 149"/>
                  <a:gd name="T67" fmla="*/ 30 h 185"/>
                  <a:gd name="T68" fmla="*/ 55 w 149"/>
                  <a:gd name="T69" fmla="*/ 31 h 185"/>
                  <a:gd name="T70" fmla="*/ 46 w 149"/>
                  <a:gd name="T71" fmla="*/ 33 h 185"/>
                  <a:gd name="T72" fmla="*/ 35 w 149"/>
                  <a:gd name="T73" fmla="*/ 37 h 185"/>
                  <a:gd name="T74" fmla="*/ 30 w 149"/>
                  <a:gd name="T75" fmla="*/ 42 h 185"/>
                  <a:gd name="T76" fmla="*/ 25 w 149"/>
                  <a:gd name="T77" fmla="*/ 47 h 185"/>
                  <a:gd name="T78" fmla="*/ 18 w 149"/>
                  <a:gd name="T79" fmla="*/ 52 h 185"/>
                  <a:gd name="T80" fmla="*/ 9 w 149"/>
                  <a:gd name="T81" fmla="*/ 54 h 185"/>
                  <a:gd name="T82" fmla="*/ 6 w 149"/>
                  <a:gd name="T83" fmla="*/ 51 h 185"/>
                  <a:gd name="T84" fmla="*/ 3 w 149"/>
                  <a:gd name="T85" fmla="*/ 47 h 185"/>
                  <a:gd name="T86" fmla="*/ 0 w 149"/>
                  <a:gd name="T87" fmla="*/ 45 h 185"/>
                  <a:gd name="T88" fmla="*/ 0 w 149"/>
                  <a:gd name="T89" fmla="*/ 40 h 185"/>
                  <a:gd name="T90" fmla="*/ 6 w 149"/>
                  <a:gd name="T91" fmla="*/ 36 h 185"/>
                  <a:gd name="T92" fmla="*/ 13 w 149"/>
                  <a:gd name="T93" fmla="*/ 29 h 185"/>
                  <a:gd name="T94" fmla="*/ 18 w 149"/>
                  <a:gd name="T95" fmla="*/ 22 h 185"/>
                  <a:gd name="T96" fmla="*/ 23 w 149"/>
                  <a:gd name="T97" fmla="*/ 15 h 185"/>
                  <a:gd name="T98" fmla="*/ 30 w 149"/>
                  <a:gd name="T99" fmla="*/ 8 h 185"/>
                  <a:gd name="T100" fmla="*/ 36 w 149"/>
                  <a:gd name="T101" fmla="*/ 3 h 185"/>
                  <a:gd name="T102" fmla="*/ 44 w 149"/>
                  <a:gd name="T103" fmla="*/ 0 h 185"/>
                  <a:gd name="T104" fmla="*/ 55 w 149"/>
                  <a:gd name="T105" fmla="*/ 0 h 185"/>
                  <a:gd name="T106" fmla="*/ 69 w 149"/>
                  <a:gd name="T107" fmla="*/ 0 h 185"/>
                  <a:gd name="T108" fmla="*/ 82 w 149"/>
                  <a:gd name="T109" fmla="*/ 2 h 185"/>
                  <a:gd name="T110" fmla="*/ 94 w 149"/>
                  <a:gd name="T111" fmla="*/ 7 h 185"/>
                  <a:gd name="T112" fmla="*/ 106 w 149"/>
                  <a:gd name="T113" fmla="*/ 12 h 185"/>
                  <a:gd name="T114" fmla="*/ 116 w 149"/>
                  <a:gd name="T115" fmla="*/ 19 h 185"/>
                  <a:gd name="T116" fmla="*/ 126 w 149"/>
                  <a:gd name="T117" fmla="*/ 29 h 185"/>
                  <a:gd name="T118" fmla="*/ 134 w 149"/>
                  <a:gd name="T119" fmla="*/ 38 h 185"/>
                  <a:gd name="T120" fmla="*/ 142 w 149"/>
                  <a:gd name="T121" fmla="*/ 49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49" h="185">
                    <a:moveTo>
                      <a:pt x="142" y="49"/>
                    </a:moveTo>
                    <a:lnTo>
                      <a:pt x="147" y="66"/>
                    </a:lnTo>
                    <a:lnTo>
                      <a:pt x="149" y="83"/>
                    </a:lnTo>
                    <a:lnTo>
                      <a:pt x="147" y="99"/>
                    </a:lnTo>
                    <a:lnTo>
                      <a:pt x="143" y="115"/>
                    </a:lnTo>
                    <a:lnTo>
                      <a:pt x="137" y="131"/>
                    </a:lnTo>
                    <a:lnTo>
                      <a:pt x="129" y="146"/>
                    </a:lnTo>
                    <a:lnTo>
                      <a:pt x="119" y="160"/>
                    </a:lnTo>
                    <a:lnTo>
                      <a:pt x="107" y="173"/>
                    </a:lnTo>
                    <a:lnTo>
                      <a:pt x="102" y="175"/>
                    </a:lnTo>
                    <a:lnTo>
                      <a:pt x="96" y="177"/>
                    </a:lnTo>
                    <a:lnTo>
                      <a:pt x="93" y="180"/>
                    </a:lnTo>
                    <a:lnTo>
                      <a:pt x="90" y="182"/>
                    </a:lnTo>
                    <a:lnTo>
                      <a:pt x="86" y="184"/>
                    </a:lnTo>
                    <a:lnTo>
                      <a:pt x="81" y="185"/>
                    </a:lnTo>
                    <a:lnTo>
                      <a:pt x="76" y="185"/>
                    </a:lnTo>
                    <a:lnTo>
                      <a:pt x="68" y="184"/>
                    </a:lnTo>
                    <a:lnTo>
                      <a:pt x="72" y="174"/>
                    </a:lnTo>
                    <a:lnTo>
                      <a:pt x="78" y="163"/>
                    </a:lnTo>
                    <a:lnTo>
                      <a:pt x="85" y="154"/>
                    </a:lnTo>
                    <a:lnTo>
                      <a:pt x="93" y="145"/>
                    </a:lnTo>
                    <a:lnTo>
                      <a:pt x="99" y="135"/>
                    </a:lnTo>
                    <a:lnTo>
                      <a:pt x="106" y="125"/>
                    </a:lnTo>
                    <a:lnTo>
                      <a:pt x="110" y="114"/>
                    </a:lnTo>
                    <a:lnTo>
                      <a:pt x="111" y="102"/>
                    </a:lnTo>
                    <a:lnTo>
                      <a:pt x="111" y="90"/>
                    </a:lnTo>
                    <a:lnTo>
                      <a:pt x="110" y="77"/>
                    </a:lnTo>
                    <a:lnTo>
                      <a:pt x="107" y="64"/>
                    </a:lnTo>
                    <a:lnTo>
                      <a:pt x="102" y="53"/>
                    </a:lnTo>
                    <a:lnTo>
                      <a:pt x="96" y="45"/>
                    </a:lnTo>
                    <a:lnTo>
                      <a:pt x="90" y="38"/>
                    </a:lnTo>
                    <a:lnTo>
                      <a:pt x="82" y="33"/>
                    </a:lnTo>
                    <a:lnTo>
                      <a:pt x="73" y="31"/>
                    </a:lnTo>
                    <a:lnTo>
                      <a:pt x="64" y="30"/>
                    </a:lnTo>
                    <a:lnTo>
                      <a:pt x="55" y="31"/>
                    </a:lnTo>
                    <a:lnTo>
                      <a:pt x="46" y="33"/>
                    </a:lnTo>
                    <a:lnTo>
                      <a:pt x="35" y="37"/>
                    </a:lnTo>
                    <a:lnTo>
                      <a:pt x="30" y="42"/>
                    </a:lnTo>
                    <a:lnTo>
                      <a:pt x="25" y="47"/>
                    </a:lnTo>
                    <a:lnTo>
                      <a:pt x="18" y="52"/>
                    </a:lnTo>
                    <a:lnTo>
                      <a:pt x="9" y="54"/>
                    </a:lnTo>
                    <a:lnTo>
                      <a:pt x="6" y="51"/>
                    </a:lnTo>
                    <a:lnTo>
                      <a:pt x="3" y="47"/>
                    </a:lnTo>
                    <a:lnTo>
                      <a:pt x="0" y="45"/>
                    </a:lnTo>
                    <a:lnTo>
                      <a:pt x="0" y="40"/>
                    </a:lnTo>
                    <a:lnTo>
                      <a:pt x="6" y="36"/>
                    </a:lnTo>
                    <a:lnTo>
                      <a:pt x="13" y="29"/>
                    </a:lnTo>
                    <a:lnTo>
                      <a:pt x="18" y="22"/>
                    </a:lnTo>
                    <a:lnTo>
                      <a:pt x="23" y="15"/>
                    </a:lnTo>
                    <a:lnTo>
                      <a:pt x="30" y="8"/>
                    </a:lnTo>
                    <a:lnTo>
                      <a:pt x="36" y="3"/>
                    </a:lnTo>
                    <a:lnTo>
                      <a:pt x="44" y="0"/>
                    </a:lnTo>
                    <a:lnTo>
                      <a:pt x="55" y="0"/>
                    </a:lnTo>
                    <a:lnTo>
                      <a:pt x="69" y="0"/>
                    </a:lnTo>
                    <a:lnTo>
                      <a:pt x="82" y="2"/>
                    </a:lnTo>
                    <a:lnTo>
                      <a:pt x="94" y="7"/>
                    </a:lnTo>
                    <a:lnTo>
                      <a:pt x="106" y="12"/>
                    </a:lnTo>
                    <a:lnTo>
                      <a:pt x="116" y="19"/>
                    </a:lnTo>
                    <a:lnTo>
                      <a:pt x="126" y="29"/>
                    </a:lnTo>
                    <a:lnTo>
                      <a:pt x="134" y="38"/>
                    </a:lnTo>
                    <a:lnTo>
                      <a:pt x="142" y="4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32" name="Freeform 19">
                <a:extLst>
                  <a:ext uri="{FF2B5EF4-FFF2-40B4-BE49-F238E27FC236}">
                    <a16:creationId xmlns:a16="http://schemas.microsoft.com/office/drawing/2014/main" id="{E38BF9A3-D434-4849-B414-EE2F4CCFEA3A}"/>
                  </a:ext>
                </a:extLst>
              </p:cNvPr>
              <p:cNvSpPr>
                <a:spLocks/>
              </p:cNvSpPr>
              <p:nvPr/>
            </p:nvSpPr>
            <p:spPr bwMode="auto">
              <a:xfrm>
                <a:off x="759" y="297"/>
                <a:ext cx="28" cy="35"/>
              </a:xfrm>
              <a:custGeom>
                <a:avLst/>
                <a:gdLst>
                  <a:gd name="T0" fmla="*/ 54 w 113"/>
                  <a:gd name="T1" fmla="*/ 75 h 139"/>
                  <a:gd name="T2" fmla="*/ 57 w 113"/>
                  <a:gd name="T3" fmla="*/ 69 h 139"/>
                  <a:gd name="T4" fmla="*/ 61 w 113"/>
                  <a:gd name="T5" fmla="*/ 62 h 139"/>
                  <a:gd name="T6" fmla="*/ 64 w 113"/>
                  <a:gd name="T7" fmla="*/ 59 h 139"/>
                  <a:gd name="T8" fmla="*/ 74 w 113"/>
                  <a:gd name="T9" fmla="*/ 59 h 139"/>
                  <a:gd name="T10" fmla="*/ 81 w 113"/>
                  <a:gd name="T11" fmla="*/ 70 h 139"/>
                  <a:gd name="T12" fmla="*/ 84 w 113"/>
                  <a:gd name="T13" fmla="*/ 83 h 139"/>
                  <a:gd name="T14" fmla="*/ 83 w 113"/>
                  <a:gd name="T15" fmla="*/ 96 h 139"/>
                  <a:gd name="T16" fmla="*/ 87 w 113"/>
                  <a:gd name="T17" fmla="*/ 110 h 139"/>
                  <a:gd name="T18" fmla="*/ 91 w 113"/>
                  <a:gd name="T19" fmla="*/ 103 h 139"/>
                  <a:gd name="T20" fmla="*/ 97 w 113"/>
                  <a:gd name="T21" fmla="*/ 96 h 139"/>
                  <a:gd name="T22" fmla="*/ 104 w 113"/>
                  <a:gd name="T23" fmla="*/ 94 h 139"/>
                  <a:gd name="T24" fmla="*/ 111 w 113"/>
                  <a:gd name="T25" fmla="*/ 96 h 139"/>
                  <a:gd name="T26" fmla="*/ 113 w 113"/>
                  <a:gd name="T27" fmla="*/ 102 h 139"/>
                  <a:gd name="T28" fmla="*/ 111 w 113"/>
                  <a:gd name="T29" fmla="*/ 108 h 139"/>
                  <a:gd name="T30" fmla="*/ 109 w 113"/>
                  <a:gd name="T31" fmla="*/ 114 h 139"/>
                  <a:gd name="T32" fmla="*/ 104 w 113"/>
                  <a:gd name="T33" fmla="*/ 118 h 139"/>
                  <a:gd name="T34" fmla="*/ 98 w 113"/>
                  <a:gd name="T35" fmla="*/ 123 h 139"/>
                  <a:gd name="T36" fmla="*/ 92 w 113"/>
                  <a:gd name="T37" fmla="*/ 128 h 139"/>
                  <a:gd name="T38" fmla="*/ 85 w 113"/>
                  <a:gd name="T39" fmla="*/ 131 h 139"/>
                  <a:gd name="T40" fmla="*/ 80 w 113"/>
                  <a:gd name="T41" fmla="*/ 136 h 139"/>
                  <a:gd name="T42" fmla="*/ 77 w 113"/>
                  <a:gd name="T43" fmla="*/ 137 h 139"/>
                  <a:gd name="T44" fmla="*/ 72 w 113"/>
                  <a:gd name="T45" fmla="*/ 138 h 139"/>
                  <a:gd name="T46" fmla="*/ 67 w 113"/>
                  <a:gd name="T47" fmla="*/ 139 h 139"/>
                  <a:gd name="T48" fmla="*/ 61 w 113"/>
                  <a:gd name="T49" fmla="*/ 139 h 139"/>
                  <a:gd name="T50" fmla="*/ 54 w 113"/>
                  <a:gd name="T51" fmla="*/ 132 h 139"/>
                  <a:gd name="T52" fmla="*/ 55 w 113"/>
                  <a:gd name="T53" fmla="*/ 123 h 139"/>
                  <a:gd name="T54" fmla="*/ 59 w 113"/>
                  <a:gd name="T55" fmla="*/ 115 h 139"/>
                  <a:gd name="T56" fmla="*/ 58 w 113"/>
                  <a:gd name="T57" fmla="*/ 107 h 139"/>
                  <a:gd name="T58" fmla="*/ 51 w 113"/>
                  <a:gd name="T59" fmla="*/ 109 h 139"/>
                  <a:gd name="T60" fmla="*/ 44 w 113"/>
                  <a:gd name="T61" fmla="*/ 114 h 139"/>
                  <a:gd name="T62" fmla="*/ 36 w 113"/>
                  <a:gd name="T63" fmla="*/ 120 h 139"/>
                  <a:gd name="T64" fmla="*/ 28 w 113"/>
                  <a:gd name="T65" fmla="*/ 124 h 139"/>
                  <a:gd name="T66" fmla="*/ 21 w 113"/>
                  <a:gd name="T67" fmla="*/ 129 h 139"/>
                  <a:gd name="T68" fmla="*/ 14 w 113"/>
                  <a:gd name="T69" fmla="*/ 131 h 139"/>
                  <a:gd name="T70" fmla="*/ 7 w 113"/>
                  <a:gd name="T71" fmla="*/ 131 h 139"/>
                  <a:gd name="T72" fmla="*/ 0 w 113"/>
                  <a:gd name="T73" fmla="*/ 125 h 139"/>
                  <a:gd name="T74" fmla="*/ 16 w 113"/>
                  <a:gd name="T75" fmla="*/ 96 h 139"/>
                  <a:gd name="T76" fmla="*/ 27 w 113"/>
                  <a:gd name="T77" fmla="*/ 65 h 139"/>
                  <a:gd name="T78" fmla="*/ 32 w 113"/>
                  <a:gd name="T79" fmla="*/ 32 h 139"/>
                  <a:gd name="T80" fmla="*/ 28 w 113"/>
                  <a:gd name="T81" fmla="*/ 0 h 139"/>
                  <a:gd name="T82" fmla="*/ 45 w 113"/>
                  <a:gd name="T83" fmla="*/ 13 h 139"/>
                  <a:gd name="T84" fmla="*/ 51 w 113"/>
                  <a:gd name="T85" fmla="*/ 33 h 139"/>
                  <a:gd name="T86" fmla="*/ 51 w 113"/>
                  <a:gd name="T87" fmla="*/ 55 h 139"/>
                  <a:gd name="T88" fmla="*/ 54 w 113"/>
                  <a:gd name="T89" fmla="*/ 75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13" h="139">
                    <a:moveTo>
                      <a:pt x="54" y="75"/>
                    </a:moveTo>
                    <a:lnTo>
                      <a:pt x="57" y="69"/>
                    </a:lnTo>
                    <a:lnTo>
                      <a:pt x="61" y="62"/>
                    </a:lnTo>
                    <a:lnTo>
                      <a:pt x="64" y="59"/>
                    </a:lnTo>
                    <a:lnTo>
                      <a:pt x="74" y="59"/>
                    </a:lnTo>
                    <a:lnTo>
                      <a:pt x="81" y="70"/>
                    </a:lnTo>
                    <a:lnTo>
                      <a:pt x="84" y="83"/>
                    </a:lnTo>
                    <a:lnTo>
                      <a:pt x="83" y="96"/>
                    </a:lnTo>
                    <a:lnTo>
                      <a:pt x="87" y="110"/>
                    </a:lnTo>
                    <a:lnTo>
                      <a:pt x="91" y="103"/>
                    </a:lnTo>
                    <a:lnTo>
                      <a:pt x="97" y="96"/>
                    </a:lnTo>
                    <a:lnTo>
                      <a:pt x="104" y="94"/>
                    </a:lnTo>
                    <a:lnTo>
                      <a:pt x="111" y="96"/>
                    </a:lnTo>
                    <a:lnTo>
                      <a:pt x="113" y="102"/>
                    </a:lnTo>
                    <a:lnTo>
                      <a:pt x="111" y="108"/>
                    </a:lnTo>
                    <a:lnTo>
                      <a:pt x="109" y="114"/>
                    </a:lnTo>
                    <a:lnTo>
                      <a:pt x="104" y="118"/>
                    </a:lnTo>
                    <a:lnTo>
                      <a:pt x="98" y="123"/>
                    </a:lnTo>
                    <a:lnTo>
                      <a:pt x="92" y="128"/>
                    </a:lnTo>
                    <a:lnTo>
                      <a:pt x="85" y="131"/>
                    </a:lnTo>
                    <a:lnTo>
                      <a:pt x="80" y="136"/>
                    </a:lnTo>
                    <a:lnTo>
                      <a:pt x="77" y="137"/>
                    </a:lnTo>
                    <a:lnTo>
                      <a:pt x="72" y="138"/>
                    </a:lnTo>
                    <a:lnTo>
                      <a:pt x="67" y="139"/>
                    </a:lnTo>
                    <a:lnTo>
                      <a:pt x="61" y="139"/>
                    </a:lnTo>
                    <a:lnTo>
                      <a:pt x="54" y="132"/>
                    </a:lnTo>
                    <a:lnTo>
                      <a:pt x="55" y="123"/>
                    </a:lnTo>
                    <a:lnTo>
                      <a:pt x="59" y="115"/>
                    </a:lnTo>
                    <a:lnTo>
                      <a:pt x="58" y="107"/>
                    </a:lnTo>
                    <a:lnTo>
                      <a:pt x="51" y="109"/>
                    </a:lnTo>
                    <a:lnTo>
                      <a:pt x="44" y="114"/>
                    </a:lnTo>
                    <a:lnTo>
                      <a:pt x="36" y="120"/>
                    </a:lnTo>
                    <a:lnTo>
                      <a:pt x="28" y="124"/>
                    </a:lnTo>
                    <a:lnTo>
                      <a:pt x="21" y="129"/>
                    </a:lnTo>
                    <a:lnTo>
                      <a:pt x="14" y="131"/>
                    </a:lnTo>
                    <a:lnTo>
                      <a:pt x="7" y="131"/>
                    </a:lnTo>
                    <a:lnTo>
                      <a:pt x="0" y="125"/>
                    </a:lnTo>
                    <a:lnTo>
                      <a:pt x="16" y="96"/>
                    </a:lnTo>
                    <a:lnTo>
                      <a:pt x="27" y="65"/>
                    </a:lnTo>
                    <a:lnTo>
                      <a:pt x="32" y="32"/>
                    </a:lnTo>
                    <a:lnTo>
                      <a:pt x="28" y="0"/>
                    </a:lnTo>
                    <a:lnTo>
                      <a:pt x="45" y="13"/>
                    </a:lnTo>
                    <a:lnTo>
                      <a:pt x="51" y="33"/>
                    </a:lnTo>
                    <a:lnTo>
                      <a:pt x="51" y="55"/>
                    </a:lnTo>
                    <a:lnTo>
                      <a:pt x="54" y="7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33" name="Freeform 20">
                <a:extLst>
                  <a:ext uri="{FF2B5EF4-FFF2-40B4-BE49-F238E27FC236}">
                    <a16:creationId xmlns:a16="http://schemas.microsoft.com/office/drawing/2014/main" id="{ED12B2C9-5CF2-4CAF-B5B1-86893ABD1562}"/>
                  </a:ext>
                </a:extLst>
              </p:cNvPr>
              <p:cNvSpPr>
                <a:spLocks/>
              </p:cNvSpPr>
              <p:nvPr/>
            </p:nvSpPr>
            <p:spPr bwMode="auto">
              <a:xfrm>
                <a:off x="742" y="306"/>
                <a:ext cx="7" cy="6"/>
              </a:xfrm>
              <a:custGeom>
                <a:avLst/>
                <a:gdLst>
                  <a:gd name="T0" fmla="*/ 27 w 27"/>
                  <a:gd name="T1" fmla="*/ 12 h 25"/>
                  <a:gd name="T2" fmla="*/ 27 w 27"/>
                  <a:gd name="T3" fmla="*/ 25 h 25"/>
                  <a:gd name="T4" fmla="*/ 18 w 27"/>
                  <a:gd name="T5" fmla="*/ 20 h 25"/>
                  <a:gd name="T6" fmla="*/ 6 w 27"/>
                  <a:gd name="T7" fmla="*/ 14 h 25"/>
                  <a:gd name="T8" fmla="*/ 0 w 27"/>
                  <a:gd name="T9" fmla="*/ 8 h 25"/>
                  <a:gd name="T10" fmla="*/ 0 w 27"/>
                  <a:gd name="T11" fmla="*/ 0 h 25"/>
                  <a:gd name="T12" fmla="*/ 9 w 27"/>
                  <a:gd name="T13" fmla="*/ 0 h 25"/>
                  <a:gd name="T14" fmla="*/ 16 w 27"/>
                  <a:gd name="T15" fmla="*/ 2 h 25"/>
                  <a:gd name="T16" fmla="*/ 22 w 27"/>
                  <a:gd name="T17" fmla="*/ 7 h 25"/>
                  <a:gd name="T18" fmla="*/ 27 w 27"/>
                  <a:gd name="T19" fmla="*/ 12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 h="25">
                    <a:moveTo>
                      <a:pt x="27" y="12"/>
                    </a:moveTo>
                    <a:lnTo>
                      <a:pt x="27" y="25"/>
                    </a:lnTo>
                    <a:lnTo>
                      <a:pt x="18" y="20"/>
                    </a:lnTo>
                    <a:lnTo>
                      <a:pt x="6" y="14"/>
                    </a:lnTo>
                    <a:lnTo>
                      <a:pt x="0" y="8"/>
                    </a:lnTo>
                    <a:lnTo>
                      <a:pt x="0" y="0"/>
                    </a:lnTo>
                    <a:lnTo>
                      <a:pt x="9" y="0"/>
                    </a:lnTo>
                    <a:lnTo>
                      <a:pt x="16" y="2"/>
                    </a:lnTo>
                    <a:lnTo>
                      <a:pt x="22" y="7"/>
                    </a:lnTo>
                    <a:lnTo>
                      <a:pt x="27" y="1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34" name="Freeform 21">
                <a:extLst>
                  <a:ext uri="{FF2B5EF4-FFF2-40B4-BE49-F238E27FC236}">
                    <a16:creationId xmlns:a16="http://schemas.microsoft.com/office/drawing/2014/main" id="{1323F87E-65F1-45D2-B7CB-A139060AF56D}"/>
                  </a:ext>
                </a:extLst>
              </p:cNvPr>
              <p:cNvSpPr>
                <a:spLocks/>
              </p:cNvSpPr>
              <p:nvPr/>
            </p:nvSpPr>
            <p:spPr bwMode="auto">
              <a:xfrm>
                <a:off x="703" y="308"/>
                <a:ext cx="13" cy="17"/>
              </a:xfrm>
              <a:custGeom>
                <a:avLst/>
                <a:gdLst>
                  <a:gd name="T0" fmla="*/ 49 w 49"/>
                  <a:gd name="T1" fmla="*/ 5 h 70"/>
                  <a:gd name="T2" fmla="*/ 48 w 49"/>
                  <a:gd name="T3" fmla="*/ 14 h 70"/>
                  <a:gd name="T4" fmla="*/ 43 w 49"/>
                  <a:gd name="T5" fmla="*/ 21 h 70"/>
                  <a:gd name="T6" fmla="*/ 35 w 49"/>
                  <a:gd name="T7" fmla="*/ 27 h 70"/>
                  <a:gd name="T8" fmla="*/ 30 w 49"/>
                  <a:gd name="T9" fmla="*/ 34 h 70"/>
                  <a:gd name="T10" fmla="*/ 31 w 49"/>
                  <a:gd name="T11" fmla="*/ 39 h 70"/>
                  <a:gd name="T12" fmla="*/ 36 w 49"/>
                  <a:gd name="T13" fmla="*/ 40 h 70"/>
                  <a:gd name="T14" fmla="*/ 43 w 49"/>
                  <a:gd name="T15" fmla="*/ 40 h 70"/>
                  <a:gd name="T16" fmla="*/ 47 w 49"/>
                  <a:gd name="T17" fmla="*/ 42 h 70"/>
                  <a:gd name="T18" fmla="*/ 49 w 49"/>
                  <a:gd name="T19" fmla="*/ 49 h 70"/>
                  <a:gd name="T20" fmla="*/ 48 w 49"/>
                  <a:gd name="T21" fmla="*/ 56 h 70"/>
                  <a:gd name="T22" fmla="*/ 45 w 49"/>
                  <a:gd name="T23" fmla="*/ 63 h 70"/>
                  <a:gd name="T24" fmla="*/ 40 w 49"/>
                  <a:gd name="T25" fmla="*/ 69 h 70"/>
                  <a:gd name="T26" fmla="*/ 34 w 49"/>
                  <a:gd name="T27" fmla="*/ 70 h 70"/>
                  <a:gd name="T28" fmla="*/ 27 w 49"/>
                  <a:gd name="T29" fmla="*/ 70 h 70"/>
                  <a:gd name="T30" fmla="*/ 22 w 49"/>
                  <a:gd name="T31" fmla="*/ 69 h 70"/>
                  <a:gd name="T32" fmla="*/ 17 w 49"/>
                  <a:gd name="T33" fmla="*/ 67 h 70"/>
                  <a:gd name="T34" fmla="*/ 11 w 49"/>
                  <a:gd name="T35" fmla="*/ 65 h 70"/>
                  <a:gd name="T36" fmla="*/ 8 w 49"/>
                  <a:gd name="T37" fmla="*/ 62 h 70"/>
                  <a:gd name="T38" fmla="*/ 4 w 49"/>
                  <a:gd name="T39" fmla="*/ 59 h 70"/>
                  <a:gd name="T40" fmla="*/ 1 w 49"/>
                  <a:gd name="T41" fmla="*/ 55 h 70"/>
                  <a:gd name="T42" fmla="*/ 0 w 49"/>
                  <a:gd name="T43" fmla="*/ 42 h 70"/>
                  <a:gd name="T44" fmla="*/ 4 w 49"/>
                  <a:gd name="T45" fmla="*/ 32 h 70"/>
                  <a:gd name="T46" fmla="*/ 9 w 49"/>
                  <a:gd name="T47" fmla="*/ 21 h 70"/>
                  <a:gd name="T48" fmla="*/ 17 w 49"/>
                  <a:gd name="T49" fmla="*/ 12 h 70"/>
                  <a:gd name="T50" fmla="*/ 23 w 49"/>
                  <a:gd name="T51" fmla="*/ 5 h 70"/>
                  <a:gd name="T52" fmla="*/ 34 w 49"/>
                  <a:gd name="T53" fmla="*/ 0 h 70"/>
                  <a:gd name="T54" fmla="*/ 43 w 49"/>
                  <a:gd name="T55" fmla="*/ 0 h 70"/>
                  <a:gd name="T56" fmla="*/ 49 w 49"/>
                  <a:gd name="T57" fmla="*/ 5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9" h="70">
                    <a:moveTo>
                      <a:pt x="49" y="5"/>
                    </a:moveTo>
                    <a:lnTo>
                      <a:pt x="48" y="14"/>
                    </a:lnTo>
                    <a:lnTo>
                      <a:pt x="43" y="21"/>
                    </a:lnTo>
                    <a:lnTo>
                      <a:pt x="35" y="27"/>
                    </a:lnTo>
                    <a:lnTo>
                      <a:pt x="30" y="34"/>
                    </a:lnTo>
                    <a:lnTo>
                      <a:pt x="31" y="39"/>
                    </a:lnTo>
                    <a:lnTo>
                      <a:pt x="36" y="40"/>
                    </a:lnTo>
                    <a:lnTo>
                      <a:pt x="43" y="40"/>
                    </a:lnTo>
                    <a:lnTo>
                      <a:pt x="47" y="42"/>
                    </a:lnTo>
                    <a:lnTo>
                      <a:pt x="49" y="49"/>
                    </a:lnTo>
                    <a:lnTo>
                      <a:pt x="48" y="56"/>
                    </a:lnTo>
                    <a:lnTo>
                      <a:pt x="45" y="63"/>
                    </a:lnTo>
                    <a:lnTo>
                      <a:pt x="40" y="69"/>
                    </a:lnTo>
                    <a:lnTo>
                      <a:pt x="34" y="70"/>
                    </a:lnTo>
                    <a:lnTo>
                      <a:pt x="27" y="70"/>
                    </a:lnTo>
                    <a:lnTo>
                      <a:pt x="22" y="69"/>
                    </a:lnTo>
                    <a:lnTo>
                      <a:pt x="17" y="67"/>
                    </a:lnTo>
                    <a:lnTo>
                      <a:pt x="11" y="65"/>
                    </a:lnTo>
                    <a:lnTo>
                      <a:pt x="8" y="62"/>
                    </a:lnTo>
                    <a:lnTo>
                      <a:pt x="4" y="59"/>
                    </a:lnTo>
                    <a:lnTo>
                      <a:pt x="1" y="55"/>
                    </a:lnTo>
                    <a:lnTo>
                      <a:pt x="0" y="42"/>
                    </a:lnTo>
                    <a:lnTo>
                      <a:pt x="4" y="32"/>
                    </a:lnTo>
                    <a:lnTo>
                      <a:pt x="9" y="21"/>
                    </a:lnTo>
                    <a:lnTo>
                      <a:pt x="17" y="12"/>
                    </a:lnTo>
                    <a:lnTo>
                      <a:pt x="23" y="5"/>
                    </a:lnTo>
                    <a:lnTo>
                      <a:pt x="34" y="0"/>
                    </a:lnTo>
                    <a:lnTo>
                      <a:pt x="43" y="0"/>
                    </a:lnTo>
                    <a:lnTo>
                      <a:pt x="49"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35" name="Freeform 22">
                <a:extLst>
                  <a:ext uri="{FF2B5EF4-FFF2-40B4-BE49-F238E27FC236}">
                    <a16:creationId xmlns:a16="http://schemas.microsoft.com/office/drawing/2014/main" id="{E8430CE8-9EA3-47AD-8C14-A8D2604D1D92}"/>
                  </a:ext>
                </a:extLst>
              </p:cNvPr>
              <p:cNvSpPr>
                <a:spLocks/>
              </p:cNvSpPr>
              <p:nvPr/>
            </p:nvSpPr>
            <p:spPr bwMode="auto">
              <a:xfrm>
                <a:off x="548" y="373"/>
                <a:ext cx="72" cy="18"/>
              </a:xfrm>
              <a:custGeom>
                <a:avLst/>
                <a:gdLst>
                  <a:gd name="T0" fmla="*/ 174 w 290"/>
                  <a:gd name="T1" fmla="*/ 73 h 73"/>
                  <a:gd name="T2" fmla="*/ 0 w 290"/>
                  <a:gd name="T3" fmla="*/ 58 h 73"/>
                  <a:gd name="T4" fmla="*/ 20 w 290"/>
                  <a:gd name="T5" fmla="*/ 49 h 73"/>
                  <a:gd name="T6" fmla="*/ 41 w 290"/>
                  <a:gd name="T7" fmla="*/ 42 h 73"/>
                  <a:gd name="T8" fmla="*/ 60 w 290"/>
                  <a:gd name="T9" fmla="*/ 35 h 73"/>
                  <a:gd name="T10" fmla="*/ 81 w 290"/>
                  <a:gd name="T11" fmla="*/ 28 h 73"/>
                  <a:gd name="T12" fmla="*/ 102 w 290"/>
                  <a:gd name="T13" fmla="*/ 23 h 73"/>
                  <a:gd name="T14" fmla="*/ 123 w 290"/>
                  <a:gd name="T15" fmla="*/ 16 h 73"/>
                  <a:gd name="T16" fmla="*/ 144 w 290"/>
                  <a:gd name="T17" fmla="*/ 9 h 73"/>
                  <a:gd name="T18" fmla="*/ 165 w 290"/>
                  <a:gd name="T19" fmla="*/ 0 h 73"/>
                  <a:gd name="T20" fmla="*/ 290 w 290"/>
                  <a:gd name="T21" fmla="*/ 17 h 73"/>
                  <a:gd name="T22" fmla="*/ 174 w 290"/>
                  <a:gd name="T23" fmla="*/ 73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90" h="73">
                    <a:moveTo>
                      <a:pt x="174" y="73"/>
                    </a:moveTo>
                    <a:lnTo>
                      <a:pt x="0" y="58"/>
                    </a:lnTo>
                    <a:lnTo>
                      <a:pt x="20" y="49"/>
                    </a:lnTo>
                    <a:lnTo>
                      <a:pt x="41" y="42"/>
                    </a:lnTo>
                    <a:lnTo>
                      <a:pt x="60" y="35"/>
                    </a:lnTo>
                    <a:lnTo>
                      <a:pt x="81" y="28"/>
                    </a:lnTo>
                    <a:lnTo>
                      <a:pt x="102" y="23"/>
                    </a:lnTo>
                    <a:lnTo>
                      <a:pt x="123" y="16"/>
                    </a:lnTo>
                    <a:lnTo>
                      <a:pt x="144" y="9"/>
                    </a:lnTo>
                    <a:lnTo>
                      <a:pt x="165" y="0"/>
                    </a:lnTo>
                    <a:lnTo>
                      <a:pt x="290" y="17"/>
                    </a:lnTo>
                    <a:lnTo>
                      <a:pt x="174" y="73"/>
                    </a:lnTo>
                    <a:close/>
                  </a:path>
                </a:pathLst>
              </a:custGeom>
              <a:solidFill>
                <a:srgbClr val="F2CC0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36" name="Freeform 23">
                <a:extLst>
                  <a:ext uri="{FF2B5EF4-FFF2-40B4-BE49-F238E27FC236}">
                    <a16:creationId xmlns:a16="http://schemas.microsoft.com/office/drawing/2014/main" id="{8641DDE6-6BD6-4775-A643-7BC611053304}"/>
                  </a:ext>
                </a:extLst>
              </p:cNvPr>
              <p:cNvSpPr>
                <a:spLocks/>
              </p:cNvSpPr>
              <p:nvPr/>
            </p:nvSpPr>
            <p:spPr bwMode="auto">
              <a:xfrm>
                <a:off x="574" y="381"/>
                <a:ext cx="301" cy="225"/>
              </a:xfrm>
              <a:custGeom>
                <a:avLst/>
                <a:gdLst>
                  <a:gd name="T0" fmla="*/ 856 w 1205"/>
                  <a:gd name="T1" fmla="*/ 69 h 901"/>
                  <a:gd name="T2" fmla="*/ 873 w 1205"/>
                  <a:gd name="T3" fmla="*/ 78 h 901"/>
                  <a:gd name="T4" fmla="*/ 895 w 1205"/>
                  <a:gd name="T5" fmla="*/ 62 h 901"/>
                  <a:gd name="T6" fmla="*/ 913 w 1205"/>
                  <a:gd name="T7" fmla="*/ 43 h 901"/>
                  <a:gd name="T8" fmla="*/ 978 w 1205"/>
                  <a:gd name="T9" fmla="*/ 60 h 901"/>
                  <a:gd name="T10" fmla="*/ 1064 w 1205"/>
                  <a:gd name="T11" fmla="*/ 118 h 901"/>
                  <a:gd name="T12" fmla="*/ 1119 w 1205"/>
                  <a:gd name="T13" fmla="*/ 198 h 901"/>
                  <a:gd name="T14" fmla="*/ 1153 w 1205"/>
                  <a:gd name="T15" fmla="*/ 314 h 901"/>
                  <a:gd name="T16" fmla="*/ 1183 w 1205"/>
                  <a:gd name="T17" fmla="*/ 432 h 901"/>
                  <a:gd name="T18" fmla="*/ 1199 w 1205"/>
                  <a:gd name="T19" fmla="*/ 514 h 901"/>
                  <a:gd name="T20" fmla="*/ 1180 w 1205"/>
                  <a:gd name="T21" fmla="*/ 535 h 901"/>
                  <a:gd name="T22" fmla="*/ 1161 w 1205"/>
                  <a:gd name="T23" fmla="*/ 553 h 901"/>
                  <a:gd name="T24" fmla="*/ 1143 w 1205"/>
                  <a:gd name="T25" fmla="*/ 502 h 901"/>
                  <a:gd name="T26" fmla="*/ 1118 w 1205"/>
                  <a:gd name="T27" fmla="*/ 415 h 901"/>
                  <a:gd name="T28" fmla="*/ 1103 w 1205"/>
                  <a:gd name="T29" fmla="*/ 371 h 901"/>
                  <a:gd name="T30" fmla="*/ 1122 w 1205"/>
                  <a:gd name="T31" fmla="*/ 732 h 901"/>
                  <a:gd name="T32" fmla="*/ 1115 w 1205"/>
                  <a:gd name="T33" fmla="*/ 837 h 901"/>
                  <a:gd name="T34" fmla="*/ 1038 w 1205"/>
                  <a:gd name="T35" fmla="*/ 857 h 901"/>
                  <a:gd name="T36" fmla="*/ 959 w 1205"/>
                  <a:gd name="T37" fmla="*/ 860 h 901"/>
                  <a:gd name="T38" fmla="*/ 876 w 1205"/>
                  <a:gd name="T39" fmla="*/ 856 h 901"/>
                  <a:gd name="T40" fmla="*/ 796 w 1205"/>
                  <a:gd name="T41" fmla="*/ 854 h 901"/>
                  <a:gd name="T42" fmla="*/ 716 w 1205"/>
                  <a:gd name="T43" fmla="*/ 866 h 901"/>
                  <a:gd name="T44" fmla="*/ 640 w 1205"/>
                  <a:gd name="T45" fmla="*/ 884 h 901"/>
                  <a:gd name="T46" fmla="*/ 569 w 1205"/>
                  <a:gd name="T47" fmla="*/ 871 h 901"/>
                  <a:gd name="T48" fmla="*/ 496 w 1205"/>
                  <a:gd name="T49" fmla="*/ 881 h 901"/>
                  <a:gd name="T50" fmla="*/ 437 w 1205"/>
                  <a:gd name="T51" fmla="*/ 895 h 901"/>
                  <a:gd name="T52" fmla="*/ 377 w 1205"/>
                  <a:gd name="T53" fmla="*/ 888 h 901"/>
                  <a:gd name="T54" fmla="*/ 323 w 1205"/>
                  <a:gd name="T55" fmla="*/ 898 h 901"/>
                  <a:gd name="T56" fmla="*/ 301 w 1205"/>
                  <a:gd name="T57" fmla="*/ 901 h 901"/>
                  <a:gd name="T58" fmla="*/ 289 w 1205"/>
                  <a:gd name="T59" fmla="*/ 899 h 901"/>
                  <a:gd name="T60" fmla="*/ 274 w 1205"/>
                  <a:gd name="T61" fmla="*/ 652 h 901"/>
                  <a:gd name="T62" fmla="*/ 267 w 1205"/>
                  <a:gd name="T63" fmla="*/ 529 h 901"/>
                  <a:gd name="T64" fmla="*/ 246 w 1205"/>
                  <a:gd name="T65" fmla="*/ 415 h 901"/>
                  <a:gd name="T66" fmla="*/ 223 w 1205"/>
                  <a:gd name="T67" fmla="*/ 373 h 901"/>
                  <a:gd name="T68" fmla="*/ 216 w 1205"/>
                  <a:gd name="T69" fmla="*/ 397 h 901"/>
                  <a:gd name="T70" fmla="*/ 222 w 1205"/>
                  <a:gd name="T71" fmla="*/ 625 h 901"/>
                  <a:gd name="T72" fmla="*/ 177 w 1205"/>
                  <a:gd name="T73" fmla="*/ 614 h 901"/>
                  <a:gd name="T74" fmla="*/ 124 w 1205"/>
                  <a:gd name="T75" fmla="*/ 581 h 901"/>
                  <a:gd name="T76" fmla="*/ 69 w 1205"/>
                  <a:gd name="T77" fmla="*/ 538 h 901"/>
                  <a:gd name="T78" fmla="*/ 25 w 1205"/>
                  <a:gd name="T79" fmla="*/ 493 h 901"/>
                  <a:gd name="T80" fmla="*/ 1 w 1205"/>
                  <a:gd name="T81" fmla="*/ 459 h 901"/>
                  <a:gd name="T82" fmla="*/ 40 w 1205"/>
                  <a:gd name="T83" fmla="*/ 373 h 901"/>
                  <a:gd name="T84" fmla="*/ 102 w 1205"/>
                  <a:gd name="T85" fmla="*/ 253 h 901"/>
                  <a:gd name="T86" fmla="*/ 206 w 1205"/>
                  <a:gd name="T87" fmla="*/ 159 h 901"/>
                  <a:gd name="T88" fmla="*/ 262 w 1205"/>
                  <a:gd name="T89" fmla="*/ 136 h 901"/>
                  <a:gd name="T90" fmla="*/ 318 w 1205"/>
                  <a:gd name="T91" fmla="*/ 117 h 901"/>
                  <a:gd name="T92" fmla="*/ 374 w 1205"/>
                  <a:gd name="T93" fmla="*/ 95 h 901"/>
                  <a:gd name="T94" fmla="*/ 429 w 1205"/>
                  <a:gd name="T95" fmla="*/ 74 h 901"/>
                  <a:gd name="T96" fmla="*/ 484 w 1205"/>
                  <a:gd name="T97" fmla="*/ 51 h 901"/>
                  <a:gd name="T98" fmla="*/ 526 w 1205"/>
                  <a:gd name="T99" fmla="*/ 58 h 901"/>
                  <a:gd name="T100" fmla="*/ 565 w 1205"/>
                  <a:gd name="T101" fmla="*/ 74 h 901"/>
                  <a:gd name="T102" fmla="*/ 608 w 1205"/>
                  <a:gd name="T103" fmla="*/ 85 h 901"/>
                  <a:gd name="T104" fmla="*/ 652 w 1205"/>
                  <a:gd name="T105" fmla="*/ 88 h 901"/>
                  <a:gd name="T106" fmla="*/ 696 w 1205"/>
                  <a:gd name="T107" fmla="*/ 85 h 901"/>
                  <a:gd name="T108" fmla="*/ 745 w 1205"/>
                  <a:gd name="T109" fmla="*/ 74 h 901"/>
                  <a:gd name="T110" fmla="*/ 802 w 1205"/>
                  <a:gd name="T111" fmla="*/ 51 h 901"/>
                  <a:gd name="T112" fmla="*/ 849 w 1205"/>
                  <a:gd name="T113" fmla="*/ 16 h 901"/>
                  <a:gd name="T114" fmla="*/ 876 w 1205"/>
                  <a:gd name="T115" fmla="*/ 21 h 9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205" h="901">
                    <a:moveTo>
                      <a:pt x="865" y="45"/>
                    </a:moveTo>
                    <a:lnTo>
                      <a:pt x="857" y="55"/>
                    </a:lnTo>
                    <a:lnTo>
                      <a:pt x="856" y="69"/>
                    </a:lnTo>
                    <a:lnTo>
                      <a:pt x="858" y="79"/>
                    </a:lnTo>
                    <a:lnTo>
                      <a:pt x="865" y="83"/>
                    </a:lnTo>
                    <a:lnTo>
                      <a:pt x="873" y="78"/>
                    </a:lnTo>
                    <a:lnTo>
                      <a:pt x="880" y="73"/>
                    </a:lnTo>
                    <a:lnTo>
                      <a:pt x="887" y="67"/>
                    </a:lnTo>
                    <a:lnTo>
                      <a:pt x="895" y="62"/>
                    </a:lnTo>
                    <a:lnTo>
                      <a:pt x="901" y="56"/>
                    </a:lnTo>
                    <a:lnTo>
                      <a:pt x="908" y="50"/>
                    </a:lnTo>
                    <a:lnTo>
                      <a:pt x="913" y="43"/>
                    </a:lnTo>
                    <a:lnTo>
                      <a:pt x="920" y="37"/>
                    </a:lnTo>
                    <a:lnTo>
                      <a:pt x="948" y="48"/>
                    </a:lnTo>
                    <a:lnTo>
                      <a:pt x="978" y="60"/>
                    </a:lnTo>
                    <a:lnTo>
                      <a:pt x="1008" y="77"/>
                    </a:lnTo>
                    <a:lnTo>
                      <a:pt x="1038" y="95"/>
                    </a:lnTo>
                    <a:lnTo>
                      <a:pt x="1064" y="118"/>
                    </a:lnTo>
                    <a:lnTo>
                      <a:pt x="1088" y="142"/>
                    </a:lnTo>
                    <a:lnTo>
                      <a:pt x="1106" y="169"/>
                    </a:lnTo>
                    <a:lnTo>
                      <a:pt x="1119" y="198"/>
                    </a:lnTo>
                    <a:lnTo>
                      <a:pt x="1132" y="237"/>
                    </a:lnTo>
                    <a:lnTo>
                      <a:pt x="1143" y="276"/>
                    </a:lnTo>
                    <a:lnTo>
                      <a:pt x="1153" y="314"/>
                    </a:lnTo>
                    <a:lnTo>
                      <a:pt x="1163" y="354"/>
                    </a:lnTo>
                    <a:lnTo>
                      <a:pt x="1173" y="393"/>
                    </a:lnTo>
                    <a:lnTo>
                      <a:pt x="1183" y="432"/>
                    </a:lnTo>
                    <a:lnTo>
                      <a:pt x="1193" y="471"/>
                    </a:lnTo>
                    <a:lnTo>
                      <a:pt x="1205" y="509"/>
                    </a:lnTo>
                    <a:lnTo>
                      <a:pt x="1199" y="514"/>
                    </a:lnTo>
                    <a:lnTo>
                      <a:pt x="1193" y="521"/>
                    </a:lnTo>
                    <a:lnTo>
                      <a:pt x="1187" y="528"/>
                    </a:lnTo>
                    <a:lnTo>
                      <a:pt x="1180" y="535"/>
                    </a:lnTo>
                    <a:lnTo>
                      <a:pt x="1175" y="542"/>
                    </a:lnTo>
                    <a:lnTo>
                      <a:pt x="1169" y="548"/>
                    </a:lnTo>
                    <a:lnTo>
                      <a:pt x="1161" y="553"/>
                    </a:lnTo>
                    <a:lnTo>
                      <a:pt x="1154" y="555"/>
                    </a:lnTo>
                    <a:lnTo>
                      <a:pt x="1150" y="531"/>
                    </a:lnTo>
                    <a:lnTo>
                      <a:pt x="1143" y="502"/>
                    </a:lnTo>
                    <a:lnTo>
                      <a:pt x="1135" y="472"/>
                    </a:lnTo>
                    <a:lnTo>
                      <a:pt x="1126" y="442"/>
                    </a:lnTo>
                    <a:lnTo>
                      <a:pt x="1118" y="415"/>
                    </a:lnTo>
                    <a:lnTo>
                      <a:pt x="1110" y="393"/>
                    </a:lnTo>
                    <a:lnTo>
                      <a:pt x="1105" y="377"/>
                    </a:lnTo>
                    <a:lnTo>
                      <a:pt x="1103" y="371"/>
                    </a:lnTo>
                    <a:lnTo>
                      <a:pt x="1097" y="438"/>
                    </a:lnTo>
                    <a:lnTo>
                      <a:pt x="1122" y="695"/>
                    </a:lnTo>
                    <a:lnTo>
                      <a:pt x="1122" y="732"/>
                    </a:lnTo>
                    <a:lnTo>
                      <a:pt x="1122" y="768"/>
                    </a:lnTo>
                    <a:lnTo>
                      <a:pt x="1120" y="802"/>
                    </a:lnTo>
                    <a:lnTo>
                      <a:pt x="1115" y="837"/>
                    </a:lnTo>
                    <a:lnTo>
                      <a:pt x="1090" y="846"/>
                    </a:lnTo>
                    <a:lnTo>
                      <a:pt x="1064" y="852"/>
                    </a:lnTo>
                    <a:lnTo>
                      <a:pt x="1038" y="857"/>
                    </a:lnTo>
                    <a:lnTo>
                      <a:pt x="1012" y="859"/>
                    </a:lnTo>
                    <a:lnTo>
                      <a:pt x="985" y="860"/>
                    </a:lnTo>
                    <a:lnTo>
                      <a:pt x="959" y="860"/>
                    </a:lnTo>
                    <a:lnTo>
                      <a:pt x="931" y="859"/>
                    </a:lnTo>
                    <a:lnTo>
                      <a:pt x="904" y="857"/>
                    </a:lnTo>
                    <a:lnTo>
                      <a:pt x="876" y="856"/>
                    </a:lnTo>
                    <a:lnTo>
                      <a:pt x="849" y="854"/>
                    </a:lnTo>
                    <a:lnTo>
                      <a:pt x="823" y="854"/>
                    </a:lnTo>
                    <a:lnTo>
                      <a:pt x="796" y="854"/>
                    </a:lnTo>
                    <a:lnTo>
                      <a:pt x="768" y="857"/>
                    </a:lnTo>
                    <a:lnTo>
                      <a:pt x="742" y="860"/>
                    </a:lnTo>
                    <a:lnTo>
                      <a:pt x="716" y="866"/>
                    </a:lnTo>
                    <a:lnTo>
                      <a:pt x="690" y="874"/>
                    </a:lnTo>
                    <a:lnTo>
                      <a:pt x="665" y="883"/>
                    </a:lnTo>
                    <a:lnTo>
                      <a:pt x="640" y="884"/>
                    </a:lnTo>
                    <a:lnTo>
                      <a:pt x="617" y="881"/>
                    </a:lnTo>
                    <a:lnTo>
                      <a:pt x="593" y="876"/>
                    </a:lnTo>
                    <a:lnTo>
                      <a:pt x="569" y="871"/>
                    </a:lnTo>
                    <a:lnTo>
                      <a:pt x="545" y="869"/>
                    </a:lnTo>
                    <a:lnTo>
                      <a:pt x="520" y="871"/>
                    </a:lnTo>
                    <a:lnTo>
                      <a:pt x="496" y="881"/>
                    </a:lnTo>
                    <a:lnTo>
                      <a:pt x="476" y="892"/>
                    </a:lnTo>
                    <a:lnTo>
                      <a:pt x="456" y="895"/>
                    </a:lnTo>
                    <a:lnTo>
                      <a:pt x="437" y="895"/>
                    </a:lnTo>
                    <a:lnTo>
                      <a:pt x="417" y="893"/>
                    </a:lnTo>
                    <a:lnTo>
                      <a:pt x="398" y="891"/>
                    </a:lnTo>
                    <a:lnTo>
                      <a:pt x="377" y="888"/>
                    </a:lnTo>
                    <a:lnTo>
                      <a:pt x="356" y="890"/>
                    </a:lnTo>
                    <a:lnTo>
                      <a:pt x="334" y="894"/>
                    </a:lnTo>
                    <a:lnTo>
                      <a:pt x="323" y="898"/>
                    </a:lnTo>
                    <a:lnTo>
                      <a:pt x="314" y="900"/>
                    </a:lnTo>
                    <a:lnTo>
                      <a:pt x="308" y="901"/>
                    </a:lnTo>
                    <a:lnTo>
                      <a:pt x="301" y="901"/>
                    </a:lnTo>
                    <a:lnTo>
                      <a:pt x="297" y="900"/>
                    </a:lnTo>
                    <a:lnTo>
                      <a:pt x="293" y="899"/>
                    </a:lnTo>
                    <a:lnTo>
                      <a:pt x="289" y="899"/>
                    </a:lnTo>
                    <a:lnTo>
                      <a:pt x="287" y="898"/>
                    </a:lnTo>
                    <a:lnTo>
                      <a:pt x="276" y="693"/>
                    </a:lnTo>
                    <a:lnTo>
                      <a:pt x="274" y="652"/>
                    </a:lnTo>
                    <a:lnTo>
                      <a:pt x="271" y="610"/>
                    </a:lnTo>
                    <a:lnTo>
                      <a:pt x="270" y="570"/>
                    </a:lnTo>
                    <a:lnTo>
                      <a:pt x="267" y="529"/>
                    </a:lnTo>
                    <a:lnTo>
                      <a:pt x="263" y="491"/>
                    </a:lnTo>
                    <a:lnTo>
                      <a:pt x="257" y="452"/>
                    </a:lnTo>
                    <a:lnTo>
                      <a:pt x="246" y="415"/>
                    </a:lnTo>
                    <a:lnTo>
                      <a:pt x="232" y="377"/>
                    </a:lnTo>
                    <a:lnTo>
                      <a:pt x="228" y="374"/>
                    </a:lnTo>
                    <a:lnTo>
                      <a:pt x="223" y="373"/>
                    </a:lnTo>
                    <a:lnTo>
                      <a:pt x="218" y="371"/>
                    </a:lnTo>
                    <a:lnTo>
                      <a:pt x="212" y="369"/>
                    </a:lnTo>
                    <a:lnTo>
                      <a:pt x="216" y="397"/>
                    </a:lnTo>
                    <a:lnTo>
                      <a:pt x="224" y="465"/>
                    </a:lnTo>
                    <a:lnTo>
                      <a:pt x="228" y="549"/>
                    </a:lnTo>
                    <a:lnTo>
                      <a:pt x="222" y="625"/>
                    </a:lnTo>
                    <a:lnTo>
                      <a:pt x="209" y="624"/>
                    </a:lnTo>
                    <a:lnTo>
                      <a:pt x="194" y="621"/>
                    </a:lnTo>
                    <a:lnTo>
                      <a:pt x="177" y="614"/>
                    </a:lnTo>
                    <a:lnTo>
                      <a:pt x="160" y="604"/>
                    </a:lnTo>
                    <a:lnTo>
                      <a:pt x="142" y="594"/>
                    </a:lnTo>
                    <a:lnTo>
                      <a:pt x="124" y="581"/>
                    </a:lnTo>
                    <a:lnTo>
                      <a:pt x="105" y="567"/>
                    </a:lnTo>
                    <a:lnTo>
                      <a:pt x="87" y="553"/>
                    </a:lnTo>
                    <a:lnTo>
                      <a:pt x="69" y="538"/>
                    </a:lnTo>
                    <a:lnTo>
                      <a:pt x="53" y="522"/>
                    </a:lnTo>
                    <a:lnTo>
                      <a:pt x="38" y="507"/>
                    </a:lnTo>
                    <a:lnTo>
                      <a:pt x="25" y="493"/>
                    </a:lnTo>
                    <a:lnTo>
                      <a:pt x="14" y="480"/>
                    </a:lnTo>
                    <a:lnTo>
                      <a:pt x="6" y="470"/>
                    </a:lnTo>
                    <a:lnTo>
                      <a:pt x="1" y="459"/>
                    </a:lnTo>
                    <a:lnTo>
                      <a:pt x="0" y="452"/>
                    </a:lnTo>
                    <a:lnTo>
                      <a:pt x="21" y="414"/>
                    </a:lnTo>
                    <a:lnTo>
                      <a:pt x="40" y="373"/>
                    </a:lnTo>
                    <a:lnTo>
                      <a:pt x="59" y="332"/>
                    </a:lnTo>
                    <a:lnTo>
                      <a:pt x="78" y="292"/>
                    </a:lnTo>
                    <a:lnTo>
                      <a:pt x="102" y="253"/>
                    </a:lnTo>
                    <a:lnTo>
                      <a:pt x="129" y="218"/>
                    </a:lnTo>
                    <a:lnTo>
                      <a:pt x="164" y="186"/>
                    </a:lnTo>
                    <a:lnTo>
                      <a:pt x="206" y="159"/>
                    </a:lnTo>
                    <a:lnTo>
                      <a:pt x="224" y="152"/>
                    </a:lnTo>
                    <a:lnTo>
                      <a:pt x="244" y="145"/>
                    </a:lnTo>
                    <a:lnTo>
                      <a:pt x="262" y="136"/>
                    </a:lnTo>
                    <a:lnTo>
                      <a:pt x="280" y="131"/>
                    </a:lnTo>
                    <a:lnTo>
                      <a:pt x="300" y="124"/>
                    </a:lnTo>
                    <a:lnTo>
                      <a:pt x="318" y="117"/>
                    </a:lnTo>
                    <a:lnTo>
                      <a:pt x="336" y="109"/>
                    </a:lnTo>
                    <a:lnTo>
                      <a:pt x="356" y="102"/>
                    </a:lnTo>
                    <a:lnTo>
                      <a:pt x="374" y="95"/>
                    </a:lnTo>
                    <a:lnTo>
                      <a:pt x="392" y="88"/>
                    </a:lnTo>
                    <a:lnTo>
                      <a:pt x="411" y="81"/>
                    </a:lnTo>
                    <a:lnTo>
                      <a:pt x="429" y="74"/>
                    </a:lnTo>
                    <a:lnTo>
                      <a:pt x="447" y="66"/>
                    </a:lnTo>
                    <a:lnTo>
                      <a:pt x="466" y="59"/>
                    </a:lnTo>
                    <a:lnTo>
                      <a:pt x="484" y="51"/>
                    </a:lnTo>
                    <a:lnTo>
                      <a:pt x="502" y="43"/>
                    </a:lnTo>
                    <a:lnTo>
                      <a:pt x="514" y="51"/>
                    </a:lnTo>
                    <a:lnTo>
                      <a:pt x="526" y="58"/>
                    </a:lnTo>
                    <a:lnTo>
                      <a:pt x="539" y="64"/>
                    </a:lnTo>
                    <a:lnTo>
                      <a:pt x="552" y="70"/>
                    </a:lnTo>
                    <a:lnTo>
                      <a:pt x="565" y="74"/>
                    </a:lnTo>
                    <a:lnTo>
                      <a:pt x="579" y="79"/>
                    </a:lnTo>
                    <a:lnTo>
                      <a:pt x="593" y="83"/>
                    </a:lnTo>
                    <a:lnTo>
                      <a:pt x="608" y="85"/>
                    </a:lnTo>
                    <a:lnTo>
                      <a:pt x="622" y="86"/>
                    </a:lnTo>
                    <a:lnTo>
                      <a:pt x="638" y="87"/>
                    </a:lnTo>
                    <a:lnTo>
                      <a:pt x="652" y="88"/>
                    </a:lnTo>
                    <a:lnTo>
                      <a:pt x="666" y="88"/>
                    </a:lnTo>
                    <a:lnTo>
                      <a:pt x="682" y="87"/>
                    </a:lnTo>
                    <a:lnTo>
                      <a:pt x="696" y="85"/>
                    </a:lnTo>
                    <a:lnTo>
                      <a:pt x="711" y="84"/>
                    </a:lnTo>
                    <a:lnTo>
                      <a:pt x="725" y="80"/>
                    </a:lnTo>
                    <a:lnTo>
                      <a:pt x="745" y="74"/>
                    </a:lnTo>
                    <a:lnTo>
                      <a:pt x="764" y="67"/>
                    </a:lnTo>
                    <a:lnTo>
                      <a:pt x="784" y="59"/>
                    </a:lnTo>
                    <a:lnTo>
                      <a:pt x="802" y="51"/>
                    </a:lnTo>
                    <a:lnTo>
                      <a:pt x="819" y="40"/>
                    </a:lnTo>
                    <a:lnTo>
                      <a:pt x="836" y="29"/>
                    </a:lnTo>
                    <a:lnTo>
                      <a:pt x="849" y="16"/>
                    </a:lnTo>
                    <a:lnTo>
                      <a:pt x="861" y="0"/>
                    </a:lnTo>
                    <a:lnTo>
                      <a:pt x="871" y="9"/>
                    </a:lnTo>
                    <a:lnTo>
                      <a:pt x="876" y="21"/>
                    </a:lnTo>
                    <a:lnTo>
                      <a:pt x="874" y="32"/>
                    </a:lnTo>
                    <a:lnTo>
                      <a:pt x="865" y="45"/>
                    </a:lnTo>
                    <a:close/>
                  </a:path>
                </a:pathLst>
              </a:custGeom>
              <a:solidFill>
                <a:srgbClr val="FF8C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37" name="Freeform 24">
                <a:extLst>
                  <a:ext uri="{FF2B5EF4-FFF2-40B4-BE49-F238E27FC236}">
                    <a16:creationId xmlns:a16="http://schemas.microsoft.com/office/drawing/2014/main" id="{DDABDF79-547F-435B-9683-4F408CFCFCBF}"/>
                  </a:ext>
                </a:extLst>
              </p:cNvPr>
              <p:cNvSpPr>
                <a:spLocks/>
              </p:cNvSpPr>
              <p:nvPr/>
            </p:nvSpPr>
            <p:spPr bwMode="auto">
              <a:xfrm>
                <a:off x="592" y="381"/>
                <a:ext cx="35" cy="46"/>
              </a:xfrm>
              <a:custGeom>
                <a:avLst/>
                <a:gdLst>
                  <a:gd name="T0" fmla="*/ 140 w 140"/>
                  <a:gd name="T1" fmla="*/ 98 h 185"/>
                  <a:gd name="T2" fmla="*/ 126 w 140"/>
                  <a:gd name="T3" fmla="*/ 107 h 185"/>
                  <a:gd name="T4" fmla="*/ 112 w 140"/>
                  <a:gd name="T5" fmla="*/ 117 h 185"/>
                  <a:gd name="T6" fmla="*/ 97 w 140"/>
                  <a:gd name="T7" fmla="*/ 127 h 185"/>
                  <a:gd name="T8" fmla="*/ 83 w 140"/>
                  <a:gd name="T9" fmla="*/ 138 h 185"/>
                  <a:gd name="T10" fmla="*/ 69 w 140"/>
                  <a:gd name="T11" fmla="*/ 148 h 185"/>
                  <a:gd name="T12" fmla="*/ 56 w 140"/>
                  <a:gd name="T13" fmla="*/ 159 h 185"/>
                  <a:gd name="T14" fmla="*/ 44 w 140"/>
                  <a:gd name="T15" fmla="*/ 172 h 185"/>
                  <a:gd name="T16" fmla="*/ 32 w 140"/>
                  <a:gd name="T17" fmla="*/ 185 h 185"/>
                  <a:gd name="T18" fmla="*/ 32 w 140"/>
                  <a:gd name="T19" fmla="*/ 174 h 185"/>
                  <a:gd name="T20" fmla="*/ 35 w 140"/>
                  <a:gd name="T21" fmla="*/ 162 h 185"/>
                  <a:gd name="T22" fmla="*/ 41 w 140"/>
                  <a:gd name="T23" fmla="*/ 151 h 185"/>
                  <a:gd name="T24" fmla="*/ 47 w 140"/>
                  <a:gd name="T25" fmla="*/ 139 h 185"/>
                  <a:gd name="T26" fmla="*/ 50 w 140"/>
                  <a:gd name="T27" fmla="*/ 126 h 185"/>
                  <a:gd name="T28" fmla="*/ 50 w 140"/>
                  <a:gd name="T29" fmla="*/ 115 h 185"/>
                  <a:gd name="T30" fmla="*/ 45 w 140"/>
                  <a:gd name="T31" fmla="*/ 104 h 185"/>
                  <a:gd name="T32" fmla="*/ 32 w 140"/>
                  <a:gd name="T33" fmla="*/ 95 h 185"/>
                  <a:gd name="T34" fmla="*/ 19 w 140"/>
                  <a:gd name="T35" fmla="*/ 92 h 185"/>
                  <a:gd name="T36" fmla="*/ 9 w 140"/>
                  <a:gd name="T37" fmla="*/ 93 h 185"/>
                  <a:gd name="T38" fmla="*/ 1 w 140"/>
                  <a:gd name="T39" fmla="*/ 92 h 185"/>
                  <a:gd name="T40" fmla="*/ 0 w 140"/>
                  <a:gd name="T41" fmla="*/ 81 h 185"/>
                  <a:gd name="T42" fmla="*/ 0 w 140"/>
                  <a:gd name="T43" fmla="*/ 71 h 185"/>
                  <a:gd name="T44" fmla="*/ 140 w 140"/>
                  <a:gd name="T45" fmla="*/ 0 h 185"/>
                  <a:gd name="T46" fmla="*/ 140 w 140"/>
                  <a:gd name="T47" fmla="*/ 98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40" h="185">
                    <a:moveTo>
                      <a:pt x="140" y="98"/>
                    </a:moveTo>
                    <a:lnTo>
                      <a:pt x="126" y="107"/>
                    </a:lnTo>
                    <a:lnTo>
                      <a:pt x="112" y="117"/>
                    </a:lnTo>
                    <a:lnTo>
                      <a:pt x="97" y="127"/>
                    </a:lnTo>
                    <a:lnTo>
                      <a:pt x="83" y="138"/>
                    </a:lnTo>
                    <a:lnTo>
                      <a:pt x="69" y="148"/>
                    </a:lnTo>
                    <a:lnTo>
                      <a:pt x="56" y="159"/>
                    </a:lnTo>
                    <a:lnTo>
                      <a:pt x="44" y="172"/>
                    </a:lnTo>
                    <a:lnTo>
                      <a:pt x="32" y="185"/>
                    </a:lnTo>
                    <a:lnTo>
                      <a:pt x="32" y="174"/>
                    </a:lnTo>
                    <a:lnTo>
                      <a:pt x="35" y="162"/>
                    </a:lnTo>
                    <a:lnTo>
                      <a:pt x="41" y="151"/>
                    </a:lnTo>
                    <a:lnTo>
                      <a:pt x="47" y="139"/>
                    </a:lnTo>
                    <a:lnTo>
                      <a:pt x="50" y="126"/>
                    </a:lnTo>
                    <a:lnTo>
                      <a:pt x="50" y="115"/>
                    </a:lnTo>
                    <a:lnTo>
                      <a:pt x="45" y="104"/>
                    </a:lnTo>
                    <a:lnTo>
                      <a:pt x="32" y="95"/>
                    </a:lnTo>
                    <a:lnTo>
                      <a:pt x="19" y="92"/>
                    </a:lnTo>
                    <a:lnTo>
                      <a:pt x="9" y="93"/>
                    </a:lnTo>
                    <a:lnTo>
                      <a:pt x="1" y="92"/>
                    </a:lnTo>
                    <a:lnTo>
                      <a:pt x="0" y="81"/>
                    </a:lnTo>
                    <a:lnTo>
                      <a:pt x="0" y="71"/>
                    </a:lnTo>
                    <a:lnTo>
                      <a:pt x="140" y="0"/>
                    </a:lnTo>
                    <a:lnTo>
                      <a:pt x="140" y="98"/>
                    </a:lnTo>
                    <a:close/>
                  </a:path>
                </a:pathLst>
              </a:custGeom>
              <a:solidFill>
                <a:srgbClr val="F2CC0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38" name="Freeform 25">
                <a:extLst>
                  <a:ext uri="{FF2B5EF4-FFF2-40B4-BE49-F238E27FC236}">
                    <a16:creationId xmlns:a16="http://schemas.microsoft.com/office/drawing/2014/main" id="{5A1D53C8-1E0E-4467-B218-999AF631AFBF}"/>
                  </a:ext>
                </a:extLst>
              </p:cNvPr>
              <p:cNvSpPr>
                <a:spLocks/>
              </p:cNvSpPr>
              <p:nvPr/>
            </p:nvSpPr>
            <p:spPr bwMode="auto">
              <a:xfrm>
                <a:off x="540" y="396"/>
                <a:ext cx="42" cy="29"/>
              </a:xfrm>
              <a:custGeom>
                <a:avLst/>
                <a:gdLst>
                  <a:gd name="T0" fmla="*/ 168 w 168"/>
                  <a:gd name="T1" fmla="*/ 61 h 117"/>
                  <a:gd name="T2" fmla="*/ 107 w 168"/>
                  <a:gd name="T3" fmla="*/ 114 h 117"/>
                  <a:gd name="T4" fmla="*/ 94 w 168"/>
                  <a:gd name="T5" fmla="*/ 115 h 117"/>
                  <a:gd name="T6" fmla="*/ 81 w 168"/>
                  <a:gd name="T7" fmla="*/ 116 h 117"/>
                  <a:gd name="T8" fmla="*/ 67 w 168"/>
                  <a:gd name="T9" fmla="*/ 116 h 117"/>
                  <a:gd name="T10" fmla="*/ 54 w 168"/>
                  <a:gd name="T11" fmla="*/ 117 h 117"/>
                  <a:gd name="T12" fmla="*/ 39 w 168"/>
                  <a:gd name="T13" fmla="*/ 116 h 117"/>
                  <a:gd name="T14" fmla="*/ 26 w 168"/>
                  <a:gd name="T15" fmla="*/ 115 h 117"/>
                  <a:gd name="T16" fmla="*/ 13 w 168"/>
                  <a:gd name="T17" fmla="*/ 114 h 117"/>
                  <a:gd name="T18" fmla="*/ 1 w 168"/>
                  <a:gd name="T19" fmla="*/ 110 h 117"/>
                  <a:gd name="T20" fmla="*/ 0 w 168"/>
                  <a:gd name="T21" fmla="*/ 0 h 117"/>
                  <a:gd name="T22" fmla="*/ 21 w 168"/>
                  <a:gd name="T23" fmla="*/ 1 h 117"/>
                  <a:gd name="T24" fmla="*/ 42 w 168"/>
                  <a:gd name="T25" fmla="*/ 3 h 117"/>
                  <a:gd name="T26" fmla="*/ 63 w 168"/>
                  <a:gd name="T27" fmla="*/ 5 h 117"/>
                  <a:gd name="T28" fmla="*/ 84 w 168"/>
                  <a:gd name="T29" fmla="*/ 7 h 117"/>
                  <a:gd name="T30" fmla="*/ 105 w 168"/>
                  <a:gd name="T31" fmla="*/ 10 h 117"/>
                  <a:gd name="T32" fmla="*/ 125 w 168"/>
                  <a:gd name="T33" fmla="*/ 12 h 117"/>
                  <a:gd name="T34" fmla="*/ 146 w 168"/>
                  <a:gd name="T35" fmla="*/ 14 h 117"/>
                  <a:gd name="T36" fmla="*/ 166 w 168"/>
                  <a:gd name="T37" fmla="*/ 17 h 117"/>
                  <a:gd name="T38" fmla="*/ 168 w 168"/>
                  <a:gd name="T39" fmla="*/ 61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68" h="117">
                    <a:moveTo>
                      <a:pt x="168" y="61"/>
                    </a:moveTo>
                    <a:lnTo>
                      <a:pt x="107" y="114"/>
                    </a:lnTo>
                    <a:lnTo>
                      <a:pt x="94" y="115"/>
                    </a:lnTo>
                    <a:lnTo>
                      <a:pt x="81" y="116"/>
                    </a:lnTo>
                    <a:lnTo>
                      <a:pt x="67" y="116"/>
                    </a:lnTo>
                    <a:lnTo>
                      <a:pt x="54" y="117"/>
                    </a:lnTo>
                    <a:lnTo>
                      <a:pt x="39" y="116"/>
                    </a:lnTo>
                    <a:lnTo>
                      <a:pt x="26" y="115"/>
                    </a:lnTo>
                    <a:lnTo>
                      <a:pt x="13" y="114"/>
                    </a:lnTo>
                    <a:lnTo>
                      <a:pt x="1" y="110"/>
                    </a:lnTo>
                    <a:lnTo>
                      <a:pt x="0" y="0"/>
                    </a:lnTo>
                    <a:lnTo>
                      <a:pt x="21" y="1"/>
                    </a:lnTo>
                    <a:lnTo>
                      <a:pt x="42" y="3"/>
                    </a:lnTo>
                    <a:lnTo>
                      <a:pt x="63" y="5"/>
                    </a:lnTo>
                    <a:lnTo>
                      <a:pt x="84" y="7"/>
                    </a:lnTo>
                    <a:lnTo>
                      <a:pt x="105" y="10"/>
                    </a:lnTo>
                    <a:lnTo>
                      <a:pt x="125" y="12"/>
                    </a:lnTo>
                    <a:lnTo>
                      <a:pt x="146" y="14"/>
                    </a:lnTo>
                    <a:lnTo>
                      <a:pt x="166" y="17"/>
                    </a:lnTo>
                    <a:lnTo>
                      <a:pt x="168" y="61"/>
                    </a:lnTo>
                    <a:close/>
                  </a:path>
                </a:pathLst>
              </a:custGeom>
              <a:solidFill>
                <a:srgbClr val="F2CC0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39" name="Freeform 26">
                <a:extLst>
                  <a:ext uri="{FF2B5EF4-FFF2-40B4-BE49-F238E27FC236}">
                    <a16:creationId xmlns:a16="http://schemas.microsoft.com/office/drawing/2014/main" id="{99E48DBE-5BC0-4CD6-9A95-7AA3820B47B7}"/>
                  </a:ext>
                </a:extLst>
              </p:cNvPr>
              <p:cNvSpPr>
                <a:spLocks/>
              </p:cNvSpPr>
              <p:nvPr/>
            </p:nvSpPr>
            <p:spPr bwMode="auto">
              <a:xfrm>
                <a:off x="545" y="402"/>
                <a:ext cx="27" cy="21"/>
              </a:xfrm>
              <a:custGeom>
                <a:avLst/>
                <a:gdLst>
                  <a:gd name="T0" fmla="*/ 107 w 107"/>
                  <a:gd name="T1" fmla="*/ 39 h 84"/>
                  <a:gd name="T2" fmla="*/ 107 w 107"/>
                  <a:gd name="T3" fmla="*/ 43 h 84"/>
                  <a:gd name="T4" fmla="*/ 104 w 107"/>
                  <a:gd name="T5" fmla="*/ 46 h 84"/>
                  <a:gd name="T6" fmla="*/ 100 w 107"/>
                  <a:gd name="T7" fmla="*/ 47 h 84"/>
                  <a:gd name="T8" fmla="*/ 96 w 107"/>
                  <a:gd name="T9" fmla="*/ 49 h 84"/>
                  <a:gd name="T10" fmla="*/ 92 w 107"/>
                  <a:gd name="T11" fmla="*/ 46 h 84"/>
                  <a:gd name="T12" fmla="*/ 87 w 107"/>
                  <a:gd name="T13" fmla="*/ 41 h 84"/>
                  <a:gd name="T14" fmla="*/ 83 w 107"/>
                  <a:gd name="T15" fmla="*/ 37 h 84"/>
                  <a:gd name="T16" fmla="*/ 78 w 107"/>
                  <a:gd name="T17" fmla="*/ 33 h 84"/>
                  <a:gd name="T18" fmla="*/ 71 w 107"/>
                  <a:gd name="T19" fmla="*/ 29 h 84"/>
                  <a:gd name="T20" fmla="*/ 66 w 107"/>
                  <a:gd name="T21" fmla="*/ 27 h 84"/>
                  <a:gd name="T22" fmla="*/ 58 w 107"/>
                  <a:gd name="T23" fmla="*/ 26 h 84"/>
                  <a:gd name="T24" fmla="*/ 52 w 107"/>
                  <a:gd name="T25" fmla="*/ 26 h 84"/>
                  <a:gd name="T26" fmla="*/ 49 w 107"/>
                  <a:gd name="T27" fmla="*/ 42 h 84"/>
                  <a:gd name="T28" fmla="*/ 48 w 107"/>
                  <a:gd name="T29" fmla="*/ 60 h 84"/>
                  <a:gd name="T30" fmla="*/ 43 w 107"/>
                  <a:gd name="T31" fmla="*/ 75 h 84"/>
                  <a:gd name="T32" fmla="*/ 31 w 107"/>
                  <a:gd name="T33" fmla="*/ 84 h 84"/>
                  <a:gd name="T34" fmla="*/ 22 w 107"/>
                  <a:gd name="T35" fmla="*/ 77 h 84"/>
                  <a:gd name="T36" fmla="*/ 19 w 107"/>
                  <a:gd name="T37" fmla="*/ 68 h 84"/>
                  <a:gd name="T38" fmla="*/ 19 w 107"/>
                  <a:gd name="T39" fmla="*/ 57 h 84"/>
                  <a:gd name="T40" fmla="*/ 21 w 107"/>
                  <a:gd name="T41" fmla="*/ 48 h 84"/>
                  <a:gd name="T42" fmla="*/ 22 w 107"/>
                  <a:gd name="T43" fmla="*/ 39 h 84"/>
                  <a:gd name="T44" fmla="*/ 22 w 107"/>
                  <a:gd name="T45" fmla="*/ 29 h 84"/>
                  <a:gd name="T46" fmla="*/ 17 w 107"/>
                  <a:gd name="T47" fmla="*/ 22 h 84"/>
                  <a:gd name="T48" fmla="*/ 6 w 107"/>
                  <a:gd name="T49" fmla="*/ 17 h 84"/>
                  <a:gd name="T50" fmla="*/ 4 w 107"/>
                  <a:gd name="T51" fmla="*/ 15 h 84"/>
                  <a:gd name="T52" fmla="*/ 1 w 107"/>
                  <a:gd name="T53" fmla="*/ 12 h 84"/>
                  <a:gd name="T54" fmla="*/ 0 w 107"/>
                  <a:gd name="T55" fmla="*/ 8 h 84"/>
                  <a:gd name="T56" fmla="*/ 0 w 107"/>
                  <a:gd name="T57" fmla="*/ 3 h 84"/>
                  <a:gd name="T58" fmla="*/ 6 w 107"/>
                  <a:gd name="T59" fmla="*/ 0 h 84"/>
                  <a:gd name="T60" fmla="*/ 13 w 107"/>
                  <a:gd name="T61" fmla="*/ 1 h 84"/>
                  <a:gd name="T62" fmla="*/ 19 w 107"/>
                  <a:gd name="T63" fmla="*/ 5 h 84"/>
                  <a:gd name="T64" fmla="*/ 26 w 107"/>
                  <a:gd name="T65" fmla="*/ 6 h 84"/>
                  <a:gd name="T66" fmla="*/ 38 w 107"/>
                  <a:gd name="T67" fmla="*/ 6 h 84"/>
                  <a:gd name="T68" fmla="*/ 49 w 107"/>
                  <a:gd name="T69" fmla="*/ 6 h 84"/>
                  <a:gd name="T70" fmla="*/ 62 w 107"/>
                  <a:gd name="T71" fmla="*/ 7 h 84"/>
                  <a:gd name="T72" fmla="*/ 75 w 107"/>
                  <a:gd name="T73" fmla="*/ 8 h 84"/>
                  <a:gd name="T74" fmla="*/ 87 w 107"/>
                  <a:gd name="T75" fmla="*/ 12 h 84"/>
                  <a:gd name="T76" fmla="*/ 96 w 107"/>
                  <a:gd name="T77" fmla="*/ 17 h 84"/>
                  <a:gd name="T78" fmla="*/ 104 w 107"/>
                  <a:gd name="T79" fmla="*/ 26 h 84"/>
                  <a:gd name="T80" fmla="*/ 107 w 107"/>
                  <a:gd name="T81" fmla="*/ 39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07" h="84">
                    <a:moveTo>
                      <a:pt x="107" y="39"/>
                    </a:moveTo>
                    <a:lnTo>
                      <a:pt x="107" y="43"/>
                    </a:lnTo>
                    <a:lnTo>
                      <a:pt x="104" y="46"/>
                    </a:lnTo>
                    <a:lnTo>
                      <a:pt x="100" y="47"/>
                    </a:lnTo>
                    <a:lnTo>
                      <a:pt x="96" y="49"/>
                    </a:lnTo>
                    <a:lnTo>
                      <a:pt x="92" y="46"/>
                    </a:lnTo>
                    <a:lnTo>
                      <a:pt x="87" y="41"/>
                    </a:lnTo>
                    <a:lnTo>
                      <a:pt x="83" y="37"/>
                    </a:lnTo>
                    <a:lnTo>
                      <a:pt x="78" y="33"/>
                    </a:lnTo>
                    <a:lnTo>
                      <a:pt x="71" y="29"/>
                    </a:lnTo>
                    <a:lnTo>
                      <a:pt x="66" y="27"/>
                    </a:lnTo>
                    <a:lnTo>
                      <a:pt x="58" y="26"/>
                    </a:lnTo>
                    <a:lnTo>
                      <a:pt x="52" y="26"/>
                    </a:lnTo>
                    <a:lnTo>
                      <a:pt x="49" y="42"/>
                    </a:lnTo>
                    <a:lnTo>
                      <a:pt x="48" y="60"/>
                    </a:lnTo>
                    <a:lnTo>
                      <a:pt x="43" y="75"/>
                    </a:lnTo>
                    <a:lnTo>
                      <a:pt x="31" y="84"/>
                    </a:lnTo>
                    <a:lnTo>
                      <a:pt x="22" y="77"/>
                    </a:lnTo>
                    <a:lnTo>
                      <a:pt x="19" y="68"/>
                    </a:lnTo>
                    <a:lnTo>
                      <a:pt x="19" y="57"/>
                    </a:lnTo>
                    <a:lnTo>
                      <a:pt x="21" y="48"/>
                    </a:lnTo>
                    <a:lnTo>
                      <a:pt x="22" y="39"/>
                    </a:lnTo>
                    <a:lnTo>
                      <a:pt x="22" y="29"/>
                    </a:lnTo>
                    <a:lnTo>
                      <a:pt x="17" y="22"/>
                    </a:lnTo>
                    <a:lnTo>
                      <a:pt x="6" y="17"/>
                    </a:lnTo>
                    <a:lnTo>
                      <a:pt x="4" y="15"/>
                    </a:lnTo>
                    <a:lnTo>
                      <a:pt x="1" y="12"/>
                    </a:lnTo>
                    <a:lnTo>
                      <a:pt x="0" y="8"/>
                    </a:lnTo>
                    <a:lnTo>
                      <a:pt x="0" y="3"/>
                    </a:lnTo>
                    <a:lnTo>
                      <a:pt x="6" y="0"/>
                    </a:lnTo>
                    <a:lnTo>
                      <a:pt x="13" y="1"/>
                    </a:lnTo>
                    <a:lnTo>
                      <a:pt x="19" y="5"/>
                    </a:lnTo>
                    <a:lnTo>
                      <a:pt x="26" y="6"/>
                    </a:lnTo>
                    <a:lnTo>
                      <a:pt x="38" y="6"/>
                    </a:lnTo>
                    <a:lnTo>
                      <a:pt x="49" y="6"/>
                    </a:lnTo>
                    <a:lnTo>
                      <a:pt x="62" y="7"/>
                    </a:lnTo>
                    <a:lnTo>
                      <a:pt x="75" y="8"/>
                    </a:lnTo>
                    <a:lnTo>
                      <a:pt x="87" y="12"/>
                    </a:lnTo>
                    <a:lnTo>
                      <a:pt x="96" y="17"/>
                    </a:lnTo>
                    <a:lnTo>
                      <a:pt x="104" y="26"/>
                    </a:lnTo>
                    <a:lnTo>
                      <a:pt x="107" y="39"/>
                    </a:lnTo>
                    <a:close/>
                  </a:path>
                </a:pathLst>
              </a:custGeom>
              <a:solidFill>
                <a:srgbClr val="FF00D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40" name="Freeform 27">
                <a:extLst>
                  <a:ext uri="{FF2B5EF4-FFF2-40B4-BE49-F238E27FC236}">
                    <a16:creationId xmlns:a16="http://schemas.microsoft.com/office/drawing/2014/main" id="{77CFDCA7-912D-4142-9396-229C65879371}"/>
                  </a:ext>
                </a:extLst>
              </p:cNvPr>
              <p:cNvSpPr>
                <a:spLocks/>
              </p:cNvSpPr>
              <p:nvPr/>
            </p:nvSpPr>
            <p:spPr bwMode="auto">
              <a:xfrm>
                <a:off x="521" y="412"/>
                <a:ext cx="91" cy="156"/>
              </a:xfrm>
              <a:custGeom>
                <a:avLst/>
                <a:gdLst>
                  <a:gd name="T0" fmla="*/ 255 w 365"/>
                  <a:gd name="T1" fmla="*/ 129 h 622"/>
                  <a:gd name="T2" fmla="*/ 222 w 365"/>
                  <a:gd name="T3" fmla="*/ 185 h 622"/>
                  <a:gd name="T4" fmla="*/ 192 w 365"/>
                  <a:gd name="T5" fmla="*/ 243 h 622"/>
                  <a:gd name="T6" fmla="*/ 162 w 365"/>
                  <a:gd name="T7" fmla="*/ 302 h 622"/>
                  <a:gd name="T8" fmla="*/ 157 w 365"/>
                  <a:gd name="T9" fmla="*/ 347 h 622"/>
                  <a:gd name="T10" fmla="*/ 158 w 365"/>
                  <a:gd name="T11" fmla="*/ 383 h 622"/>
                  <a:gd name="T12" fmla="*/ 144 w 365"/>
                  <a:gd name="T13" fmla="*/ 422 h 622"/>
                  <a:gd name="T14" fmla="*/ 137 w 365"/>
                  <a:gd name="T15" fmla="*/ 462 h 622"/>
                  <a:gd name="T16" fmla="*/ 148 w 365"/>
                  <a:gd name="T17" fmla="*/ 488 h 622"/>
                  <a:gd name="T18" fmla="*/ 161 w 365"/>
                  <a:gd name="T19" fmla="*/ 491 h 622"/>
                  <a:gd name="T20" fmla="*/ 171 w 365"/>
                  <a:gd name="T21" fmla="*/ 478 h 622"/>
                  <a:gd name="T22" fmla="*/ 178 w 365"/>
                  <a:gd name="T23" fmla="*/ 457 h 622"/>
                  <a:gd name="T24" fmla="*/ 185 w 365"/>
                  <a:gd name="T25" fmla="*/ 434 h 622"/>
                  <a:gd name="T26" fmla="*/ 198 w 365"/>
                  <a:gd name="T27" fmla="*/ 414 h 622"/>
                  <a:gd name="T28" fmla="*/ 226 w 365"/>
                  <a:gd name="T29" fmla="*/ 422 h 622"/>
                  <a:gd name="T30" fmla="*/ 264 w 365"/>
                  <a:gd name="T31" fmla="*/ 460 h 622"/>
                  <a:gd name="T32" fmla="*/ 303 w 365"/>
                  <a:gd name="T33" fmla="*/ 496 h 622"/>
                  <a:gd name="T34" fmla="*/ 343 w 365"/>
                  <a:gd name="T35" fmla="*/ 531 h 622"/>
                  <a:gd name="T36" fmla="*/ 345 w 365"/>
                  <a:gd name="T37" fmla="*/ 561 h 622"/>
                  <a:gd name="T38" fmla="*/ 300 w 365"/>
                  <a:gd name="T39" fmla="*/ 590 h 622"/>
                  <a:gd name="T40" fmla="*/ 252 w 365"/>
                  <a:gd name="T41" fmla="*/ 613 h 622"/>
                  <a:gd name="T42" fmla="*/ 201 w 365"/>
                  <a:gd name="T43" fmla="*/ 622 h 622"/>
                  <a:gd name="T44" fmla="*/ 145 w 365"/>
                  <a:gd name="T45" fmla="*/ 579 h 622"/>
                  <a:gd name="T46" fmla="*/ 101 w 365"/>
                  <a:gd name="T47" fmla="*/ 493 h 622"/>
                  <a:gd name="T48" fmla="*/ 73 w 365"/>
                  <a:gd name="T49" fmla="*/ 400 h 622"/>
                  <a:gd name="T50" fmla="*/ 64 w 365"/>
                  <a:gd name="T51" fmla="*/ 302 h 622"/>
                  <a:gd name="T52" fmla="*/ 72 w 365"/>
                  <a:gd name="T53" fmla="*/ 235 h 622"/>
                  <a:gd name="T54" fmla="*/ 98 w 365"/>
                  <a:gd name="T55" fmla="*/ 214 h 622"/>
                  <a:gd name="T56" fmla="*/ 132 w 365"/>
                  <a:gd name="T57" fmla="*/ 202 h 622"/>
                  <a:gd name="T58" fmla="*/ 166 w 365"/>
                  <a:gd name="T59" fmla="*/ 192 h 622"/>
                  <a:gd name="T60" fmla="*/ 179 w 365"/>
                  <a:gd name="T61" fmla="*/ 180 h 622"/>
                  <a:gd name="T62" fmla="*/ 172 w 365"/>
                  <a:gd name="T63" fmla="*/ 172 h 622"/>
                  <a:gd name="T64" fmla="*/ 153 w 365"/>
                  <a:gd name="T65" fmla="*/ 172 h 622"/>
                  <a:gd name="T66" fmla="*/ 123 w 365"/>
                  <a:gd name="T67" fmla="*/ 174 h 622"/>
                  <a:gd name="T68" fmla="*/ 93 w 365"/>
                  <a:gd name="T69" fmla="*/ 175 h 622"/>
                  <a:gd name="T70" fmla="*/ 63 w 365"/>
                  <a:gd name="T71" fmla="*/ 179 h 622"/>
                  <a:gd name="T72" fmla="*/ 34 w 365"/>
                  <a:gd name="T73" fmla="*/ 165 h 622"/>
                  <a:gd name="T74" fmla="*/ 11 w 365"/>
                  <a:gd name="T75" fmla="*/ 127 h 622"/>
                  <a:gd name="T76" fmla="*/ 0 w 365"/>
                  <a:gd name="T77" fmla="*/ 85 h 622"/>
                  <a:gd name="T78" fmla="*/ 8 w 365"/>
                  <a:gd name="T79" fmla="*/ 42 h 622"/>
                  <a:gd name="T80" fmla="*/ 42 w 365"/>
                  <a:gd name="T81" fmla="*/ 17 h 622"/>
                  <a:gd name="T82" fmla="*/ 45 w 365"/>
                  <a:gd name="T83" fmla="*/ 41 h 622"/>
                  <a:gd name="T84" fmla="*/ 56 w 365"/>
                  <a:gd name="T85" fmla="*/ 55 h 622"/>
                  <a:gd name="T86" fmla="*/ 73 w 365"/>
                  <a:gd name="T87" fmla="*/ 65 h 622"/>
                  <a:gd name="T88" fmla="*/ 92 w 365"/>
                  <a:gd name="T89" fmla="*/ 81 h 622"/>
                  <a:gd name="T90" fmla="*/ 108 w 365"/>
                  <a:gd name="T91" fmla="*/ 91 h 622"/>
                  <a:gd name="T92" fmla="*/ 131 w 365"/>
                  <a:gd name="T93" fmla="*/ 95 h 622"/>
                  <a:gd name="T94" fmla="*/ 154 w 365"/>
                  <a:gd name="T95" fmla="*/ 95 h 622"/>
                  <a:gd name="T96" fmla="*/ 176 w 365"/>
                  <a:gd name="T97" fmla="*/ 90 h 622"/>
                  <a:gd name="T98" fmla="*/ 210 w 365"/>
                  <a:gd name="T99" fmla="*/ 72 h 622"/>
                  <a:gd name="T100" fmla="*/ 236 w 365"/>
                  <a:gd name="T101" fmla="*/ 45 h 622"/>
                  <a:gd name="T102" fmla="*/ 262 w 365"/>
                  <a:gd name="T103" fmla="*/ 20 h 622"/>
                  <a:gd name="T104" fmla="*/ 294 w 365"/>
                  <a:gd name="T105" fmla="*/ 0 h 622"/>
                  <a:gd name="T106" fmla="*/ 285 w 365"/>
                  <a:gd name="T107" fmla="*/ 23 h 622"/>
                  <a:gd name="T108" fmla="*/ 273 w 365"/>
                  <a:gd name="T109" fmla="*/ 48 h 622"/>
                  <a:gd name="T110" fmla="*/ 266 w 365"/>
                  <a:gd name="T111" fmla="*/ 74 h 622"/>
                  <a:gd name="T112" fmla="*/ 274 w 365"/>
                  <a:gd name="T113" fmla="*/ 100 h 6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65" h="622">
                    <a:moveTo>
                      <a:pt x="274" y="100"/>
                    </a:moveTo>
                    <a:lnTo>
                      <a:pt x="255" y="129"/>
                    </a:lnTo>
                    <a:lnTo>
                      <a:pt x="238" y="157"/>
                    </a:lnTo>
                    <a:lnTo>
                      <a:pt x="222" y="185"/>
                    </a:lnTo>
                    <a:lnTo>
                      <a:pt x="206" y="214"/>
                    </a:lnTo>
                    <a:lnTo>
                      <a:pt x="192" y="243"/>
                    </a:lnTo>
                    <a:lnTo>
                      <a:pt x="178" y="272"/>
                    </a:lnTo>
                    <a:lnTo>
                      <a:pt x="162" y="302"/>
                    </a:lnTo>
                    <a:lnTo>
                      <a:pt x="145" y="330"/>
                    </a:lnTo>
                    <a:lnTo>
                      <a:pt x="157" y="347"/>
                    </a:lnTo>
                    <a:lnTo>
                      <a:pt x="161" y="365"/>
                    </a:lnTo>
                    <a:lnTo>
                      <a:pt x="158" y="383"/>
                    </a:lnTo>
                    <a:lnTo>
                      <a:pt x="152" y="402"/>
                    </a:lnTo>
                    <a:lnTo>
                      <a:pt x="144" y="422"/>
                    </a:lnTo>
                    <a:lnTo>
                      <a:pt x="138" y="441"/>
                    </a:lnTo>
                    <a:lnTo>
                      <a:pt x="137" y="462"/>
                    </a:lnTo>
                    <a:lnTo>
                      <a:pt x="142" y="483"/>
                    </a:lnTo>
                    <a:lnTo>
                      <a:pt x="148" y="488"/>
                    </a:lnTo>
                    <a:lnTo>
                      <a:pt x="154" y="490"/>
                    </a:lnTo>
                    <a:lnTo>
                      <a:pt x="161" y="491"/>
                    </a:lnTo>
                    <a:lnTo>
                      <a:pt x="167" y="489"/>
                    </a:lnTo>
                    <a:lnTo>
                      <a:pt x="171" y="478"/>
                    </a:lnTo>
                    <a:lnTo>
                      <a:pt x="174" y="468"/>
                    </a:lnTo>
                    <a:lnTo>
                      <a:pt x="178" y="457"/>
                    </a:lnTo>
                    <a:lnTo>
                      <a:pt x="182" y="445"/>
                    </a:lnTo>
                    <a:lnTo>
                      <a:pt x="185" y="434"/>
                    </a:lnTo>
                    <a:lnTo>
                      <a:pt x="191" y="423"/>
                    </a:lnTo>
                    <a:lnTo>
                      <a:pt x="198" y="414"/>
                    </a:lnTo>
                    <a:lnTo>
                      <a:pt x="206" y="405"/>
                    </a:lnTo>
                    <a:lnTo>
                      <a:pt x="226" y="422"/>
                    </a:lnTo>
                    <a:lnTo>
                      <a:pt x="244" y="441"/>
                    </a:lnTo>
                    <a:lnTo>
                      <a:pt x="264" y="460"/>
                    </a:lnTo>
                    <a:lnTo>
                      <a:pt x="283" y="478"/>
                    </a:lnTo>
                    <a:lnTo>
                      <a:pt x="303" y="496"/>
                    </a:lnTo>
                    <a:lnTo>
                      <a:pt x="322" y="514"/>
                    </a:lnTo>
                    <a:lnTo>
                      <a:pt x="343" y="531"/>
                    </a:lnTo>
                    <a:lnTo>
                      <a:pt x="365" y="546"/>
                    </a:lnTo>
                    <a:lnTo>
                      <a:pt x="345" y="561"/>
                    </a:lnTo>
                    <a:lnTo>
                      <a:pt x="322" y="576"/>
                    </a:lnTo>
                    <a:lnTo>
                      <a:pt x="300" y="590"/>
                    </a:lnTo>
                    <a:lnTo>
                      <a:pt x="277" y="603"/>
                    </a:lnTo>
                    <a:lnTo>
                      <a:pt x="252" y="613"/>
                    </a:lnTo>
                    <a:lnTo>
                      <a:pt x="227" y="620"/>
                    </a:lnTo>
                    <a:lnTo>
                      <a:pt x="201" y="622"/>
                    </a:lnTo>
                    <a:lnTo>
                      <a:pt x="174" y="619"/>
                    </a:lnTo>
                    <a:lnTo>
                      <a:pt x="145" y="579"/>
                    </a:lnTo>
                    <a:lnTo>
                      <a:pt x="120" y="537"/>
                    </a:lnTo>
                    <a:lnTo>
                      <a:pt x="101" y="493"/>
                    </a:lnTo>
                    <a:lnTo>
                      <a:pt x="85" y="447"/>
                    </a:lnTo>
                    <a:lnTo>
                      <a:pt x="73" y="400"/>
                    </a:lnTo>
                    <a:lnTo>
                      <a:pt x="67" y="351"/>
                    </a:lnTo>
                    <a:lnTo>
                      <a:pt x="64" y="302"/>
                    </a:lnTo>
                    <a:lnTo>
                      <a:pt x="64" y="251"/>
                    </a:lnTo>
                    <a:lnTo>
                      <a:pt x="72" y="235"/>
                    </a:lnTo>
                    <a:lnTo>
                      <a:pt x="84" y="223"/>
                    </a:lnTo>
                    <a:lnTo>
                      <a:pt x="98" y="214"/>
                    </a:lnTo>
                    <a:lnTo>
                      <a:pt x="115" y="207"/>
                    </a:lnTo>
                    <a:lnTo>
                      <a:pt x="132" y="202"/>
                    </a:lnTo>
                    <a:lnTo>
                      <a:pt x="149" y="198"/>
                    </a:lnTo>
                    <a:lnTo>
                      <a:pt x="166" y="192"/>
                    </a:lnTo>
                    <a:lnTo>
                      <a:pt x="182" y="185"/>
                    </a:lnTo>
                    <a:lnTo>
                      <a:pt x="179" y="180"/>
                    </a:lnTo>
                    <a:lnTo>
                      <a:pt x="176" y="175"/>
                    </a:lnTo>
                    <a:lnTo>
                      <a:pt x="172" y="172"/>
                    </a:lnTo>
                    <a:lnTo>
                      <a:pt x="167" y="171"/>
                    </a:lnTo>
                    <a:lnTo>
                      <a:pt x="153" y="172"/>
                    </a:lnTo>
                    <a:lnTo>
                      <a:pt x="137" y="173"/>
                    </a:lnTo>
                    <a:lnTo>
                      <a:pt x="123" y="174"/>
                    </a:lnTo>
                    <a:lnTo>
                      <a:pt x="107" y="174"/>
                    </a:lnTo>
                    <a:lnTo>
                      <a:pt x="93" y="175"/>
                    </a:lnTo>
                    <a:lnTo>
                      <a:pt x="77" y="176"/>
                    </a:lnTo>
                    <a:lnTo>
                      <a:pt x="63" y="179"/>
                    </a:lnTo>
                    <a:lnTo>
                      <a:pt x="48" y="181"/>
                    </a:lnTo>
                    <a:lnTo>
                      <a:pt x="34" y="165"/>
                    </a:lnTo>
                    <a:lnTo>
                      <a:pt x="21" y="147"/>
                    </a:lnTo>
                    <a:lnTo>
                      <a:pt x="11" y="127"/>
                    </a:lnTo>
                    <a:lnTo>
                      <a:pt x="3" y="106"/>
                    </a:lnTo>
                    <a:lnTo>
                      <a:pt x="0" y="85"/>
                    </a:lnTo>
                    <a:lnTo>
                      <a:pt x="1" y="63"/>
                    </a:lnTo>
                    <a:lnTo>
                      <a:pt x="8" y="42"/>
                    </a:lnTo>
                    <a:lnTo>
                      <a:pt x="20" y="22"/>
                    </a:lnTo>
                    <a:lnTo>
                      <a:pt x="42" y="17"/>
                    </a:lnTo>
                    <a:lnTo>
                      <a:pt x="42" y="30"/>
                    </a:lnTo>
                    <a:lnTo>
                      <a:pt x="45" y="41"/>
                    </a:lnTo>
                    <a:lnTo>
                      <a:pt x="50" y="49"/>
                    </a:lnTo>
                    <a:lnTo>
                      <a:pt x="56" y="55"/>
                    </a:lnTo>
                    <a:lnTo>
                      <a:pt x="64" y="60"/>
                    </a:lnTo>
                    <a:lnTo>
                      <a:pt x="73" y="65"/>
                    </a:lnTo>
                    <a:lnTo>
                      <a:pt x="82" y="72"/>
                    </a:lnTo>
                    <a:lnTo>
                      <a:pt x="92" y="81"/>
                    </a:lnTo>
                    <a:lnTo>
                      <a:pt x="99" y="86"/>
                    </a:lnTo>
                    <a:lnTo>
                      <a:pt x="108" y="91"/>
                    </a:lnTo>
                    <a:lnTo>
                      <a:pt x="119" y="93"/>
                    </a:lnTo>
                    <a:lnTo>
                      <a:pt x="131" y="95"/>
                    </a:lnTo>
                    <a:lnTo>
                      <a:pt x="141" y="95"/>
                    </a:lnTo>
                    <a:lnTo>
                      <a:pt x="154" y="95"/>
                    </a:lnTo>
                    <a:lnTo>
                      <a:pt x="165" y="92"/>
                    </a:lnTo>
                    <a:lnTo>
                      <a:pt x="176" y="90"/>
                    </a:lnTo>
                    <a:lnTo>
                      <a:pt x="195" y="83"/>
                    </a:lnTo>
                    <a:lnTo>
                      <a:pt x="210" y="72"/>
                    </a:lnTo>
                    <a:lnTo>
                      <a:pt x="223" y="60"/>
                    </a:lnTo>
                    <a:lnTo>
                      <a:pt x="236" y="45"/>
                    </a:lnTo>
                    <a:lnTo>
                      <a:pt x="248" y="33"/>
                    </a:lnTo>
                    <a:lnTo>
                      <a:pt x="262" y="20"/>
                    </a:lnTo>
                    <a:lnTo>
                      <a:pt x="277" y="8"/>
                    </a:lnTo>
                    <a:lnTo>
                      <a:pt x="294" y="0"/>
                    </a:lnTo>
                    <a:lnTo>
                      <a:pt x="290" y="12"/>
                    </a:lnTo>
                    <a:lnTo>
                      <a:pt x="285" y="23"/>
                    </a:lnTo>
                    <a:lnTo>
                      <a:pt x="279" y="35"/>
                    </a:lnTo>
                    <a:lnTo>
                      <a:pt x="273" y="48"/>
                    </a:lnTo>
                    <a:lnTo>
                      <a:pt x="269" y="61"/>
                    </a:lnTo>
                    <a:lnTo>
                      <a:pt x="266" y="74"/>
                    </a:lnTo>
                    <a:lnTo>
                      <a:pt x="269" y="86"/>
                    </a:lnTo>
                    <a:lnTo>
                      <a:pt x="274" y="100"/>
                    </a:lnTo>
                    <a:close/>
                  </a:path>
                </a:pathLst>
              </a:custGeom>
              <a:solidFill>
                <a:srgbClr val="F2D8C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41" name="Freeform 28">
                <a:extLst>
                  <a:ext uri="{FF2B5EF4-FFF2-40B4-BE49-F238E27FC236}">
                    <a16:creationId xmlns:a16="http://schemas.microsoft.com/office/drawing/2014/main" id="{025270DE-EC5C-4722-8807-DAF52FDA2023}"/>
                  </a:ext>
                </a:extLst>
              </p:cNvPr>
              <p:cNvSpPr>
                <a:spLocks/>
              </p:cNvSpPr>
              <p:nvPr/>
            </p:nvSpPr>
            <p:spPr bwMode="auto">
              <a:xfrm>
                <a:off x="508" y="489"/>
                <a:ext cx="16" cy="6"/>
              </a:xfrm>
              <a:custGeom>
                <a:avLst/>
                <a:gdLst>
                  <a:gd name="T0" fmla="*/ 0 w 65"/>
                  <a:gd name="T1" fmla="*/ 26 h 26"/>
                  <a:gd name="T2" fmla="*/ 65 w 65"/>
                  <a:gd name="T3" fmla="*/ 0 h 26"/>
                  <a:gd name="T4" fmla="*/ 65 w 65"/>
                  <a:gd name="T5" fmla="*/ 20 h 26"/>
                  <a:gd name="T6" fmla="*/ 0 w 65"/>
                  <a:gd name="T7" fmla="*/ 26 h 26"/>
                </a:gdLst>
                <a:ahLst/>
                <a:cxnLst>
                  <a:cxn ang="0">
                    <a:pos x="T0" y="T1"/>
                  </a:cxn>
                  <a:cxn ang="0">
                    <a:pos x="T2" y="T3"/>
                  </a:cxn>
                  <a:cxn ang="0">
                    <a:pos x="T4" y="T5"/>
                  </a:cxn>
                  <a:cxn ang="0">
                    <a:pos x="T6" y="T7"/>
                  </a:cxn>
                </a:cxnLst>
                <a:rect l="0" t="0" r="r" b="b"/>
                <a:pathLst>
                  <a:path w="65" h="26">
                    <a:moveTo>
                      <a:pt x="0" y="26"/>
                    </a:moveTo>
                    <a:lnTo>
                      <a:pt x="65" y="0"/>
                    </a:lnTo>
                    <a:lnTo>
                      <a:pt x="65" y="20"/>
                    </a:lnTo>
                    <a:lnTo>
                      <a:pt x="0" y="26"/>
                    </a:lnTo>
                    <a:close/>
                  </a:path>
                </a:pathLst>
              </a:custGeom>
              <a:solidFill>
                <a:srgbClr val="FF8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42" name="Freeform 29">
                <a:extLst>
                  <a:ext uri="{FF2B5EF4-FFF2-40B4-BE49-F238E27FC236}">
                    <a16:creationId xmlns:a16="http://schemas.microsoft.com/office/drawing/2014/main" id="{B0108256-B68F-4F6E-9970-7425235B967D}"/>
                  </a:ext>
                </a:extLst>
              </p:cNvPr>
              <p:cNvSpPr>
                <a:spLocks/>
              </p:cNvSpPr>
              <p:nvPr/>
            </p:nvSpPr>
            <p:spPr bwMode="auto">
              <a:xfrm>
                <a:off x="491" y="503"/>
                <a:ext cx="48" cy="46"/>
              </a:xfrm>
              <a:custGeom>
                <a:avLst/>
                <a:gdLst>
                  <a:gd name="T0" fmla="*/ 132 w 194"/>
                  <a:gd name="T1" fmla="*/ 0 h 183"/>
                  <a:gd name="T2" fmla="*/ 137 w 194"/>
                  <a:gd name="T3" fmla="*/ 22 h 183"/>
                  <a:gd name="T4" fmla="*/ 143 w 194"/>
                  <a:gd name="T5" fmla="*/ 44 h 183"/>
                  <a:gd name="T6" fmla="*/ 149 w 194"/>
                  <a:gd name="T7" fmla="*/ 66 h 183"/>
                  <a:gd name="T8" fmla="*/ 156 w 194"/>
                  <a:gd name="T9" fmla="*/ 89 h 183"/>
                  <a:gd name="T10" fmla="*/ 164 w 194"/>
                  <a:gd name="T11" fmla="*/ 110 h 183"/>
                  <a:gd name="T12" fmla="*/ 173 w 194"/>
                  <a:gd name="T13" fmla="*/ 132 h 183"/>
                  <a:gd name="T14" fmla="*/ 183 w 194"/>
                  <a:gd name="T15" fmla="*/ 153 h 183"/>
                  <a:gd name="T16" fmla="*/ 194 w 194"/>
                  <a:gd name="T17" fmla="*/ 173 h 183"/>
                  <a:gd name="T18" fmla="*/ 3 w 194"/>
                  <a:gd name="T19" fmla="*/ 183 h 183"/>
                  <a:gd name="T20" fmla="*/ 4 w 194"/>
                  <a:gd name="T21" fmla="*/ 138 h 183"/>
                  <a:gd name="T22" fmla="*/ 4 w 194"/>
                  <a:gd name="T23" fmla="*/ 93 h 183"/>
                  <a:gd name="T24" fmla="*/ 2 w 194"/>
                  <a:gd name="T25" fmla="*/ 48 h 183"/>
                  <a:gd name="T26" fmla="*/ 0 w 194"/>
                  <a:gd name="T27" fmla="*/ 4 h 183"/>
                  <a:gd name="T28" fmla="*/ 132 w 194"/>
                  <a:gd name="T29" fmla="*/ 0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4" h="183">
                    <a:moveTo>
                      <a:pt x="132" y="0"/>
                    </a:moveTo>
                    <a:lnTo>
                      <a:pt x="137" y="22"/>
                    </a:lnTo>
                    <a:lnTo>
                      <a:pt x="143" y="44"/>
                    </a:lnTo>
                    <a:lnTo>
                      <a:pt x="149" y="66"/>
                    </a:lnTo>
                    <a:lnTo>
                      <a:pt x="156" y="89"/>
                    </a:lnTo>
                    <a:lnTo>
                      <a:pt x="164" y="110"/>
                    </a:lnTo>
                    <a:lnTo>
                      <a:pt x="173" y="132"/>
                    </a:lnTo>
                    <a:lnTo>
                      <a:pt x="183" y="153"/>
                    </a:lnTo>
                    <a:lnTo>
                      <a:pt x="194" y="173"/>
                    </a:lnTo>
                    <a:lnTo>
                      <a:pt x="3" y="183"/>
                    </a:lnTo>
                    <a:lnTo>
                      <a:pt x="4" y="138"/>
                    </a:lnTo>
                    <a:lnTo>
                      <a:pt x="4" y="93"/>
                    </a:lnTo>
                    <a:lnTo>
                      <a:pt x="2" y="48"/>
                    </a:lnTo>
                    <a:lnTo>
                      <a:pt x="0" y="4"/>
                    </a:lnTo>
                    <a:lnTo>
                      <a:pt x="132" y="0"/>
                    </a:lnTo>
                    <a:close/>
                  </a:path>
                </a:pathLst>
              </a:custGeom>
              <a:solidFill>
                <a:srgbClr val="FF8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43" name="Freeform 30">
                <a:extLst>
                  <a:ext uri="{FF2B5EF4-FFF2-40B4-BE49-F238E27FC236}">
                    <a16:creationId xmlns:a16="http://schemas.microsoft.com/office/drawing/2014/main" id="{8155B699-56F5-4C48-9FF3-92BB7F806D89}"/>
                  </a:ext>
                </a:extLst>
              </p:cNvPr>
              <p:cNvSpPr>
                <a:spLocks/>
              </p:cNvSpPr>
              <p:nvPr/>
            </p:nvSpPr>
            <p:spPr bwMode="auto">
              <a:xfrm>
                <a:off x="499" y="511"/>
                <a:ext cx="31" cy="32"/>
              </a:xfrm>
              <a:custGeom>
                <a:avLst/>
                <a:gdLst>
                  <a:gd name="T0" fmla="*/ 108 w 121"/>
                  <a:gd name="T1" fmla="*/ 28 h 129"/>
                  <a:gd name="T2" fmla="*/ 104 w 121"/>
                  <a:gd name="T3" fmla="*/ 41 h 129"/>
                  <a:gd name="T4" fmla="*/ 99 w 121"/>
                  <a:gd name="T5" fmla="*/ 53 h 129"/>
                  <a:gd name="T6" fmla="*/ 99 w 121"/>
                  <a:gd name="T7" fmla="*/ 64 h 129"/>
                  <a:gd name="T8" fmla="*/ 112 w 121"/>
                  <a:gd name="T9" fmla="*/ 72 h 129"/>
                  <a:gd name="T10" fmla="*/ 116 w 121"/>
                  <a:gd name="T11" fmla="*/ 80 h 129"/>
                  <a:gd name="T12" fmla="*/ 119 w 121"/>
                  <a:gd name="T13" fmla="*/ 88 h 129"/>
                  <a:gd name="T14" fmla="*/ 121 w 121"/>
                  <a:gd name="T15" fmla="*/ 97 h 129"/>
                  <a:gd name="T16" fmla="*/ 121 w 121"/>
                  <a:gd name="T17" fmla="*/ 107 h 129"/>
                  <a:gd name="T18" fmla="*/ 114 w 121"/>
                  <a:gd name="T19" fmla="*/ 115 h 129"/>
                  <a:gd name="T20" fmla="*/ 101 w 121"/>
                  <a:gd name="T21" fmla="*/ 121 h 129"/>
                  <a:gd name="T22" fmla="*/ 85 w 121"/>
                  <a:gd name="T23" fmla="*/ 125 h 129"/>
                  <a:gd name="T24" fmla="*/ 68 w 121"/>
                  <a:gd name="T25" fmla="*/ 128 h 129"/>
                  <a:gd name="T26" fmla="*/ 50 w 121"/>
                  <a:gd name="T27" fmla="*/ 129 h 129"/>
                  <a:gd name="T28" fmla="*/ 31 w 121"/>
                  <a:gd name="T29" fmla="*/ 127 h 129"/>
                  <a:gd name="T30" fmla="*/ 14 w 121"/>
                  <a:gd name="T31" fmla="*/ 123 h 129"/>
                  <a:gd name="T32" fmla="*/ 0 w 121"/>
                  <a:gd name="T33" fmla="*/ 118 h 129"/>
                  <a:gd name="T34" fmla="*/ 1 w 121"/>
                  <a:gd name="T35" fmla="*/ 111 h 129"/>
                  <a:gd name="T36" fmla="*/ 7 w 121"/>
                  <a:gd name="T37" fmla="*/ 108 h 129"/>
                  <a:gd name="T38" fmla="*/ 13 w 121"/>
                  <a:gd name="T39" fmla="*/ 106 h 129"/>
                  <a:gd name="T40" fmla="*/ 18 w 121"/>
                  <a:gd name="T41" fmla="*/ 101 h 129"/>
                  <a:gd name="T42" fmla="*/ 18 w 121"/>
                  <a:gd name="T43" fmla="*/ 78 h 129"/>
                  <a:gd name="T44" fmla="*/ 20 w 121"/>
                  <a:gd name="T45" fmla="*/ 53 h 129"/>
                  <a:gd name="T46" fmla="*/ 17 w 121"/>
                  <a:gd name="T47" fmla="*/ 31 h 129"/>
                  <a:gd name="T48" fmla="*/ 3 w 121"/>
                  <a:gd name="T49" fmla="*/ 14 h 129"/>
                  <a:gd name="T50" fmla="*/ 1 w 121"/>
                  <a:gd name="T51" fmla="*/ 7 h 129"/>
                  <a:gd name="T52" fmla="*/ 5 w 121"/>
                  <a:gd name="T53" fmla="*/ 4 h 129"/>
                  <a:gd name="T54" fmla="*/ 13 w 121"/>
                  <a:gd name="T55" fmla="*/ 3 h 129"/>
                  <a:gd name="T56" fmla="*/ 18 w 121"/>
                  <a:gd name="T57" fmla="*/ 0 h 129"/>
                  <a:gd name="T58" fmla="*/ 31 w 121"/>
                  <a:gd name="T59" fmla="*/ 0 h 129"/>
                  <a:gd name="T60" fmla="*/ 44 w 121"/>
                  <a:gd name="T61" fmla="*/ 0 h 129"/>
                  <a:gd name="T62" fmla="*/ 59 w 121"/>
                  <a:gd name="T63" fmla="*/ 0 h 129"/>
                  <a:gd name="T64" fmla="*/ 71 w 121"/>
                  <a:gd name="T65" fmla="*/ 3 h 129"/>
                  <a:gd name="T66" fmla="*/ 82 w 121"/>
                  <a:gd name="T67" fmla="*/ 6 h 129"/>
                  <a:gd name="T68" fmla="*/ 93 w 121"/>
                  <a:gd name="T69" fmla="*/ 11 h 129"/>
                  <a:gd name="T70" fmla="*/ 102 w 121"/>
                  <a:gd name="T71" fmla="*/ 18 h 129"/>
                  <a:gd name="T72" fmla="*/ 108 w 121"/>
                  <a:gd name="T73" fmla="*/ 28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1" h="129">
                    <a:moveTo>
                      <a:pt x="108" y="28"/>
                    </a:moveTo>
                    <a:lnTo>
                      <a:pt x="104" y="41"/>
                    </a:lnTo>
                    <a:lnTo>
                      <a:pt x="99" y="53"/>
                    </a:lnTo>
                    <a:lnTo>
                      <a:pt x="99" y="64"/>
                    </a:lnTo>
                    <a:lnTo>
                      <a:pt x="112" y="72"/>
                    </a:lnTo>
                    <a:lnTo>
                      <a:pt x="116" y="80"/>
                    </a:lnTo>
                    <a:lnTo>
                      <a:pt x="119" y="88"/>
                    </a:lnTo>
                    <a:lnTo>
                      <a:pt x="121" y="97"/>
                    </a:lnTo>
                    <a:lnTo>
                      <a:pt x="121" y="107"/>
                    </a:lnTo>
                    <a:lnTo>
                      <a:pt x="114" y="115"/>
                    </a:lnTo>
                    <a:lnTo>
                      <a:pt x="101" y="121"/>
                    </a:lnTo>
                    <a:lnTo>
                      <a:pt x="85" y="125"/>
                    </a:lnTo>
                    <a:lnTo>
                      <a:pt x="68" y="128"/>
                    </a:lnTo>
                    <a:lnTo>
                      <a:pt x="50" y="129"/>
                    </a:lnTo>
                    <a:lnTo>
                      <a:pt x="31" y="127"/>
                    </a:lnTo>
                    <a:lnTo>
                      <a:pt x="14" y="123"/>
                    </a:lnTo>
                    <a:lnTo>
                      <a:pt x="0" y="118"/>
                    </a:lnTo>
                    <a:lnTo>
                      <a:pt x="1" y="111"/>
                    </a:lnTo>
                    <a:lnTo>
                      <a:pt x="7" y="108"/>
                    </a:lnTo>
                    <a:lnTo>
                      <a:pt x="13" y="106"/>
                    </a:lnTo>
                    <a:lnTo>
                      <a:pt x="18" y="101"/>
                    </a:lnTo>
                    <a:lnTo>
                      <a:pt x="18" y="78"/>
                    </a:lnTo>
                    <a:lnTo>
                      <a:pt x="20" y="53"/>
                    </a:lnTo>
                    <a:lnTo>
                      <a:pt x="17" y="31"/>
                    </a:lnTo>
                    <a:lnTo>
                      <a:pt x="3" y="14"/>
                    </a:lnTo>
                    <a:lnTo>
                      <a:pt x="1" y="7"/>
                    </a:lnTo>
                    <a:lnTo>
                      <a:pt x="5" y="4"/>
                    </a:lnTo>
                    <a:lnTo>
                      <a:pt x="13" y="3"/>
                    </a:lnTo>
                    <a:lnTo>
                      <a:pt x="18" y="0"/>
                    </a:lnTo>
                    <a:lnTo>
                      <a:pt x="31" y="0"/>
                    </a:lnTo>
                    <a:lnTo>
                      <a:pt x="44" y="0"/>
                    </a:lnTo>
                    <a:lnTo>
                      <a:pt x="59" y="0"/>
                    </a:lnTo>
                    <a:lnTo>
                      <a:pt x="71" y="3"/>
                    </a:lnTo>
                    <a:lnTo>
                      <a:pt x="82" y="6"/>
                    </a:lnTo>
                    <a:lnTo>
                      <a:pt x="93" y="11"/>
                    </a:lnTo>
                    <a:lnTo>
                      <a:pt x="102" y="18"/>
                    </a:lnTo>
                    <a:lnTo>
                      <a:pt x="108" y="28"/>
                    </a:lnTo>
                    <a:close/>
                  </a:path>
                </a:pathLst>
              </a:custGeom>
              <a:solidFill>
                <a:srgbClr val="9116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44" name="Freeform 31">
                <a:extLst>
                  <a:ext uri="{FF2B5EF4-FFF2-40B4-BE49-F238E27FC236}">
                    <a16:creationId xmlns:a16="http://schemas.microsoft.com/office/drawing/2014/main" id="{204A4D68-EDEE-4936-84F8-D017111AAFB6}"/>
                  </a:ext>
                </a:extLst>
              </p:cNvPr>
              <p:cNvSpPr>
                <a:spLocks/>
              </p:cNvSpPr>
              <p:nvPr/>
            </p:nvSpPr>
            <p:spPr bwMode="auto">
              <a:xfrm>
                <a:off x="904" y="492"/>
                <a:ext cx="90" cy="75"/>
              </a:xfrm>
              <a:custGeom>
                <a:avLst/>
                <a:gdLst>
                  <a:gd name="T0" fmla="*/ 0 w 361"/>
                  <a:gd name="T1" fmla="*/ 284 h 300"/>
                  <a:gd name="T2" fmla="*/ 1 w 361"/>
                  <a:gd name="T3" fmla="*/ 240 h 300"/>
                  <a:gd name="T4" fmla="*/ 5 w 361"/>
                  <a:gd name="T5" fmla="*/ 142 h 300"/>
                  <a:gd name="T6" fmla="*/ 10 w 361"/>
                  <a:gd name="T7" fmla="*/ 45 h 300"/>
                  <a:gd name="T8" fmla="*/ 17 w 361"/>
                  <a:gd name="T9" fmla="*/ 0 h 300"/>
                  <a:gd name="T10" fmla="*/ 361 w 361"/>
                  <a:gd name="T11" fmla="*/ 22 h 300"/>
                  <a:gd name="T12" fmla="*/ 332 w 361"/>
                  <a:gd name="T13" fmla="*/ 300 h 300"/>
                  <a:gd name="T14" fmla="*/ 0 w 361"/>
                  <a:gd name="T15" fmla="*/ 284 h 30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61" h="300">
                    <a:moveTo>
                      <a:pt x="0" y="284"/>
                    </a:moveTo>
                    <a:lnTo>
                      <a:pt x="1" y="240"/>
                    </a:lnTo>
                    <a:lnTo>
                      <a:pt x="5" y="142"/>
                    </a:lnTo>
                    <a:lnTo>
                      <a:pt x="10" y="45"/>
                    </a:lnTo>
                    <a:lnTo>
                      <a:pt x="17" y="0"/>
                    </a:lnTo>
                    <a:lnTo>
                      <a:pt x="361" y="22"/>
                    </a:lnTo>
                    <a:lnTo>
                      <a:pt x="332" y="300"/>
                    </a:lnTo>
                    <a:lnTo>
                      <a:pt x="0" y="28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45" name="Freeform 32">
                <a:extLst>
                  <a:ext uri="{FF2B5EF4-FFF2-40B4-BE49-F238E27FC236}">
                    <a16:creationId xmlns:a16="http://schemas.microsoft.com/office/drawing/2014/main" id="{0A4A0024-CC95-4467-B3A0-F5123BB54AEA}"/>
                  </a:ext>
                </a:extLst>
              </p:cNvPr>
              <p:cNvSpPr>
                <a:spLocks/>
              </p:cNvSpPr>
              <p:nvPr/>
            </p:nvSpPr>
            <p:spPr bwMode="auto">
              <a:xfrm>
                <a:off x="913" y="501"/>
                <a:ext cx="70" cy="57"/>
              </a:xfrm>
              <a:custGeom>
                <a:avLst/>
                <a:gdLst>
                  <a:gd name="T0" fmla="*/ 254 w 277"/>
                  <a:gd name="T1" fmla="*/ 226 h 226"/>
                  <a:gd name="T2" fmla="*/ 0 w 277"/>
                  <a:gd name="T3" fmla="*/ 214 h 226"/>
                  <a:gd name="T4" fmla="*/ 13 w 277"/>
                  <a:gd name="T5" fmla="*/ 0 h 226"/>
                  <a:gd name="T6" fmla="*/ 28 w 277"/>
                  <a:gd name="T7" fmla="*/ 2 h 226"/>
                  <a:gd name="T8" fmla="*/ 44 w 277"/>
                  <a:gd name="T9" fmla="*/ 2 h 226"/>
                  <a:gd name="T10" fmla="*/ 61 w 277"/>
                  <a:gd name="T11" fmla="*/ 3 h 226"/>
                  <a:gd name="T12" fmla="*/ 77 w 277"/>
                  <a:gd name="T13" fmla="*/ 3 h 226"/>
                  <a:gd name="T14" fmla="*/ 92 w 277"/>
                  <a:gd name="T15" fmla="*/ 4 h 226"/>
                  <a:gd name="T16" fmla="*/ 109 w 277"/>
                  <a:gd name="T17" fmla="*/ 4 h 226"/>
                  <a:gd name="T18" fmla="*/ 126 w 277"/>
                  <a:gd name="T19" fmla="*/ 5 h 226"/>
                  <a:gd name="T20" fmla="*/ 142 w 277"/>
                  <a:gd name="T21" fmla="*/ 5 h 226"/>
                  <a:gd name="T22" fmla="*/ 159 w 277"/>
                  <a:gd name="T23" fmla="*/ 6 h 226"/>
                  <a:gd name="T24" fmla="*/ 176 w 277"/>
                  <a:gd name="T25" fmla="*/ 7 h 226"/>
                  <a:gd name="T26" fmla="*/ 193 w 277"/>
                  <a:gd name="T27" fmla="*/ 9 h 226"/>
                  <a:gd name="T28" fmla="*/ 210 w 277"/>
                  <a:gd name="T29" fmla="*/ 10 h 226"/>
                  <a:gd name="T30" fmla="*/ 227 w 277"/>
                  <a:gd name="T31" fmla="*/ 11 h 226"/>
                  <a:gd name="T32" fmla="*/ 243 w 277"/>
                  <a:gd name="T33" fmla="*/ 12 h 226"/>
                  <a:gd name="T34" fmla="*/ 260 w 277"/>
                  <a:gd name="T35" fmla="*/ 13 h 226"/>
                  <a:gd name="T36" fmla="*/ 277 w 277"/>
                  <a:gd name="T37" fmla="*/ 14 h 226"/>
                  <a:gd name="T38" fmla="*/ 254 w 277"/>
                  <a:gd name="T39" fmla="*/ 226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77" h="226">
                    <a:moveTo>
                      <a:pt x="254" y="226"/>
                    </a:moveTo>
                    <a:lnTo>
                      <a:pt x="0" y="214"/>
                    </a:lnTo>
                    <a:lnTo>
                      <a:pt x="13" y="0"/>
                    </a:lnTo>
                    <a:lnTo>
                      <a:pt x="28" y="2"/>
                    </a:lnTo>
                    <a:lnTo>
                      <a:pt x="44" y="2"/>
                    </a:lnTo>
                    <a:lnTo>
                      <a:pt x="61" y="3"/>
                    </a:lnTo>
                    <a:lnTo>
                      <a:pt x="77" y="3"/>
                    </a:lnTo>
                    <a:lnTo>
                      <a:pt x="92" y="4"/>
                    </a:lnTo>
                    <a:lnTo>
                      <a:pt x="109" y="4"/>
                    </a:lnTo>
                    <a:lnTo>
                      <a:pt x="126" y="5"/>
                    </a:lnTo>
                    <a:lnTo>
                      <a:pt x="142" y="5"/>
                    </a:lnTo>
                    <a:lnTo>
                      <a:pt x="159" y="6"/>
                    </a:lnTo>
                    <a:lnTo>
                      <a:pt x="176" y="7"/>
                    </a:lnTo>
                    <a:lnTo>
                      <a:pt x="193" y="9"/>
                    </a:lnTo>
                    <a:lnTo>
                      <a:pt x="210" y="10"/>
                    </a:lnTo>
                    <a:lnTo>
                      <a:pt x="227" y="11"/>
                    </a:lnTo>
                    <a:lnTo>
                      <a:pt x="243" y="12"/>
                    </a:lnTo>
                    <a:lnTo>
                      <a:pt x="260" y="13"/>
                    </a:lnTo>
                    <a:lnTo>
                      <a:pt x="277" y="14"/>
                    </a:lnTo>
                    <a:lnTo>
                      <a:pt x="254" y="226"/>
                    </a:lnTo>
                    <a:close/>
                  </a:path>
                </a:pathLst>
              </a:custGeom>
              <a:solidFill>
                <a:srgbClr val="8CFF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46" name="Freeform 33">
                <a:extLst>
                  <a:ext uri="{FF2B5EF4-FFF2-40B4-BE49-F238E27FC236}">
                    <a16:creationId xmlns:a16="http://schemas.microsoft.com/office/drawing/2014/main" id="{ADACF85A-1609-4E69-86C3-CD8FEBEC3B97}"/>
                  </a:ext>
                </a:extLst>
              </p:cNvPr>
              <p:cNvSpPr>
                <a:spLocks/>
              </p:cNvSpPr>
              <p:nvPr/>
            </p:nvSpPr>
            <p:spPr bwMode="auto">
              <a:xfrm>
                <a:off x="921" y="510"/>
                <a:ext cx="52" cy="39"/>
              </a:xfrm>
              <a:custGeom>
                <a:avLst/>
                <a:gdLst>
                  <a:gd name="T0" fmla="*/ 141 w 206"/>
                  <a:gd name="T1" fmla="*/ 23 h 157"/>
                  <a:gd name="T2" fmla="*/ 158 w 206"/>
                  <a:gd name="T3" fmla="*/ 76 h 157"/>
                  <a:gd name="T4" fmla="*/ 172 w 206"/>
                  <a:gd name="T5" fmla="*/ 128 h 157"/>
                  <a:gd name="T6" fmla="*/ 189 w 206"/>
                  <a:gd name="T7" fmla="*/ 135 h 157"/>
                  <a:gd name="T8" fmla="*/ 206 w 206"/>
                  <a:gd name="T9" fmla="*/ 141 h 157"/>
                  <a:gd name="T10" fmla="*/ 193 w 206"/>
                  <a:gd name="T11" fmla="*/ 154 h 157"/>
                  <a:gd name="T12" fmla="*/ 175 w 206"/>
                  <a:gd name="T13" fmla="*/ 157 h 157"/>
                  <a:gd name="T14" fmla="*/ 154 w 206"/>
                  <a:gd name="T15" fmla="*/ 155 h 157"/>
                  <a:gd name="T16" fmla="*/ 133 w 206"/>
                  <a:gd name="T17" fmla="*/ 153 h 157"/>
                  <a:gd name="T18" fmla="*/ 128 w 206"/>
                  <a:gd name="T19" fmla="*/ 147 h 157"/>
                  <a:gd name="T20" fmla="*/ 128 w 206"/>
                  <a:gd name="T21" fmla="*/ 141 h 157"/>
                  <a:gd name="T22" fmla="*/ 145 w 206"/>
                  <a:gd name="T23" fmla="*/ 125 h 157"/>
                  <a:gd name="T24" fmla="*/ 140 w 206"/>
                  <a:gd name="T25" fmla="*/ 101 h 157"/>
                  <a:gd name="T26" fmla="*/ 123 w 206"/>
                  <a:gd name="T27" fmla="*/ 94 h 157"/>
                  <a:gd name="T28" fmla="*/ 105 w 206"/>
                  <a:gd name="T29" fmla="*/ 93 h 157"/>
                  <a:gd name="T30" fmla="*/ 86 w 206"/>
                  <a:gd name="T31" fmla="*/ 94 h 157"/>
                  <a:gd name="T32" fmla="*/ 67 w 206"/>
                  <a:gd name="T33" fmla="*/ 94 h 157"/>
                  <a:gd name="T34" fmla="*/ 58 w 206"/>
                  <a:gd name="T35" fmla="*/ 112 h 157"/>
                  <a:gd name="T36" fmla="*/ 55 w 206"/>
                  <a:gd name="T37" fmla="*/ 130 h 157"/>
                  <a:gd name="T38" fmla="*/ 69 w 206"/>
                  <a:gd name="T39" fmla="*/ 138 h 157"/>
                  <a:gd name="T40" fmla="*/ 78 w 206"/>
                  <a:gd name="T41" fmla="*/ 152 h 157"/>
                  <a:gd name="T42" fmla="*/ 60 w 206"/>
                  <a:gd name="T43" fmla="*/ 154 h 157"/>
                  <a:gd name="T44" fmla="*/ 39 w 206"/>
                  <a:gd name="T45" fmla="*/ 152 h 157"/>
                  <a:gd name="T46" fmla="*/ 18 w 206"/>
                  <a:gd name="T47" fmla="*/ 148 h 157"/>
                  <a:gd name="T48" fmla="*/ 0 w 206"/>
                  <a:gd name="T49" fmla="*/ 145 h 157"/>
                  <a:gd name="T50" fmla="*/ 18 w 206"/>
                  <a:gd name="T51" fmla="*/ 114 h 157"/>
                  <a:gd name="T52" fmla="*/ 37 w 206"/>
                  <a:gd name="T53" fmla="*/ 84 h 157"/>
                  <a:gd name="T54" fmla="*/ 52 w 206"/>
                  <a:gd name="T55" fmla="*/ 52 h 157"/>
                  <a:gd name="T56" fmla="*/ 67 w 206"/>
                  <a:gd name="T57" fmla="*/ 21 h 157"/>
                  <a:gd name="T58" fmla="*/ 51 w 206"/>
                  <a:gd name="T59" fmla="*/ 14 h 157"/>
                  <a:gd name="T60" fmla="*/ 43 w 206"/>
                  <a:gd name="T61" fmla="*/ 4 h 157"/>
                  <a:gd name="T62" fmla="*/ 73 w 206"/>
                  <a:gd name="T63" fmla="*/ 1 h 157"/>
                  <a:gd name="T64" fmla="*/ 105 w 206"/>
                  <a:gd name="T65" fmla="*/ 0 h 157"/>
                  <a:gd name="T66" fmla="*/ 136 w 206"/>
                  <a:gd name="T67" fmla="*/ 3 h 157"/>
                  <a:gd name="T68" fmla="*/ 162 w 206"/>
                  <a:gd name="T69" fmla="*/ 11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06" h="157">
                    <a:moveTo>
                      <a:pt x="162" y="17"/>
                    </a:moveTo>
                    <a:lnTo>
                      <a:pt x="141" y="23"/>
                    </a:lnTo>
                    <a:lnTo>
                      <a:pt x="149" y="49"/>
                    </a:lnTo>
                    <a:lnTo>
                      <a:pt x="158" y="76"/>
                    </a:lnTo>
                    <a:lnTo>
                      <a:pt x="166" y="101"/>
                    </a:lnTo>
                    <a:lnTo>
                      <a:pt x="172" y="128"/>
                    </a:lnTo>
                    <a:lnTo>
                      <a:pt x="180" y="134"/>
                    </a:lnTo>
                    <a:lnTo>
                      <a:pt x="189" y="135"/>
                    </a:lnTo>
                    <a:lnTo>
                      <a:pt x="198" y="135"/>
                    </a:lnTo>
                    <a:lnTo>
                      <a:pt x="206" y="141"/>
                    </a:lnTo>
                    <a:lnTo>
                      <a:pt x="201" y="149"/>
                    </a:lnTo>
                    <a:lnTo>
                      <a:pt x="193" y="154"/>
                    </a:lnTo>
                    <a:lnTo>
                      <a:pt x="185" y="157"/>
                    </a:lnTo>
                    <a:lnTo>
                      <a:pt x="175" y="157"/>
                    </a:lnTo>
                    <a:lnTo>
                      <a:pt x="165" y="156"/>
                    </a:lnTo>
                    <a:lnTo>
                      <a:pt x="154" y="155"/>
                    </a:lnTo>
                    <a:lnTo>
                      <a:pt x="144" y="154"/>
                    </a:lnTo>
                    <a:lnTo>
                      <a:pt x="133" y="153"/>
                    </a:lnTo>
                    <a:lnTo>
                      <a:pt x="131" y="150"/>
                    </a:lnTo>
                    <a:lnTo>
                      <a:pt x="128" y="147"/>
                    </a:lnTo>
                    <a:lnTo>
                      <a:pt x="127" y="145"/>
                    </a:lnTo>
                    <a:lnTo>
                      <a:pt x="128" y="141"/>
                    </a:lnTo>
                    <a:lnTo>
                      <a:pt x="142" y="135"/>
                    </a:lnTo>
                    <a:lnTo>
                      <a:pt x="145" y="125"/>
                    </a:lnTo>
                    <a:lnTo>
                      <a:pt x="142" y="113"/>
                    </a:lnTo>
                    <a:lnTo>
                      <a:pt x="140" y="101"/>
                    </a:lnTo>
                    <a:lnTo>
                      <a:pt x="132" y="97"/>
                    </a:lnTo>
                    <a:lnTo>
                      <a:pt x="123" y="94"/>
                    </a:lnTo>
                    <a:lnTo>
                      <a:pt x="114" y="93"/>
                    </a:lnTo>
                    <a:lnTo>
                      <a:pt x="105" y="93"/>
                    </a:lnTo>
                    <a:lnTo>
                      <a:pt x="95" y="93"/>
                    </a:lnTo>
                    <a:lnTo>
                      <a:pt x="86" y="94"/>
                    </a:lnTo>
                    <a:lnTo>
                      <a:pt x="76" y="94"/>
                    </a:lnTo>
                    <a:lnTo>
                      <a:pt x="67" y="94"/>
                    </a:lnTo>
                    <a:lnTo>
                      <a:pt x="63" y="102"/>
                    </a:lnTo>
                    <a:lnTo>
                      <a:pt x="58" y="112"/>
                    </a:lnTo>
                    <a:lnTo>
                      <a:pt x="54" y="121"/>
                    </a:lnTo>
                    <a:lnTo>
                      <a:pt x="55" y="130"/>
                    </a:lnTo>
                    <a:lnTo>
                      <a:pt x="63" y="132"/>
                    </a:lnTo>
                    <a:lnTo>
                      <a:pt x="69" y="138"/>
                    </a:lnTo>
                    <a:lnTo>
                      <a:pt x="75" y="145"/>
                    </a:lnTo>
                    <a:lnTo>
                      <a:pt x="78" y="152"/>
                    </a:lnTo>
                    <a:lnTo>
                      <a:pt x="71" y="153"/>
                    </a:lnTo>
                    <a:lnTo>
                      <a:pt x="60" y="154"/>
                    </a:lnTo>
                    <a:lnTo>
                      <a:pt x="50" y="153"/>
                    </a:lnTo>
                    <a:lnTo>
                      <a:pt x="39" y="152"/>
                    </a:lnTo>
                    <a:lnTo>
                      <a:pt x="29" y="150"/>
                    </a:lnTo>
                    <a:lnTo>
                      <a:pt x="18" y="148"/>
                    </a:lnTo>
                    <a:lnTo>
                      <a:pt x="8" y="146"/>
                    </a:lnTo>
                    <a:lnTo>
                      <a:pt x="0" y="145"/>
                    </a:lnTo>
                    <a:lnTo>
                      <a:pt x="9" y="129"/>
                    </a:lnTo>
                    <a:lnTo>
                      <a:pt x="18" y="114"/>
                    </a:lnTo>
                    <a:lnTo>
                      <a:pt x="28" y="99"/>
                    </a:lnTo>
                    <a:lnTo>
                      <a:pt x="37" y="84"/>
                    </a:lnTo>
                    <a:lnTo>
                      <a:pt x="45" y="69"/>
                    </a:lnTo>
                    <a:lnTo>
                      <a:pt x="52" y="52"/>
                    </a:lnTo>
                    <a:lnTo>
                      <a:pt x="60" y="37"/>
                    </a:lnTo>
                    <a:lnTo>
                      <a:pt x="67" y="21"/>
                    </a:lnTo>
                    <a:lnTo>
                      <a:pt x="59" y="17"/>
                    </a:lnTo>
                    <a:lnTo>
                      <a:pt x="51" y="14"/>
                    </a:lnTo>
                    <a:lnTo>
                      <a:pt x="46" y="10"/>
                    </a:lnTo>
                    <a:lnTo>
                      <a:pt x="43" y="4"/>
                    </a:lnTo>
                    <a:lnTo>
                      <a:pt x="58" y="2"/>
                    </a:lnTo>
                    <a:lnTo>
                      <a:pt x="73" y="1"/>
                    </a:lnTo>
                    <a:lnTo>
                      <a:pt x="89" y="0"/>
                    </a:lnTo>
                    <a:lnTo>
                      <a:pt x="105" y="0"/>
                    </a:lnTo>
                    <a:lnTo>
                      <a:pt x="120" y="1"/>
                    </a:lnTo>
                    <a:lnTo>
                      <a:pt x="136" y="3"/>
                    </a:lnTo>
                    <a:lnTo>
                      <a:pt x="149" y="7"/>
                    </a:lnTo>
                    <a:lnTo>
                      <a:pt x="162" y="11"/>
                    </a:lnTo>
                    <a:lnTo>
                      <a:pt x="162" y="17"/>
                    </a:lnTo>
                    <a:close/>
                  </a:path>
                </a:pathLst>
              </a:custGeom>
              <a:solidFill>
                <a:srgbClr val="9116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47" name="Freeform 34">
                <a:extLst>
                  <a:ext uri="{FF2B5EF4-FFF2-40B4-BE49-F238E27FC236}">
                    <a16:creationId xmlns:a16="http://schemas.microsoft.com/office/drawing/2014/main" id="{4332F172-6796-4BD7-82D1-617F6C0CC69B}"/>
                  </a:ext>
                </a:extLst>
              </p:cNvPr>
              <p:cNvSpPr>
                <a:spLocks/>
              </p:cNvSpPr>
              <p:nvPr/>
            </p:nvSpPr>
            <p:spPr bwMode="auto">
              <a:xfrm>
                <a:off x="942" y="515"/>
                <a:ext cx="10" cy="13"/>
              </a:xfrm>
              <a:custGeom>
                <a:avLst/>
                <a:gdLst>
                  <a:gd name="T0" fmla="*/ 42 w 42"/>
                  <a:gd name="T1" fmla="*/ 49 h 50"/>
                  <a:gd name="T2" fmla="*/ 37 w 42"/>
                  <a:gd name="T3" fmla="*/ 50 h 50"/>
                  <a:gd name="T4" fmla="*/ 32 w 42"/>
                  <a:gd name="T5" fmla="*/ 50 h 50"/>
                  <a:gd name="T6" fmla="*/ 26 w 42"/>
                  <a:gd name="T7" fmla="*/ 50 h 50"/>
                  <a:gd name="T8" fmla="*/ 21 w 42"/>
                  <a:gd name="T9" fmla="*/ 49 h 50"/>
                  <a:gd name="T10" fmla="*/ 16 w 42"/>
                  <a:gd name="T11" fmla="*/ 49 h 50"/>
                  <a:gd name="T12" fmla="*/ 11 w 42"/>
                  <a:gd name="T13" fmla="*/ 48 h 50"/>
                  <a:gd name="T14" fmla="*/ 6 w 42"/>
                  <a:gd name="T15" fmla="*/ 49 h 50"/>
                  <a:gd name="T16" fmla="*/ 0 w 42"/>
                  <a:gd name="T17" fmla="*/ 50 h 50"/>
                  <a:gd name="T18" fmla="*/ 21 w 42"/>
                  <a:gd name="T19" fmla="*/ 0 h 50"/>
                  <a:gd name="T20" fmla="*/ 30 w 42"/>
                  <a:gd name="T21" fmla="*/ 11 h 50"/>
                  <a:gd name="T22" fmla="*/ 32 w 42"/>
                  <a:gd name="T23" fmla="*/ 23 h 50"/>
                  <a:gd name="T24" fmla="*/ 34 w 42"/>
                  <a:gd name="T25" fmla="*/ 36 h 50"/>
                  <a:gd name="T26" fmla="*/ 42 w 42"/>
                  <a:gd name="T27" fmla="*/ 49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2" h="50">
                    <a:moveTo>
                      <a:pt x="42" y="49"/>
                    </a:moveTo>
                    <a:lnTo>
                      <a:pt x="37" y="50"/>
                    </a:lnTo>
                    <a:lnTo>
                      <a:pt x="32" y="50"/>
                    </a:lnTo>
                    <a:lnTo>
                      <a:pt x="26" y="50"/>
                    </a:lnTo>
                    <a:lnTo>
                      <a:pt x="21" y="49"/>
                    </a:lnTo>
                    <a:lnTo>
                      <a:pt x="16" y="49"/>
                    </a:lnTo>
                    <a:lnTo>
                      <a:pt x="11" y="48"/>
                    </a:lnTo>
                    <a:lnTo>
                      <a:pt x="6" y="49"/>
                    </a:lnTo>
                    <a:lnTo>
                      <a:pt x="0" y="50"/>
                    </a:lnTo>
                    <a:lnTo>
                      <a:pt x="21" y="0"/>
                    </a:lnTo>
                    <a:lnTo>
                      <a:pt x="30" y="11"/>
                    </a:lnTo>
                    <a:lnTo>
                      <a:pt x="32" y="23"/>
                    </a:lnTo>
                    <a:lnTo>
                      <a:pt x="34" y="36"/>
                    </a:lnTo>
                    <a:lnTo>
                      <a:pt x="42" y="49"/>
                    </a:lnTo>
                    <a:close/>
                  </a:path>
                </a:pathLst>
              </a:custGeom>
              <a:solidFill>
                <a:srgbClr val="8CFF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48" name="Freeform 35">
                <a:extLst>
                  <a:ext uri="{FF2B5EF4-FFF2-40B4-BE49-F238E27FC236}">
                    <a16:creationId xmlns:a16="http://schemas.microsoft.com/office/drawing/2014/main" id="{4721F9C4-DEEF-4DE9-A0C4-A4D52BC3A5E2}"/>
                  </a:ext>
                </a:extLst>
              </p:cNvPr>
              <p:cNvSpPr>
                <a:spLocks/>
              </p:cNvSpPr>
              <p:nvPr/>
            </p:nvSpPr>
            <p:spPr bwMode="auto">
              <a:xfrm>
                <a:off x="513" y="517"/>
                <a:ext cx="7" cy="6"/>
              </a:xfrm>
              <a:custGeom>
                <a:avLst/>
                <a:gdLst>
                  <a:gd name="T0" fmla="*/ 26 w 28"/>
                  <a:gd name="T1" fmla="*/ 3 h 23"/>
                  <a:gd name="T2" fmla="*/ 26 w 28"/>
                  <a:gd name="T3" fmla="*/ 5 h 23"/>
                  <a:gd name="T4" fmla="*/ 26 w 28"/>
                  <a:gd name="T5" fmla="*/ 8 h 23"/>
                  <a:gd name="T6" fmla="*/ 26 w 28"/>
                  <a:gd name="T7" fmla="*/ 10 h 23"/>
                  <a:gd name="T8" fmla="*/ 28 w 28"/>
                  <a:gd name="T9" fmla="*/ 11 h 23"/>
                  <a:gd name="T10" fmla="*/ 24 w 28"/>
                  <a:gd name="T11" fmla="*/ 16 h 23"/>
                  <a:gd name="T12" fmla="*/ 18 w 28"/>
                  <a:gd name="T13" fmla="*/ 18 h 23"/>
                  <a:gd name="T14" fmla="*/ 13 w 28"/>
                  <a:gd name="T15" fmla="*/ 21 h 23"/>
                  <a:gd name="T16" fmla="*/ 6 w 28"/>
                  <a:gd name="T17" fmla="*/ 23 h 23"/>
                  <a:gd name="T18" fmla="*/ 0 w 28"/>
                  <a:gd name="T19" fmla="*/ 0 h 23"/>
                  <a:gd name="T20" fmla="*/ 6 w 28"/>
                  <a:gd name="T21" fmla="*/ 1 h 23"/>
                  <a:gd name="T22" fmla="*/ 11 w 28"/>
                  <a:gd name="T23" fmla="*/ 2 h 23"/>
                  <a:gd name="T24" fmla="*/ 18 w 28"/>
                  <a:gd name="T25" fmla="*/ 3 h 23"/>
                  <a:gd name="T26" fmla="*/ 26 w 28"/>
                  <a:gd name="T27" fmla="*/ 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8" h="23">
                    <a:moveTo>
                      <a:pt x="26" y="3"/>
                    </a:moveTo>
                    <a:lnTo>
                      <a:pt x="26" y="5"/>
                    </a:lnTo>
                    <a:lnTo>
                      <a:pt x="26" y="8"/>
                    </a:lnTo>
                    <a:lnTo>
                      <a:pt x="26" y="10"/>
                    </a:lnTo>
                    <a:lnTo>
                      <a:pt x="28" y="11"/>
                    </a:lnTo>
                    <a:lnTo>
                      <a:pt x="24" y="16"/>
                    </a:lnTo>
                    <a:lnTo>
                      <a:pt x="18" y="18"/>
                    </a:lnTo>
                    <a:lnTo>
                      <a:pt x="13" y="21"/>
                    </a:lnTo>
                    <a:lnTo>
                      <a:pt x="6" y="23"/>
                    </a:lnTo>
                    <a:lnTo>
                      <a:pt x="0" y="0"/>
                    </a:lnTo>
                    <a:lnTo>
                      <a:pt x="6" y="1"/>
                    </a:lnTo>
                    <a:lnTo>
                      <a:pt x="11" y="2"/>
                    </a:lnTo>
                    <a:lnTo>
                      <a:pt x="18" y="3"/>
                    </a:lnTo>
                    <a:lnTo>
                      <a:pt x="26" y="3"/>
                    </a:lnTo>
                    <a:close/>
                  </a:path>
                </a:pathLst>
              </a:custGeom>
              <a:solidFill>
                <a:srgbClr val="FF8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49" name="Freeform 36">
                <a:extLst>
                  <a:ext uri="{FF2B5EF4-FFF2-40B4-BE49-F238E27FC236}">
                    <a16:creationId xmlns:a16="http://schemas.microsoft.com/office/drawing/2014/main" id="{73ADDA8F-68C4-40F9-B923-0A7C8C1D639E}"/>
                  </a:ext>
                </a:extLst>
              </p:cNvPr>
              <p:cNvSpPr>
                <a:spLocks/>
              </p:cNvSpPr>
              <p:nvPr/>
            </p:nvSpPr>
            <p:spPr bwMode="auto">
              <a:xfrm>
                <a:off x="514" y="529"/>
                <a:ext cx="8" cy="8"/>
              </a:xfrm>
              <a:custGeom>
                <a:avLst/>
                <a:gdLst>
                  <a:gd name="T0" fmla="*/ 36 w 36"/>
                  <a:gd name="T1" fmla="*/ 20 h 34"/>
                  <a:gd name="T2" fmla="*/ 29 w 36"/>
                  <a:gd name="T3" fmla="*/ 30 h 34"/>
                  <a:gd name="T4" fmla="*/ 23 w 36"/>
                  <a:gd name="T5" fmla="*/ 34 h 34"/>
                  <a:gd name="T6" fmla="*/ 14 w 36"/>
                  <a:gd name="T7" fmla="*/ 34 h 34"/>
                  <a:gd name="T8" fmla="*/ 0 w 36"/>
                  <a:gd name="T9" fmla="*/ 32 h 34"/>
                  <a:gd name="T10" fmla="*/ 3 w 36"/>
                  <a:gd name="T11" fmla="*/ 0 h 34"/>
                  <a:gd name="T12" fmla="*/ 14 w 36"/>
                  <a:gd name="T13" fmla="*/ 2 h 34"/>
                  <a:gd name="T14" fmla="*/ 21 w 36"/>
                  <a:gd name="T15" fmla="*/ 7 h 34"/>
                  <a:gd name="T16" fmla="*/ 28 w 36"/>
                  <a:gd name="T17" fmla="*/ 14 h 34"/>
                  <a:gd name="T18" fmla="*/ 36 w 36"/>
                  <a:gd name="T19" fmla="*/ 2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6" h="34">
                    <a:moveTo>
                      <a:pt x="36" y="20"/>
                    </a:moveTo>
                    <a:lnTo>
                      <a:pt x="29" y="30"/>
                    </a:lnTo>
                    <a:lnTo>
                      <a:pt x="23" y="34"/>
                    </a:lnTo>
                    <a:lnTo>
                      <a:pt x="14" y="34"/>
                    </a:lnTo>
                    <a:lnTo>
                      <a:pt x="0" y="32"/>
                    </a:lnTo>
                    <a:lnTo>
                      <a:pt x="3" y="0"/>
                    </a:lnTo>
                    <a:lnTo>
                      <a:pt x="14" y="2"/>
                    </a:lnTo>
                    <a:lnTo>
                      <a:pt x="21" y="7"/>
                    </a:lnTo>
                    <a:lnTo>
                      <a:pt x="28" y="14"/>
                    </a:lnTo>
                    <a:lnTo>
                      <a:pt x="36" y="20"/>
                    </a:lnTo>
                    <a:close/>
                  </a:path>
                </a:pathLst>
              </a:custGeom>
              <a:solidFill>
                <a:srgbClr val="FF8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50" name="Freeform 37">
                <a:extLst>
                  <a:ext uri="{FF2B5EF4-FFF2-40B4-BE49-F238E27FC236}">
                    <a16:creationId xmlns:a16="http://schemas.microsoft.com/office/drawing/2014/main" id="{BD5224C8-847A-44F9-A028-A7A620FA45E1}"/>
                  </a:ext>
                </a:extLst>
              </p:cNvPr>
              <p:cNvSpPr>
                <a:spLocks/>
              </p:cNvSpPr>
              <p:nvPr/>
            </p:nvSpPr>
            <p:spPr bwMode="auto">
              <a:xfrm>
                <a:off x="866" y="529"/>
                <a:ext cx="3" cy="9"/>
              </a:xfrm>
              <a:custGeom>
                <a:avLst/>
                <a:gdLst>
                  <a:gd name="T0" fmla="*/ 2 w 12"/>
                  <a:gd name="T1" fmla="*/ 35 h 35"/>
                  <a:gd name="T2" fmla="*/ 2 w 12"/>
                  <a:gd name="T3" fmla="*/ 24 h 35"/>
                  <a:gd name="T4" fmla="*/ 0 w 12"/>
                  <a:gd name="T5" fmla="*/ 13 h 35"/>
                  <a:gd name="T6" fmla="*/ 2 w 12"/>
                  <a:gd name="T7" fmla="*/ 3 h 35"/>
                  <a:gd name="T8" fmla="*/ 11 w 12"/>
                  <a:gd name="T9" fmla="*/ 0 h 35"/>
                  <a:gd name="T10" fmla="*/ 10 w 12"/>
                  <a:gd name="T11" fmla="*/ 9 h 35"/>
                  <a:gd name="T12" fmla="*/ 12 w 12"/>
                  <a:gd name="T13" fmla="*/ 21 h 35"/>
                  <a:gd name="T14" fmla="*/ 11 w 12"/>
                  <a:gd name="T15" fmla="*/ 31 h 35"/>
                  <a:gd name="T16" fmla="*/ 2 w 12"/>
                  <a:gd name="T17" fmla="*/ 35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 h="35">
                    <a:moveTo>
                      <a:pt x="2" y="35"/>
                    </a:moveTo>
                    <a:lnTo>
                      <a:pt x="2" y="24"/>
                    </a:lnTo>
                    <a:lnTo>
                      <a:pt x="0" y="13"/>
                    </a:lnTo>
                    <a:lnTo>
                      <a:pt x="2" y="3"/>
                    </a:lnTo>
                    <a:lnTo>
                      <a:pt x="11" y="0"/>
                    </a:lnTo>
                    <a:lnTo>
                      <a:pt x="10" y="9"/>
                    </a:lnTo>
                    <a:lnTo>
                      <a:pt x="12" y="21"/>
                    </a:lnTo>
                    <a:lnTo>
                      <a:pt x="11" y="31"/>
                    </a:lnTo>
                    <a:lnTo>
                      <a:pt x="2" y="35"/>
                    </a:lnTo>
                    <a:close/>
                  </a:path>
                </a:pathLst>
              </a:custGeom>
              <a:solidFill>
                <a:srgbClr val="F2D8C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51" name="Freeform 38">
                <a:extLst>
                  <a:ext uri="{FF2B5EF4-FFF2-40B4-BE49-F238E27FC236}">
                    <a16:creationId xmlns:a16="http://schemas.microsoft.com/office/drawing/2014/main" id="{92DF19AB-AE38-471B-8210-3999EE4B5ECC}"/>
                  </a:ext>
                </a:extLst>
              </p:cNvPr>
              <p:cNvSpPr>
                <a:spLocks/>
              </p:cNvSpPr>
              <p:nvPr/>
            </p:nvSpPr>
            <p:spPr bwMode="auto">
              <a:xfrm>
                <a:off x="452" y="543"/>
                <a:ext cx="30" cy="12"/>
              </a:xfrm>
              <a:custGeom>
                <a:avLst/>
                <a:gdLst>
                  <a:gd name="T0" fmla="*/ 0 w 120"/>
                  <a:gd name="T1" fmla="*/ 40 h 48"/>
                  <a:gd name="T2" fmla="*/ 120 w 120"/>
                  <a:gd name="T3" fmla="*/ 0 h 48"/>
                  <a:gd name="T4" fmla="*/ 120 w 120"/>
                  <a:gd name="T5" fmla="*/ 48 h 48"/>
                  <a:gd name="T6" fmla="*/ 0 w 120"/>
                  <a:gd name="T7" fmla="*/ 40 h 48"/>
                </a:gdLst>
                <a:ahLst/>
                <a:cxnLst>
                  <a:cxn ang="0">
                    <a:pos x="T0" y="T1"/>
                  </a:cxn>
                  <a:cxn ang="0">
                    <a:pos x="T2" y="T3"/>
                  </a:cxn>
                  <a:cxn ang="0">
                    <a:pos x="T4" y="T5"/>
                  </a:cxn>
                  <a:cxn ang="0">
                    <a:pos x="T6" y="T7"/>
                  </a:cxn>
                </a:cxnLst>
                <a:rect l="0" t="0" r="r" b="b"/>
                <a:pathLst>
                  <a:path w="120" h="48">
                    <a:moveTo>
                      <a:pt x="0" y="40"/>
                    </a:moveTo>
                    <a:lnTo>
                      <a:pt x="120" y="0"/>
                    </a:lnTo>
                    <a:lnTo>
                      <a:pt x="120" y="48"/>
                    </a:lnTo>
                    <a:lnTo>
                      <a:pt x="0" y="40"/>
                    </a:lnTo>
                    <a:close/>
                  </a:path>
                </a:pathLst>
              </a:custGeom>
              <a:solidFill>
                <a:srgbClr val="FF4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52" name="Freeform 39">
                <a:extLst>
                  <a:ext uri="{FF2B5EF4-FFF2-40B4-BE49-F238E27FC236}">
                    <a16:creationId xmlns:a16="http://schemas.microsoft.com/office/drawing/2014/main" id="{09B19280-3C9C-4A7E-B5AF-2F657D89DCD9}"/>
                  </a:ext>
                </a:extLst>
              </p:cNvPr>
              <p:cNvSpPr>
                <a:spLocks/>
              </p:cNvSpPr>
              <p:nvPr/>
            </p:nvSpPr>
            <p:spPr bwMode="auto">
              <a:xfrm>
                <a:off x="477" y="557"/>
                <a:ext cx="68" cy="16"/>
              </a:xfrm>
              <a:custGeom>
                <a:avLst/>
                <a:gdLst>
                  <a:gd name="T0" fmla="*/ 270 w 270"/>
                  <a:gd name="T1" fmla="*/ 5 h 64"/>
                  <a:gd name="T2" fmla="*/ 270 w 270"/>
                  <a:gd name="T3" fmla="*/ 11 h 64"/>
                  <a:gd name="T4" fmla="*/ 180 w 270"/>
                  <a:gd name="T5" fmla="*/ 64 h 64"/>
                  <a:gd name="T6" fmla="*/ 158 w 270"/>
                  <a:gd name="T7" fmla="*/ 60 h 64"/>
                  <a:gd name="T8" fmla="*/ 134 w 270"/>
                  <a:gd name="T9" fmla="*/ 58 h 64"/>
                  <a:gd name="T10" fmla="*/ 112 w 270"/>
                  <a:gd name="T11" fmla="*/ 56 h 64"/>
                  <a:gd name="T12" fmla="*/ 90 w 270"/>
                  <a:gd name="T13" fmla="*/ 52 h 64"/>
                  <a:gd name="T14" fmla="*/ 66 w 270"/>
                  <a:gd name="T15" fmla="*/ 50 h 64"/>
                  <a:gd name="T16" fmla="*/ 44 w 270"/>
                  <a:gd name="T17" fmla="*/ 48 h 64"/>
                  <a:gd name="T18" fmla="*/ 22 w 270"/>
                  <a:gd name="T19" fmla="*/ 44 h 64"/>
                  <a:gd name="T20" fmla="*/ 0 w 270"/>
                  <a:gd name="T21" fmla="*/ 41 h 64"/>
                  <a:gd name="T22" fmla="*/ 13 w 270"/>
                  <a:gd name="T23" fmla="*/ 31 h 64"/>
                  <a:gd name="T24" fmla="*/ 27 w 270"/>
                  <a:gd name="T25" fmla="*/ 24 h 64"/>
                  <a:gd name="T26" fmla="*/ 41 w 270"/>
                  <a:gd name="T27" fmla="*/ 18 h 64"/>
                  <a:gd name="T28" fmla="*/ 57 w 270"/>
                  <a:gd name="T29" fmla="*/ 14 h 64"/>
                  <a:gd name="T30" fmla="*/ 74 w 270"/>
                  <a:gd name="T31" fmla="*/ 10 h 64"/>
                  <a:gd name="T32" fmla="*/ 90 w 270"/>
                  <a:gd name="T33" fmla="*/ 8 h 64"/>
                  <a:gd name="T34" fmla="*/ 108 w 270"/>
                  <a:gd name="T35" fmla="*/ 7 h 64"/>
                  <a:gd name="T36" fmla="*/ 125 w 270"/>
                  <a:gd name="T37" fmla="*/ 5 h 64"/>
                  <a:gd name="T38" fmla="*/ 142 w 270"/>
                  <a:gd name="T39" fmla="*/ 5 h 64"/>
                  <a:gd name="T40" fmla="*/ 160 w 270"/>
                  <a:gd name="T41" fmla="*/ 5 h 64"/>
                  <a:gd name="T42" fmla="*/ 178 w 270"/>
                  <a:gd name="T43" fmla="*/ 5 h 64"/>
                  <a:gd name="T44" fmla="*/ 195 w 270"/>
                  <a:gd name="T45" fmla="*/ 5 h 64"/>
                  <a:gd name="T46" fmla="*/ 214 w 270"/>
                  <a:gd name="T47" fmla="*/ 5 h 64"/>
                  <a:gd name="T48" fmla="*/ 231 w 270"/>
                  <a:gd name="T49" fmla="*/ 4 h 64"/>
                  <a:gd name="T50" fmla="*/ 248 w 270"/>
                  <a:gd name="T51" fmla="*/ 2 h 64"/>
                  <a:gd name="T52" fmla="*/ 265 w 270"/>
                  <a:gd name="T53" fmla="*/ 0 h 64"/>
                  <a:gd name="T54" fmla="*/ 270 w 270"/>
                  <a:gd name="T55" fmla="*/ 5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70" h="64">
                    <a:moveTo>
                      <a:pt x="270" y="5"/>
                    </a:moveTo>
                    <a:lnTo>
                      <a:pt x="270" y="11"/>
                    </a:lnTo>
                    <a:lnTo>
                      <a:pt x="180" y="64"/>
                    </a:lnTo>
                    <a:lnTo>
                      <a:pt x="158" y="60"/>
                    </a:lnTo>
                    <a:lnTo>
                      <a:pt x="134" y="58"/>
                    </a:lnTo>
                    <a:lnTo>
                      <a:pt x="112" y="56"/>
                    </a:lnTo>
                    <a:lnTo>
                      <a:pt x="90" y="52"/>
                    </a:lnTo>
                    <a:lnTo>
                      <a:pt x="66" y="50"/>
                    </a:lnTo>
                    <a:lnTo>
                      <a:pt x="44" y="48"/>
                    </a:lnTo>
                    <a:lnTo>
                      <a:pt x="22" y="44"/>
                    </a:lnTo>
                    <a:lnTo>
                      <a:pt x="0" y="41"/>
                    </a:lnTo>
                    <a:lnTo>
                      <a:pt x="13" y="31"/>
                    </a:lnTo>
                    <a:lnTo>
                      <a:pt x="27" y="24"/>
                    </a:lnTo>
                    <a:lnTo>
                      <a:pt x="41" y="18"/>
                    </a:lnTo>
                    <a:lnTo>
                      <a:pt x="57" y="14"/>
                    </a:lnTo>
                    <a:lnTo>
                      <a:pt x="74" y="10"/>
                    </a:lnTo>
                    <a:lnTo>
                      <a:pt x="90" y="8"/>
                    </a:lnTo>
                    <a:lnTo>
                      <a:pt x="108" y="7"/>
                    </a:lnTo>
                    <a:lnTo>
                      <a:pt x="125" y="5"/>
                    </a:lnTo>
                    <a:lnTo>
                      <a:pt x="142" y="5"/>
                    </a:lnTo>
                    <a:lnTo>
                      <a:pt x="160" y="5"/>
                    </a:lnTo>
                    <a:lnTo>
                      <a:pt x="178" y="5"/>
                    </a:lnTo>
                    <a:lnTo>
                      <a:pt x="195" y="5"/>
                    </a:lnTo>
                    <a:lnTo>
                      <a:pt x="214" y="5"/>
                    </a:lnTo>
                    <a:lnTo>
                      <a:pt x="231" y="4"/>
                    </a:lnTo>
                    <a:lnTo>
                      <a:pt x="248" y="2"/>
                    </a:lnTo>
                    <a:lnTo>
                      <a:pt x="265" y="0"/>
                    </a:lnTo>
                    <a:lnTo>
                      <a:pt x="270" y="5"/>
                    </a:lnTo>
                    <a:close/>
                  </a:path>
                </a:pathLst>
              </a:custGeom>
              <a:solidFill>
                <a:srgbClr val="8CFF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53" name="Freeform 40">
                <a:extLst>
                  <a:ext uri="{FF2B5EF4-FFF2-40B4-BE49-F238E27FC236}">
                    <a16:creationId xmlns:a16="http://schemas.microsoft.com/office/drawing/2014/main" id="{E33B4224-73F1-4F8C-A077-8C7A7DCEDD8E}"/>
                  </a:ext>
                </a:extLst>
              </p:cNvPr>
              <p:cNvSpPr>
                <a:spLocks/>
              </p:cNvSpPr>
              <p:nvPr/>
            </p:nvSpPr>
            <p:spPr bwMode="auto">
              <a:xfrm>
                <a:off x="619" y="558"/>
                <a:ext cx="8" cy="10"/>
              </a:xfrm>
              <a:custGeom>
                <a:avLst/>
                <a:gdLst>
                  <a:gd name="T0" fmla="*/ 30 w 32"/>
                  <a:gd name="T1" fmla="*/ 43 h 43"/>
                  <a:gd name="T2" fmla="*/ 0 w 32"/>
                  <a:gd name="T3" fmla="*/ 24 h 43"/>
                  <a:gd name="T4" fmla="*/ 30 w 32"/>
                  <a:gd name="T5" fmla="*/ 0 h 43"/>
                  <a:gd name="T6" fmla="*/ 32 w 32"/>
                  <a:gd name="T7" fmla="*/ 9 h 43"/>
                  <a:gd name="T8" fmla="*/ 32 w 32"/>
                  <a:gd name="T9" fmla="*/ 20 h 43"/>
                  <a:gd name="T10" fmla="*/ 32 w 32"/>
                  <a:gd name="T11" fmla="*/ 33 h 43"/>
                  <a:gd name="T12" fmla="*/ 30 w 32"/>
                  <a:gd name="T13" fmla="*/ 43 h 43"/>
                </a:gdLst>
                <a:ahLst/>
                <a:cxnLst>
                  <a:cxn ang="0">
                    <a:pos x="T0" y="T1"/>
                  </a:cxn>
                  <a:cxn ang="0">
                    <a:pos x="T2" y="T3"/>
                  </a:cxn>
                  <a:cxn ang="0">
                    <a:pos x="T4" y="T5"/>
                  </a:cxn>
                  <a:cxn ang="0">
                    <a:pos x="T6" y="T7"/>
                  </a:cxn>
                  <a:cxn ang="0">
                    <a:pos x="T8" y="T9"/>
                  </a:cxn>
                  <a:cxn ang="0">
                    <a:pos x="T10" y="T11"/>
                  </a:cxn>
                  <a:cxn ang="0">
                    <a:pos x="T12" y="T13"/>
                  </a:cxn>
                </a:cxnLst>
                <a:rect l="0" t="0" r="r" b="b"/>
                <a:pathLst>
                  <a:path w="32" h="43">
                    <a:moveTo>
                      <a:pt x="30" y="43"/>
                    </a:moveTo>
                    <a:lnTo>
                      <a:pt x="0" y="24"/>
                    </a:lnTo>
                    <a:lnTo>
                      <a:pt x="30" y="0"/>
                    </a:lnTo>
                    <a:lnTo>
                      <a:pt x="32" y="9"/>
                    </a:lnTo>
                    <a:lnTo>
                      <a:pt x="32" y="20"/>
                    </a:lnTo>
                    <a:lnTo>
                      <a:pt x="32" y="33"/>
                    </a:lnTo>
                    <a:lnTo>
                      <a:pt x="30" y="43"/>
                    </a:lnTo>
                    <a:close/>
                  </a:path>
                </a:pathLst>
              </a:custGeom>
              <a:solidFill>
                <a:srgbClr val="FF00D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54" name="Freeform 41">
                <a:extLst>
                  <a:ext uri="{FF2B5EF4-FFF2-40B4-BE49-F238E27FC236}">
                    <a16:creationId xmlns:a16="http://schemas.microsoft.com/office/drawing/2014/main" id="{7B6F916E-5830-4061-8D77-C18ABB72478D}"/>
                  </a:ext>
                </a:extLst>
              </p:cNvPr>
              <p:cNvSpPr>
                <a:spLocks/>
              </p:cNvSpPr>
              <p:nvPr/>
            </p:nvSpPr>
            <p:spPr bwMode="auto">
              <a:xfrm>
                <a:off x="450" y="558"/>
                <a:ext cx="15" cy="45"/>
              </a:xfrm>
              <a:custGeom>
                <a:avLst/>
                <a:gdLst>
                  <a:gd name="T0" fmla="*/ 0 w 62"/>
                  <a:gd name="T1" fmla="*/ 160 h 179"/>
                  <a:gd name="T2" fmla="*/ 0 w 62"/>
                  <a:gd name="T3" fmla="*/ 0 h 179"/>
                  <a:gd name="T4" fmla="*/ 62 w 62"/>
                  <a:gd name="T5" fmla="*/ 14 h 179"/>
                  <a:gd name="T6" fmla="*/ 47 w 62"/>
                  <a:gd name="T7" fmla="*/ 21 h 179"/>
                  <a:gd name="T8" fmla="*/ 39 w 62"/>
                  <a:gd name="T9" fmla="*/ 34 h 179"/>
                  <a:gd name="T10" fmla="*/ 35 w 62"/>
                  <a:gd name="T11" fmla="*/ 49 h 179"/>
                  <a:gd name="T12" fmla="*/ 32 w 62"/>
                  <a:gd name="T13" fmla="*/ 65 h 179"/>
                  <a:gd name="T14" fmla="*/ 32 w 62"/>
                  <a:gd name="T15" fmla="*/ 179 h 179"/>
                  <a:gd name="T16" fmla="*/ 0 w 62"/>
                  <a:gd name="T17" fmla="*/ 16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2" h="179">
                    <a:moveTo>
                      <a:pt x="0" y="160"/>
                    </a:moveTo>
                    <a:lnTo>
                      <a:pt x="0" y="0"/>
                    </a:lnTo>
                    <a:lnTo>
                      <a:pt x="62" y="14"/>
                    </a:lnTo>
                    <a:lnTo>
                      <a:pt x="47" y="21"/>
                    </a:lnTo>
                    <a:lnTo>
                      <a:pt x="39" y="34"/>
                    </a:lnTo>
                    <a:lnTo>
                      <a:pt x="35" y="49"/>
                    </a:lnTo>
                    <a:lnTo>
                      <a:pt x="32" y="65"/>
                    </a:lnTo>
                    <a:lnTo>
                      <a:pt x="32" y="179"/>
                    </a:lnTo>
                    <a:lnTo>
                      <a:pt x="0" y="160"/>
                    </a:lnTo>
                    <a:close/>
                  </a:path>
                </a:pathLst>
              </a:custGeom>
              <a:solidFill>
                <a:srgbClr val="FF4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55" name="Freeform 42">
                <a:extLst>
                  <a:ext uri="{FF2B5EF4-FFF2-40B4-BE49-F238E27FC236}">
                    <a16:creationId xmlns:a16="http://schemas.microsoft.com/office/drawing/2014/main" id="{93E8BD4F-64D0-40FB-8BE9-62A4D17AC72A}"/>
                  </a:ext>
                </a:extLst>
              </p:cNvPr>
              <p:cNvSpPr>
                <a:spLocks/>
              </p:cNvSpPr>
              <p:nvPr/>
            </p:nvSpPr>
            <p:spPr bwMode="auto">
              <a:xfrm>
                <a:off x="527" y="566"/>
                <a:ext cx="32" cy="59"/>
              </a:xfrm>
              <a:custGeom>
                <a:avLst/>
                <a:gdLst>
                  <a:gd name="T0" fmla="*/ 126 w 126"/>
                  <a:gd name="T1" fmla="*/ 39 h 235"/>
                  <a:gd name="T2" fmla="*/ 123 w 126"/>
                  <a:gd name="T3" fmla="*/ 140 h 235"/>
                  <a:gd name="T4" fmla="*/ 106 w 126"/>
                  <a:gd name="T5" fmla="*/ 149 h 235"/>
                  <a:gd name="T6" fmla="*/ 88 w 126"/>
                  <a:gd name="T7" fmla="*/ 157 h 235"/>
                  <a:gd name="T8" fmla="*/ 71 w 126"/>
                  <a:gd name="T9" fmla="*/ 167 h 235"/>
                  <a:gd name="T10" fmla="*/ 54 w 126"/>
                  <a:gd name="T11" fmla="*/ 179 h 235"/>
                  <a:gd name="T12" fmla="*/ 37 w 126"/>
                  <a:gd name="T13" fmla="*/ 191 h 235"/>
                  <a:gd name="T14" fmla="*/ 22 w 126"/>
                  <a:gd name="T15" fmla="*/ 205 h 235"/>
                  <a:gd name="T16" fmla="*/ 11 w 126"/>
                  <a:gd name="T17" fmla="*/ 220 h 235"/>
                  <a:gd name="T18" fmla="*/ 0 w 126"/>
                  <a:gd name="T19" fmla="*/ 235 h 235"/>
                  <a:gd name="T20" fmla="*/ 0 w 126"/>
                  <a:gd name="T21" fmla="*/ 53 h 235"/>
                  <a:gd name="T22" fmla="*/ 86 w 126"/>
                  <a:gd name="T23" fmla="*/ 0 h 235"/>
                  <a:gd name="T24" fmla="*/ 93 w 126"/>
                  <a:gd name="T25" fmla="*/ 2 h 235"/>
                  <a:gd name="T26" fmla="*/ 99 w 126"/>
                  <a:gd name="T27" fmla="*/ 7 h 235"/>
                  <a:gd name="T28" fmla="*/ 105 w 126"/>
                  <a:gd name="T29" fmla="*/ 11 h 235"/>
                  <a:gd name="T30" fmla="*/ 110 w 126"/>
                  <a:gd name="T31" fmla="*/ 16 h 235"/>
                  <a:gd name="T32" fmla="*/ 114 w 126"/>
                  <a:gd name="T33" fmla="*/ 22 h 235"/>
                  <a:gd name="T34" fmla="*/ 118 w 126"/>
                  <a:gd name="T35" fmla="*/ 27 h 235"/>
                  <a:gd name="T36" fmla="*/ 122 w 126"/>
                  <a:gd name="T37" fmla="*/ 33 h 235"/>
                  <a:gd name="T38" fmla="*/ 126 w 126"/>
                  <a:gd name="T39" fmla="*/ 39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6" h="235">
                    <a:moveTo>
                      <a:pt x="126" y="39"/>
                    </a:moveTo>
                    <a:lnTo>
                      <a:pt x="123" y="140"/>
                    </a:lnTo>
                    <a:lnTo>
                      <a:pt x="106" y="149"/>
                    </a:lnTo>
                    <a:lnTo>
                      <a:pt x="88" y="157"/>
                    </a:lnTo>
                    <a:lnTo>
                      <a:pt x="71" y="167"/>
                    </a:lnTo>
                    <a:lnTo>
                      <a:pt x="54" y="179"/>
                    </a:lnTo>
                    <a:lnTo>
                      <a:pt x="37" y="191"/>
                    </a:lnTo>
                    <a:lnTo>
                      <a:pt x="22" y="205"/>
                    </a:lnTo>
                    <a:lnTo>
                      <a:pt x="11" y="220"/>
                    </a:lnTo>
                    <a:lnTo>
                      <a:pt x="0" y="235"/>
                    </a:lnTo>
                    <a:lnTo>
                      <a:pt x="0" y="53"/>
                    </a:lnTo>
                    <a:lnTo>
                      <a:pt x="86" y="0"/>
                    </a:lnTo>
                    <a:lnTo>
                      <a:pt x="93" y="2"/>
                    </a:lnTo>
                    <a:lnTo>
                      <a:pt x="99" y="7"/>
                    </a:lnTo>
                    <a:lnTo>
                      <a:pt x="105" y="11"/>
                    </a:lnTo>
                    <a:lnTo>
                      <a:pt x="110" y="16"/>
                    </a:lnTo>
                    <a:lnTo>
                      <a:pt x="114" y="22"/>
                    </a:lnTo>
                    <a:lnTo>
                      <a:pt x="118" y="27"/>
                    </a:lnTo>
                    <a:lnTo>
                      <a:pt x="122" y="33"/>
                    </a:lnTo>
                    <a:lnTo>
                      <a:pt x="126" y="39"/>
                    </a:lnTo>
                    <a:close/>
                  </a:path>
                </a:pathLst>
              </a:custGeom>
              <a:solidFill>
                <a:srgbClr val="8CFF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56" name="Freeform 43">
                <a:extLst>
                  <a:ext uri="{FF2B5EF4-FFF2-40B4-BE49-F238E27FC236}">
                    <a16:creationId xmlns:a16="http://schemas.microsoft.com/office/drawing/2014/main" id="{1AFD4DBC-6BC5-4301-B3B2-413316BCE217}"/>
                  </a:ext>
                </a:extLst>
              </p:cNvPr>
              <p:cNvSpPr>
                <a:spLocks/>
              </p:cNvSpPr>
              <p:nvPr/>
            </p:nvSpPr>
            <p:spPr bwMode="auto">
              <a:xfrm>
                <a:off x="568" y="571"/>
                <a:ext cx="40" cy="27"/>
              </a:xfrm>
              <a:custGeom>
                <a:avLst/>
                <a:gdLst>
                  <a:gd name="T0" fmla="*/ 158 w 158"/>
                  <a:gd name="T1" fmla="*/ 109 h 109"/>
                  <a:gd name="T2" fmla="*/ 141 w 158"/>
                  <a:gd name="T3" fmla="*/ 104 h 109"/>
                  <a:gd name="T4" fmla="*/ 122 w 158"/>
                  <a:gd name="T5" fmla="*/ 98 h 109"/>
                  <a:gd name="T6" fmla="*/ 103 w 158"/>
                  <a:gd name="T7" fmla="*/ 94 h 109"/>
                  <a:gd name="T8" fmla="*/ 82 w 158"/>
                  <a:gd name="T9" fmla="*/ 91 h 109"/>
                  <a:gd name="T10" fmla="*/ 61 w 158"/>
                  <a:gd name="T11" fmla="*/ 90 h 109"/>
                  <a:gd name="T12" fmla="*/ 39 w 158"/>
                  <a:gd name="T13" fmla="*/ 91 h 109"/>
                  <a:gd name="T14" fmla="*/ 19 w 158"/>
                  <a:gd name="T15" fmla="*/ 94 h 109"/>
                  <a:gd name="T16" fmla="*/ 0 w 158"/>
                  <a:gd name="T17" fmla="*/ 103 h 109"/>
                  <a:gd name="T18" fmla="*/ 0 w 158"/>
                  <a:gd name="T19" fmla="*/ 34 h 109"/>
                  <a:gd name="T20" fmla="*/ 21 w 158"/>
                  <a:gd name="T21" fmla="*/ 38 h 109"/>
                  <a:gd name="T22" fmla="*/ 40 w 158"/>
                  <a:gd name="T23" fmla="*/ 38 h 109"/>
                  <a:gd name="T24" fmla="*/ 60 w 158"/>
                  <a:gd name="T25" fmla="*/ 36 h 109"/>
                  <a:gd name="T26" fmla="*/ 79 w 158"/>
                  <a:gd name="T27" fmla="*/ 30 h 109"/>
                  <a:gd name="T28" fmla="*/ 97 w 158"/>
                  <a:gd name="T29" fmla="*/ 24 h 109"/>
                  <a:gd name="T30" fmla="*/ 116 w 158"/>
                  <a:gd name="T31" fmla="*/ 16 h 109"/>
                  <a:gd name="T32" fmla="*/ 134 w 158"/>
                  <a:gd name="T33" fmla="*/ 8 h 109"/>
                  <a:gd name="T34" fmla="*/ 151 w 158"/>
                  <a:gd name="T35" fmla="*/ 0 h 109"/>
                  <a:gd name="T36" fmla="*/ 158 w 158"/>
                  <a:gd name="T37" fmla="*/ 109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58" h="109">
                    <a:moveTo>
                      <a:pt x="158" y="109"/>
                    </a:moveTo>
                    <a:lnTo>
                      <a:pt x="141" y="104"/>
                    </a:lnTo>
                    <a:lnTo>
                      <a:pt x="122" y="98"/>
                    </a:lnTo>
                    <a:lnTo>
                      <a:pt x="103" y="94"/>
                    </a:lnTo>
                    <a:lnTo>
                      <a:pt x="82" y="91"/>
                    </a:lnTo>
                    <a:lnTo>
                      <a:pt x="61" y="90"/>
                    </a:lnTo>
                    <a:lnTo>
                      <a:pt x="39" y="91"/>
                    </a:lnTo>
                    <a:lnTo>
                      <a:pt x="19" y="94"/>
                    </a:lnTo>
                    <a:lnTo>
                      <a:pt x="0" y="103"/>
                    </a:lnTo>
                    <a:lnTo>
                      <a:pt x="0" y="34"/>
                    </a:lnTo>
                    <a:lnTo>
                      <a:pt x="21" y="38"/>
                    </a:lnTo>
                    <a:lnTo>
                      <a:pt x="40" y="38"/>
                    </a:lnTo>
                    <a:lnTo>
                      <a:pt x="60" y="36"/>
                    </a:lnTo>
                    <a:lnTo>
                      <a:pt x="79" y="30"/>
                    </a:lnTo>
                    <a:lnTo>
                      <a:pt x="97" y="24"/>
                    </a:lnTo>
                    <a:lnTo>
                      <a:pt x="116" y="16"/>
                    </a:lnTo>
                    <a:lnTo>
                      <a:pt x="134" y="8"/>
                    </a:lnTo>
                    <a:lnTo>
                      <a:pt x="151" y="0"/>
                    </a:lnTo>
                    <a:lnTo>
                      <a:pt x="158" y="109"/>
                    </a:lnTo>
                    <a:close/>
                  </a:path>
                </a:pathLst>
              </a:custGeom>
              <a:solidFill>
                <a:srgbClr val="FF4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57" name="Freeform 44">
                <a:extLst>
                  <a:ext uri="{FF2B5EF4-FFF2-40B4-BE49-F238E27FC236}">
                    <a16:creationId xmlns:a16="http://schemas.microsoft.com/office/drawing/2014/main" id="{A353E6EF-404B-40E2-ABFB-DA53BAB90BBB}"/>
                  </a:ext>
                </a:extLst>
              </p:cNvPr>
              <p:cNvSpPr>
                <a:spLocks/>
              </p:cNvSpPr>
              <p:nvPr/>
            </p:nvSpPr>
            <p:spPr bwMode="auto">
              <a:xfrm>
                <a:off x="618" y="573"/>
                <a:ext cx="11" cy="33"/>
              </a:xfrm>
              <a:custGeom>
                <a:avLst/>
                <a:gdLst>
                  <a:gd name="T0" fmla="*/ 42 w 42"/>
                  <a:gd name="T1" fmla="*/ 130 h 130"/>
                  <a:gd name="T2" fmla="*/ 3 w 42"/>
                  <a:gd name="T3" fmla="*/ 116 h 130"/>
                  <a:gd name="T4" fmla="*/ 0 w 42"/>
                  <a:gd name="T5" fmla="*/ 0 h 130"/>
                  <a:gd name="T6" fmla="*/ 17 w 42"/>
                  <a:gd name="T7" fmla="*/ 11 h 130"/>
                  <a:gd name="T8" fmla="*/ 28 w 42"/>
                  <a:gd name="T9" fmla="*/ 24 h 130"/>
                  <a:gd name="T10" fmla="*/ 33 w 42"/>
                  <a:gd name="T11" fmla="*/ 40 h 130"/>
                  <a:gd name="T12" fmla="*/ 35 w 42"/>
                  <a:gd name="T13" fmla="*/ 58 h 130"/>
                  <a:gd name="T14" fmla="*/ 35 w 42"/>
                  <a:gd name="T15" fmla="*/ 77 h 130"/>
                  <a:gd name="T16" fmla="*/ 35 w 42"/>
                  <a:gd name="T17" fmla="*/ 96 h 130"/>
                  <a:gd name="T18" fmla="*/ 37 w 42"/>
                  <a:gd name="T19" fmla="*/ 114 h 130"/>
                  <a:gd name="T20" fmla="*/ 42 w 42"/>
                  <a:gd name="T21" fmla="*/ 13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2" h="130">
                    <a:moveTo>
                      <a:pt x="42" y="130"/>
                    </a:moveTo>
                    <a:lnTo>
                      <a:pt x="3" y="116"/>
                    </a:lnTo>
                    <a:lnTo>
                      <a:pt x="0" y="0"/>
                    </a:lnTo>
                    <a:lnTo>
                      <a:pt x="17" y="11"/>
                    </a:lnTo>
                    <a:lnTo>
                      <a:pt x="28" y="24"/>
                    </a:lnTo>
                    <a:lnTo>
                      <a:pt x="33" y="40"/>
                    </a:lnTo>
                    <a:lnTo>
                      <a:pt x="35" y="58"/>
                    </a:lnTo>
                    <a:lnTo>
                      <a:pt x="35" y="77"/>
                    </a:lnTo>
                    <a:lnTo>
                      <a:pt x="35" y="96"/>
                    </a:lnTo>
                    <a:lnTo>
                      <a:pt x="37" y="114"/>
                    </a:lnTo>
                    <a:lnTo>
                      <a:pt x="42" y="130"/>
                    </a:lnTo>
                    <a:close/>
                  </a:path>
                </a:pathLst>
              </a:custGeom>
              <a:solidFill>
                <a:srgbClr val="FF00D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58" name="Freeform 45">
                <a:extLst>
                  <a:ext uri="{FF2B5EF4-FFF2-40B4-BE49-F238E27FC236}">
                    <a16:creationId xmlns:a16="http://schemas.microsoft.com/office/drawing/2014/main" id="{5D0BBF2C-A1AE-4064-A8E0-201DDEF187BE}"/>
                  </a:ext>
                </a:extLst>
              </p:cNvPr>
              <p:cNvSpPr>
                <a:spLocks/>
              </p:cNvSpPr>
              <p:nvPr/>
            </p:nvSpPr>
            <p:spPr bwMode="auto">
              <a:xfrm>
                <a:off x="470" y="573"/>
                <a:ext cx="46" cy="51"/>
              </a:xfrm>
              <a:custGeom>
                <a:avLst/>
                <a:gdLst>
                  <a:gd name="T0" fmla="*/ 185 w 185"/>
                  <a:gd name="T1" fmla="*/ 204 h 204"/>
                  <a:gd name="T2" fmla="*/ 0 w 185"/>
                  <a:gd name="T3" fmla="*/ 163 h 204"/>
                  <a:gd name="T4" fmla="*/ 0 w 185"/>
                  <a:gd name="T5" fmla="*/ 0 h 204"/>
                  <a:gd name="T6" fmla="*/ 184 w 185"/>
                  <a:gd name="T7" fmla="*/ 26 h 204"/>
                  <a:gd name="T8" fmla="*/ 185 w 185"/>
                  <a:gd name="T9" fmla="*/ 204 h 204"/>
                </a:gdLst>
                <a:ahLst/>
                <a:cxnLst>
                  <a:cxn ang="0">
                    <a:pos x="T0" y="T1"/>
                  </a:cxn>
                  <a:cxn ang="0">
                    <a:pos x="T2" y="T3"/>
                  </a:cxn>
                  <a:cxn ang="0">
                    <a:pos x="T4" y="T5"/>
                  </a:cxn>
                  <a:cxn ang="0">
                    <a:pos x="T6" y="T7"/>
                  </a:cxn>
                  <a:cxn ang="0">
                    <a:pos x="T8" y="T9"/>
                  </a:cxn>
                </a:cxnLst>
                <a:rect l="0" t="0" r="r" b="b"/>
                <a:pathLst>
                  <a:path w="185" h="204">
                    <a:moveTo>
                      <a:pt x="185" y="204"/>
                    </a:moveTo>
                    <a:lnTo>
                      <a:pt x="0" y="163"/>
                    </a:lnTo>
                    <a:lnTo>
                      <a:pt x="0" y="0"/>
                    </a:lnTo>
                    <a:lnTo>
                      <a:pt x="184" y="26"/>
                    </a:lnTo>
                    <a:lnTo>
                      <a:pt x="185" y="204"/>
                    </a:lnTo>
                    <a:close/>
                  </a:path>
                </a:pathLst>
              </a:custGeom>
              <a:solidFill>
                <a:srgbClr val="8CFF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59" name="Freeform 46">
                <a:extLst>
                  <a:ext uri="{FF2B5EF4-FFF2-40B4-BE49-F238E27FC236}">
                    <a16:creationId xmlns:a16="http://schemas.microsoft.com/office/drawing/2014/main" id="{055A40F7-D7D8-4687-B816-531D6ABDE231}"/>
                  </a:ext>
                </a:extLst>
              </p:cNvPr>
              <p:cNvSpPr>
                <a:spLocks/>
              </p:cNvSpPr>
              <p:nvPr/>
            </p:nvSpPr>
            <p:spPr bwMode="auto">
              <a:xfrm>
                <a:off x="476" y="583"/>
                <a:ext cx="28" cy="32"/>
              </a:xfrm>
              <a:custGeom>
                <a:avLst/>
                <a:gdLst>
                  <a:gd name="T0" fmla="*/ 102 w 114"/>
                  <a:gd name="T1" fmla="*/ 31 h 130"/>
                  <a:gd name="T2" fmla="*/ 94 w 114"/>
                  <a:gd name="T3" fmla="*/ 36 h 130"/>
                  <a:gd name="T4" fmla="*/ 85 w 114"/>
                  <a:gd name="T5" fmla="*/ 36 h 130"/>
                  <a:gd name="T6" fmla="*/ 75 w 114"/>
                  <a:gd name="T7" fmla="*/ 33 h 130"/>
                  <a:gd name="T8" fmla="*/ 63 w 114"/>
                  <a:gd name="T9" fmla="*/ 30 h 130"/>
                  <a:gd name="T10" fmla="*/ 53 w 114"/>
                  <a:gd name="T11" fmla="*/ 28 h 130"/>
                  <a:gd name="T12" fmla="*/ 44 w 114"/>
                  <a:gd name="T13" fmla="*/ 29 h 130"/>
                  <a:gd name="T14" fmla="*/ 36 w 114"/>
                  <a:gd name="T15" fmla="*/ 35 h 130"/>
                  <a:gd name="T16" fmla="*/ 30 w 114"/>
                  <a:gd name="T17" fmla="*/ 48 h 130"/>
                  <a:gd name="T18" fmla="*/ 27 w 114"/>
                  <a:gd name="T19" fmla="*/ 57 h 130"/>
                  <a:gd name="T20" fmla="*/ 25 w 114"/>
                  <a:gd name="T21" fmla="*/ 67 h 130"/>
                  <a:gd name="T22" fmla="*/ 29 w 114"/>
                  <a:gd name="T23" fmla="*/ 75 h 130"/>
                  <a:gd name="T24" fmla="*/ 34 w 114"/>
                  <a:gd name="T25" fmla="*/ 82 h 130"/>
                  <a:gd name="T26" fmla="*/ 42 w 114"/>
                  <a:gd name="T27" fmla="*/ 88 h 130"/>
                  <a:gd name="T28" fmla="*/ 50 w 114"/>
                  <a:gd name="T29" fmla="*/ 93 h 130"/>
                  <a:gd name="T30" fmla="*/ 59 w 114"/>
                  <a:gd name="T31" fmla="*/ 98 h 130"/>
                  <a:gd name="T32" fmla="*/ 66 w 114"/>
                  <a:gd name="T33" fmla="*/ 103 h 130"/>
                  <a:gd name="T34" fmla="*/ 74 w 114"/>
                  <a:gd name="T35" fmla="*/ 106 h 130"/>
                  <a:gd name="T36" fmla="*/ 80 w 114"/>
                  <a:gd name="T37" fmla="*/ 105 h 130"/>
                  <a:gd name="T38" fmla="*/ 85 w 114"/>
                  <a:gd name="T39" fmla="*/ 102 h 130"/>
                  <a:gd name="T40" fmla="*/ 90 w 114"/>
                  <a:gd name="T41" fmla="*/ 98 h 130"/>
                  <a:gd name="T42" fmla="*/ 96 w 114"/>
                  <a:gd name="T43" fmla="*/ 93 h 130"/>
                  <a:gd name="T44" fmla="*/ 100 w 114"/>
                  <a:gd name="T45" fmla="*/ 91 h 130"/>
                  <a:gd name="T46" fmla="*/ 105 w 114"/>
                  <a:gd name="T47" fmla="*/ 92 h 130"/>
                  <a:gd name="T48" fmla="*/ 111 w 114"/>
                  <a:gd name="T49" fmla="*/ 97 h 130"/>
                  <a:gd name="T50" fmla="*/ 111 w 114"/>
                  <a:gd name="T51" fmla="*/ 106 h 130"/>
                  <a:gd name="T52" fmla="*/ 114 w 114"/>
                  <a:gd name="T53" fmla="*/ 117 h 130"/>
                  <a:gd name="T54" fmla="*/ 114 w 114"/>
                  <a:gd name="T55" fmla="*/ 125 h 130"/>
                  <a:gd name="T56" fmla="*/ 105 w 114"/>
                  <a:gd name="T57" fmla="*/ 130 h 130"/>
                  <a:gd name="T58" fmla="*/ 92 w 114"/>
                  <a:gd name="T59" fmla="*/ 125 h 130"/>
                  <a:gd name="T60" fmla="*/ 75 w 114"/>
                  <a:gd name="T61" fmla="*/ 123 h 130"/>
                  <a:gd name="T62" fmla="*/ 57 w 114"/>
                  <a:gd name="T63" fmla="*/ 120 h 130"/>
                  <a:gd name="T64" fmla="*/ 40 w 114"/>
                  <a:gd name="T65" fmla="*/ 118 h 130"/>
                  <a:gd name="T66" fmla="*/ 24 w 114"/>
                  <a:gd name="T67" fmla="*/ 113 h 130"/>
                  <a:gd name="T68" fmla="*/ 11 w 114"/>
                  <a:gd name="T69" fmla="*/ 105 h 130"/>
                  <a:gd name="T70" fmla="*/ 3 w 114"/>
                  <a:gd name="T71" fmla="*/ 93 h 130"/>
                  <a:gd name="T72" fmla="*/ 2 w 114"/>
                  <a:gd name="T73" fmla="*/ 75 h 130"/>
                  <a:gd name="T74" fmla="*/ 0 w 114"/>
                  <a:gd name="T75" fmla="*/ 58 h 130"/>
                  <a:gd name="T76" fmla="*/ 4 w 114"/>
                  <a:gd name="T77" fmla="*/ 42 h 130"/>
                  <a:gd name="T78" fmla="*/ 11 w 114"/>
                  <a:gd name="T79" fmla="*/ 27 h 130"/>
                  <a:gd name="T80" fmla="*/ 21 w 114"/>
                  <a:gd name="T81" fmla="*/ 14 h 130"/>
                  <a:gd name="T82" fmla="*/ 27 w 114"/>
                  <a:gd name="T83" fmla="*/ 12 h 130"/>
                  <a:gd name="T84" fmla="*/ 33 w 114"/>
                  <a:gd name="T85" fmla="*/ 9 h 130"/>
                  <a:gd name="T86" fmla="*/ 40 w 114"/>
                  <a:gd name="T87" fmla="*/ 7 h 130"/>
                  <a:gd name="T88" fmla="*/ 46 w 114"/>
                  <a:gd name="T89" fmla="*/ 6 h 130"/>
                  <a:gd name="T90" fmla="*/ 53 w 114"/>
                  <a:gd name="T91" fmla="*/ 5 h 130"/>
                  <a:gd name="T92" fmla="*/ 59 w 114"/>
                  <a:gd name="T93" fmla="*/ 5 h 130"/>
                  <a:gd name="T94" fmla="*/ 66 w 114"/>
                  <a:gd name="T95" fmla="*/ 6 h 130"/>
                  <a:gd name="T96" fmla="*/ 72 w 114"/>
                  <a:gd name="T97" fmla="*/ 8 h 130"/>
                  <a:gd name="T98" fmla="*/ 81 w 114"/>
                  <a:gd name="T99" fmla="*/ 0 h 130"/>
                  <a:gd name="T100" fmla="*/ 90 w 114"/>
                  <a:gd name="T101" fmla="*/ 5 h 130"/>
                  <a:gd name="T102" fmla="*/ 98 w 114"/>
                  <a:gd name="T103" fmla="*/ 12 h 130"/>
                  <a:gd name="T104" fmla="*/ 102 w 114"/>
                  <a:gd name="T105" fmla="*/ 20 h 130"/>
                  <a:gd name="T106" fmla="*/ 102 w 114"/>
                  <a:gd name="T107" fmla="*/ 31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4" h="130">
                    <a:moveTo>
                      <a:pt x="102" y="31"/>
                    </a:moveTo>
                    <a:lnTo>
                      <a:pt x="94" y="36"/>
                    </a:lnTo>
                    <a:lnTo>
                      <a:pt x="85" y="36"/>
                    </a:lnTo>
                    <a:lnTo>
                      <a:pt x="75" y="33"/>
                    </a:lnTo>
                    <a:lnTo>
                      <a:pt x="63" y="30"/>
                    </a:lnTo>
                    <a:lnTo>
                      <a:pt x="53" y="28"/>
                    </a:lnTo>
                    <a:lnTo>
                      <a:pt x="44" y="29"/>
                    </a:lnTo>
                    <a:lnTo>
                      <a:pt x="36" y="35"/>
                    </a:lnTo>
                    <a:lnTo>
                      <a:pt x="30" y="48"/>
                    </a:lnTo>
                    <a:lnTo>
                      <a:pt x="27" y="57"/>
                    </a:lnTo>
                    <a:lnTo>
                      <a:pt x="25" y="67"/>
                    </a:lnTo>
                    <a:lnTo>
                      <a:pt x="29" y="75"/>
                    </a:lnTo>
                    <a:lnTo>
                      <a:pt x="34" y="82"/>
                    </a:lnTo>
                    <a:lnTo>
                      <a:pt x="42" y="88"/>
                    </a:lnTo>
                    <a:lnTo>
                      <a:pt x="50" y="93"/>
                    </a:lnTo>
                    <a:lnTo>
                      <a:pt x="59" y="98"/>
                    </a:lnTo>
                    <a:lnTo>
                      <a:pt x="66" y="103"/>
                    </a:lnTo>
                    <a:lnTo>
                      <a:pt x="74" y="106"/>
                    </a:lnTo>
                    <a:lnTo>
                      <a:pt x="80" y="105"/>
                    </a:lnTo>
                    <a:lnTo>
                      <a:pt x="85" y="102"/>
                    </a:lnTo>
                    <a:lnTo>
                      <a:pt x="90" y="98"/>
                    </a:lnTo>
                    <a:lnTo>
                      <a:pt x="96" y="93"/>
                    </a:lnTo>
                    <a:lnTo>
                      <a:pt x="100" y="91"/>
                    </a:lnTo>
                    <a:lnTo>
                      <a:pt x="105" y="92"/>
                    </a:lnTo>
                    <a:lnTo>
                      <a:pt x="111" y="97"/>
                    </a:lnTo>
                    <a:lnTo>
                      <a:pt x="111" y="106"/>
                    </a:lnTo>
                    <a:lnTo>
                      <a:pt x="114" y="117"/>
                    </a:lnTo>
                    <a:lnTo>
                      <a:pt x="114" y="125"/>
                    </a:lnTo>
                    <a:lnTo>
                      <a:pt x="105" y="130"/>
                    </a:lnTo>
                    <a:lnTo>
                      <a:pt x="92" y="125"/>
                    </a:lnTo>
                    <a:lnTo>
                      <a:pt x="75" y="123"/>
                    </a:lnTo>
                    <a:lnTo>
                      <a:pt x="57" y="120"/>
                    </a:lnTo>
                    <a:lnTo>
                      <a:pt x="40" y="118"/>
                    </a:lnTo>
                    <a:lnTo>
                      <a:pt x="24" y="113"/>
                    </a:lnTo>
                    <a:lnTo>
                      <a:pt x="11" y="105"/>
                    </a:lnTo>
                    <a:lnTo>
                      <a:pt x="3" y="93"/>
                    </a:lnTo>
                    <a:lnTo>
                      <a:pt x="2" y="75"/>
                    </a:lnTo>
                    <a:lnTo>
                      <a:pt x="0" y="58"/>
                    </a:lnTo>
                    <a:lnTo>
                      <a:pt x="4" y="42"/>
                    </a:lnTo>
                    <a:lnTo>
                      <a:pt x="11" y="27"/>
                    </a:lnTo>
                    <a:lnTo>
                      <a:pt x="21" y="14"/>
                    </a:lnTo>
                    <a:lnTo>
                      <a:pt x="27" y="12"/>
                    </a:lnTo>
                    <a:lnTo>
                      <a:pt x="33" y="9"/>
                    </a:lnTo>
                    <a:lnTo>
                      <a:pt x="40" y="7"/>
                    </a:lnTo>
                    <a:lnTo>
                      <a:pt x="46" y="6"/>
                    </a:lnTo>
                    <a:lnTo>
                      <a:pt x="53" y="5"/>
                    </a:lnTo>
                    <a:lnTo>
                      <a:pt x="59" y="5"/>
                    </a:lnTo>
                    <a:lnTo>
                      <a:pt x="66" y="6"/>
                    </a:lnTo>
                    <a:lnTo>
                      <a:pt x="72" y="8"/>
                    </a:lnTo>
                    <a:lnTo>
                      <a:pt x="81" y="0"/>
                    </a:lnTo>
                    <a:lnTo>
                      <a:pt x="90" y="5"/>
                    </a:lnTo>
                    <a:lnTo>
                      <a:pt x="98" y="12"/>
                    </a:lnTo>
                    <a:lnTo>
                      <a:pt x="102" y="20"/>
                    </a:lnTo>
                    <a:lnTo>
                      <a:pt x="102" y="31"/>
                    </a:lnTo>
                    <a:close/>
                  </a:path>
                </a:pathLst>
              </a:custGeom>
              <a:solidFill>
                <a:srgbClr val="FF00D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60" name="Freeform 47">
                <a:extLst>
                  <a:ext uri="{FF2B5EF4-FFF2-40B4-BE49-F238E27FC236}">
                    <a16:creationId xmlns:a16="http://schemas.microsoft.com/office/drawing/2014/main" id="{355F14F8-F0DB-443C-9F78-EEFBE358FB2D}"/>
                  </a:ext>
                </a:extLst>
              </p:cNvPr>
              <p:cNvSpPr>
                <a:spLocks/>
              </p:cNvSpPr>
              <p:nvPr/>
            </p:nvSpPr>
            <p:spPr bwMode="auto">
              <a:xfrm>
                <a:off x="872" y="590"/>
                <a:ext cx="101" cy="100"/>
              </a:xfrm>
              <a:custGeom>
                <a:avLst/>
                <a:gdLst>
                  <a:gd name="T0" fmla="*/ 371 w 402"/>
                  <a:gd name="T1" fmla="*/ 69 h 398"/>
                  <a:gd name="T2" fmla="*/ 391 w 402"/>
                  <a:gd name="T3" fmla="*/ 116 h 398"/>
                  <a:gd name="T4" fmla="*/ 402 w 402"/>
                  <a:gd name="T5" fmla="*/ 163 h 398"/>
                  <a:gd name="T6" fmla="*/ 396 w 402"/>
                  <a:gd name="T7" fmla="*/ 211 h 398"/>
                  <a:gd name="T8" fmla="*/ 375 w 402"/>
                  <a:gd name="T9" fmla="*/ 240 h 398"/>
                  <a:gd name="T10" fmla="*/ 320 w 402"/>
                  <a:gd name="T11" fmla="*/ 285 h 398"/>
                  <a:gd name="T12" fmla="*/ 247 w 402"/>
                  <a:gd name="T13" fmla="*/ 345 h 398"/>
                  <a:gd name="T14" fmla="*/ 190 w 402"/>
                  <a:gd name="T15" fmla="*/ 391 h 398"/>
                  <a:gd name="T16" fmla="*/ 170 w 402"/>
                  <a:gd name="T17" fmla="*/ 356 h 398"/>
                  <a:gd name="T18" fmla="*/ 139 w 402"/>
                  <a:gd name="T19" fmla="*/ 278 h 398"/>
                  <a:gd name="T20" fmla="*/ 93 w 402"/>
                  <a:gd name="T21" fmla="*/ 205 h 398"/>
                  <a:gd name="T22" fmla="*/ 42 w 402"/>
                  <a:gd name="T23" fmla="*/ 133 h 398"/>
                  <a:gd name="T24" fmla="*/ 38 w 402"/>
                  <a:gd name="T25" fmla="*/ 93 h 398"/>
                  <a:gd name="T26" fmla="*/ 76 w 402"/>
                  <a:gd name="T27" fmla="*/ 80 h 398"/>
                  <a:gd name="T28" fmla="*/ 111 w 402"/>
                  <a:gd name="T29" fmla="*/ 64 h 398"/>
                  <a:gd name="T30" fmla="*/ 147 w 402"/>
                  <a:gd name="T31" fmla="*/ 47 h 398"/>
                  <a:gd name="T32" fmla="*/ 162 w 402"/>
                  <a:gd name="T33" fmla="*/ 31 h 398"/>
                  <a:gd name="T34" fmla="*/ 145 w 402"/>
                  <a:gd name="T35" fmla="*/ 33 h 398"/>
                  <a:gd name="T36" fmla="*/ 120 w 402"/>
                  <a:gd name="T37" fmla="*/ 39 h 398"/>
                  <a:gd name="T38" fmla="*/ 89 w 402"/>
                  <a:gd name="T39" fmla="*/ 47 h 398"/>
                  <a:gd name="T40" fmla="*/ 57 w 402"/>
                  <a:gd name="T41" fmla="*/ 56 h 398"/>
                  <a:gd name="T42" fmla="*/ 25 w 402"/>
                  <a:gd name="T43" fmla="*/ 62 h 398"/>
                  <a:gd name="T44" fmla="*/ 0 w 402"/>
                  <a:gd name="T45" fmla="*/ 54 h 398"/>
                  <a:gd name="T46" fmla="*/ 37 w 402"/>
                  <a:gd name="T47" fmla="*/ 49 h 398"/>
                  <a:gd name="T48" fmla="*/ 72 w 402"/>
                  <a:gd name="T49" fmla="*/ 40 h 398"/>
                  <a:gd name="T50" fmla="*/ 107 w 402"/>
                  <a:gd name="T51" fmla="*/ 31 h 398"/>
                  <a:gd name="T52" fmla="*/ 143 w 402"/>
                  <a:gd name="T53" fmla="*/ 20 h 398"/>
                  <a:gd name="T54" fmla="*/ 178 w 402"/>
                  <a:gd name="T55" fmla="*/ 11 h 398"/>
                  <a:gd name="T56" fmla="*/ 213 w 402"/>
                  <a:gd name="T57" fmla="*/ 4 h 398"/>
                  <a:gd name="T58" fmla="*/ 250 w 402"/>
                  <a:gd name="T59" fmla="*/ 0 h 398"/>
                  <a:gd name="T60" fmla="*/ 286 w 402"/>
                  <a:gd name="T61" fmla="*/ 2 h 398"/>
                  <a:gd name="T62" fmla="*/ 308 w 402"/>
                  <a:gd name="T63" fmla="*/ 9 h 398"/>
                  <a:gd name="T64" fmla="*/ 328 w 402"/>
                  <a:gd name="T65" fmla="*/ 19 h 398"/>
                  <a:gd name="T66" fmla="*/ 347 w 402"/>
                  <a:gd name="T67" fmla="*/ 32 h 398"/>
                  <a:gd name="T68" fmla="*/ 362 w 402"/>
                  <a:gd name="T69" fmla="*/ 48 h 3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02" h="398">
                    <a:moveTo>
                      <a:pt x="362" y="48"/>
                    </a:moveTo>
                    <a:lnTo>
                      <a:pt x="371" y="69"/>
                    </a:lnTo>
                    <a:lnTo>
                      <a:pt x="380" y="93"/>
                    </a:lnTo>
                    <a:lnTo>
                      <a:pt x="391" y="116"/>
                    </a:lnTo>
                    <a:lnTo>
                      <a:pt x="398" y="139"/>
                    </a:lnTo>
                    <a:lnTo>
                      <a:pt x="402" y="163"/>
                    </a:lnTo>
                    <a:lnTo>
                      <a:pt x="402" y="187"/>
                    </a:lnTo>
                    <a:lnTo>
                      <a:pt x="396" y="211"/>
                    </a:lnTo>
                    <a:lnTo>
                      <a:pt x="383" y="233"/>
                    </a:lnTo>
                    <a:lnTo>
                      <a:pt x="375" y="240"/>
                    </a:lnTo>
                    <a:lnTo>
                      <a:pt x="353" y="259"/>
                    </a:lnTo>
                    <a:lnTo>
                      <a:pt x="320" y="285"/>
                    </a:lnTo>
                    <a:lnTo>
                      <a:pt x="285" y="315"/>
                    </a:lnTo>
                    <a:lnTo>
                      <a:pt x="247" y="345"/>
                    </a:lnTo>
                    <a:lnTo>
                      <a:pt x="214" y="372"/>
                    </a:lnTo>
                    <a:lnTo>
                      <a:pt x="190" y="391"/>
                    </a:lnTo>
                    <a:lnTo>
                      <a:pt x="178" y="398"/>
                    </a:lnTo>
                    <a:lnTo>
                      <a:pt x="170" y="356"/>
                    </a:lnTo>
                    <a:lnTo>
                      <a:pt x="157" y="316"/>
                    </a:lnTo>
                    <a:lnTo>
                      <a:pt x="139" y="278"/>
                    </a:lnTo>
                    <a:lnTo>
                      <a:pt x="117" y="241"/>
                    </a:lnTo>
                    <a:lnTo>
                      <a:pt x="93" y="205"/>
                    </a:lnTo>
                    <a:lnTo>
                      <a:pt x="68" y="169"/>
                    </a:lnTo>
                    <a:lnTo>
                      <a:pt x="42" y="133"/>
                    </a:lnTo>
                    <a:lnTo>
                      <a:pt x="19" y="97"/>
                    </a:lnTo>
                    <a:lnTo>
                      <a:pt x="38" y="93"/>
                    </a:lnTo>
                    <a:lnTo>
                      <a:pt x="57" y="86"/>
                    </a:lnTo>
                    <a:lnTo>
                      <a:pt x="76" y="80"/>
                    </a:lnTo>
                    <a:lnTo>
                      <a:pt x="94" y="71"/>
                    </a:lnTo>
                    <a:lnTo>
                      <a:pt x="111" y="64"/>
                    </a:lnTo>
                    <a:lnTo>
                      <a:pt x="130" y="56"/>
                    </a:lnTo>
                    <a:lnTo>
                      <a:pt x="147" y="47"/>
                    </a:lnTo>
                    <a:lnTo>
                      <a:pt x="165" y="39"/>
                    </a:lnTo>
                    <a:lnTo>
                      <a:pt x="162" y="31"/>
                    </a:lnTo>
                    <a:lnTo>
                      <a:pt x="154" y="29"/>
                    </a:lnTo>
                    <a:lnTo>
                      <a:pt x="145" y="33"/>
                    </a:lnTo>
                    <a:lnTo>
                      <a:pt x="136" y="35"/>
                    </a:lnTo>
                    <a:lnTo>
                      <a:pt x="120" y="39"/>
                    </a:lnTo>
                    <a:lnTo>
                      <a:pt x="105" y="42"/>
                    </a:lnTo>
                    <a:lnTo>
                      <a:pt x="89" y="47"/>
                    </a:lnTo>
                    <a:lnTo>
                      <a:pt x="74" y="52"/>
                    </a:lnTo>
                    <a:lnTo>
                      <a:pt x="57" y="56"/>
                    </a:lnTo>
                    <a:lnTo>
                      <a:pt x="41" y="60"/>
                    </a:lnTo>
                    <a:lnTo>
                      <a:pt x="25" y="62"/>
                    </a:lnTo>
                    <a:lnTo>
                      <a:pt x="10" y="62"/>
                    </a:lnTo>
                    <a:lnTo>
                      <a:pt x="0" y="54"/>
                    </a:lnTo>
                    <a:lnTo>
                      <a:pt x="19" y="52"/>
                    </a:lnTo>
                    <a:lnTo>
                      <a:pt x="37" y="49"/>
                    </a:lnTo>
                    <a:lnTo>
                      <a:pt x="55" y="45"/>
                    </a:lnTo>
                    <a:lnTo>
                      <a:pt x="72" y="40"/>
                    </a:lnTo>
                    <a:lnTo>
                      <a:pt x="90" y="35"/>
                    </a:lnTo>
                    <a:lnTo>
                      <a:pt x="107" y="31"/>
                    </a:lnTo>
                    <a:lnTo>
                      <a:pt x="126" y="25"/>
                    </a:lnTo>
                    <a:lnTo>
                      <a:pt x="143" y="20"/>
                    </a:lnTo>
                    <a:lnTo>
                      <a:pt x="160" y="15"/>
                    </a:lnTo>
                    <a:lnTo>
                      <a:pt x="178" y="11"/>
                    </a:lnTo>
                    <a:lnTo>
                      <a:pt x="195" y="6"/>
                    </a:lnTo>
                    <a:lnTo>
                      <a:pt x="213" y="4"/>
                    </a:lnTo>
                    <a:lnTo>
                      <a:pt x="231" y="1"/>
                    </a:lnTo>
                    <a:lnTo>
                      <a:pt x="250" y="0"/>
                    </a:lnTo>
                    <a:lnTo>
                      <a:pt x="268" y="0"/>
                    </a:lnTo>
                    <a:lnTo>
                      <a:pt x="286" y="2"/>
                    </a:lnTo>
                    <a:lnTo>
                      <a:pt x="297" y="6"/>
                    </a:lnTo>
                    <a:lnTo>
                      <a:pt x="308" y="9"/>
                    </a:lnTo>
                    <a:lnTo>
                      <a:pt x="319" y="14"/>
                    </a:lnTo>
                    <a:lnTo>
                      <a:pt x="328" y="19"/>
                    </a:lnTo>
                    <a:lnTo>
                      <a:pt x="338" y="25"/>
                    </a:lnTo>
                    <a:lnTo>
                      <a:pt x="347" y="32"/>
                    </a:lnTo>
                    <a:lnTo>
                      <a:pt x="355" y="39"/>
                    </a:lnTo>
                    <a:lnTo>
                      <a:pt x="362" y="48"/>
                    </a:lnTo>
                    <a:close/>
                  </a:path>
                </a:pathLst>
              </a:custGeom>
              <a:solidFill>
                <a:srgbClr val="F2D8C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61" name="Freeform 48">
                <a:extLst>
                  <a:ext uri="{FF2B5EF4-FFF2-40B4-BE49-F238E27FC236}">
                    <a16:creationId xmlns:a16="http://schemas.microsoft.com/office/drawing/2014/main" id="{2A05DAD9-7268-4997-996F-4164B4460053}"/>
                  </a:ext>
                </a:extLst>
              </p:cNvPr>
              <p:cNvSpPr>
                <a:spLocks/>
              </p:cNvSpPr>
              <p:nvPr/>
            </p:nvSpPr>
            <p:spPr bwMode="auto">
              <a:xfrm>
                <a:off x="647" y="600"/>
                <a:ext cx="212" cy="22"/>
              </a:xfrm>
              <a:custGeom>
                <a:avLst/>
                <a:gdLst>
                  <a:gd name="T0" fmla="*/ 827 w 848"/>
                  <a:gd name="T1" fmla="*/ 26 h 89"/>
                  <a:gd name="T2" fmla="*/ 790 w 848"/>
                  <a:gd name="T3" fmla="*/ 37 h 89"/>
                  <a:gd name="T4" fmla="*/ 758 w 848"/>
                  <a:gd name="T5" fmla="*/ 44 h 89"/>
                  <a:gd name="T6" fmla="*/ 726 w 848"/>
                  <a:gd name="T7" fmla="*/ 48 h 89"/>
                  <a:gd name="T8" fmla="*/ 690 w 848"/>
                  <a:gd name="T9" fmla="*/ 48 h 89"/>
                  <a:gd name="T10" fmla="*/ 644 w 848"/>
                  <a:gd name="T11" fmla="*/ 48 h 89"/>
                  <a:gd name="T12" fmla="*/ 585 w 848"/>
                  <a:gd name="T13" fmla="*/ 46 h 89"/>
                  <a:gd name="T14" fmla="*/ 509 w 848"/>
                  <a:gd name="T15" fmla="*/ 44 h 89"/>
                  <a:gd name="T16" fmla="*/ 447 w 848"/>
                  <a:gd name="T17" fmla="*/ 42 h 89"/>
                  <a:gd name="T18" fmla="*/ 416 w 848"/>
                  <a:gd name="T19" fmla="*/ 40 h 89"/>
                  <a:gd name="T20" fmla="*/ 386 w 848"/>
                  <a:gd name="T21" fmla="*/ 40 h 89"/>
                  <a:gd name="T22" fmla="*/ 355 w 848"/>
                  <a:gd name="T23" fmla="*/ 41 h 89"/>
                  <a:gd name="T24" fmla="*/ 325 w 848"/>
                  <a:gd name="T25" fmla="*/ 44 h 89"/>
                  <a:gd name="T26" fmla="*/ 296 w 848"/>
                  <a:gd name="T27" fmla="*/ 49 h 89"/>
                  <a:gd name="T28" fmla="*/ 268 w 848"/>
                  <a:gd name="T29" fmla="*/ 56 h 89"/>
                  <a:gd name="T30" fmla="*/ 241 w 848"/>
                  <a:gd name="T31" fmla="*/ 65 h 89"/>
                  <a:gd name="T32" fmla="*/ 214 w 848"/>
                  <a:gd name="T33" fmla="*/ 70 h 89"/>
                  <a:gd name="T34" fmla="*/ 185 w 848"/>
                  <a:gd name="T35" fmla="*/ 70 h 89"/>
                  <a:gd name="T36" fmla="*/ 156 w 848"/>
                  <a:gd name="T37" fmla="*/ 74 h 89"/>
                  <a:gd name="T38" fmla="*/ 129 w 848"/>
                  <a:gd name="T39" fmla="*/ 78 h 89"/>
                  <a:gd name="T40" fmla="*/ 103 w 848"/>
                  <a:gd name="T41" fmla="*/ 83 h 89"/>
                  <a:gd name="T42" fmla="*/ 75 w 848"/>
                  <a:gd name="T43" fmla="*/ 86 h 89"/>
                  <a:gd name="T44" fmla="*/ 48 w 848"/>
                  <a:gd name="T45" fmla="*/ 89 h 89"/>
                  <a:gd name="T46" fmla="*/ 21 w 848"/>
                  <a:gd name="T47" fmla="*/ 86 h 89"/>
                  <a:gd name="T48" fmla="*/ 4 w 848"/>
                  <a:gd name="T49" fmla="*/ 78 h 89"/>
                  <a:gd name="T50" fmla="*/ 0 w 848"/>
                  <a:gd name="T51" fmla="*/ 65 h 89"/>
                  <a:gd name="T52" fmla="*/ 13 w 848"/>
                  <a:gd name="T53" fmla="*/ 49 h 89"/>
                  <a:gd name="T54" fmla="*/ 45 w 848"/>
                  <a:gd name="T55" fmla="*/ 40 h 89"/>
                  <a:gd name="T56" fmla="*/ 82 w 848"/>
                  <a:gd name="T57" fmla="*/ 42 h 89"/>
                  <a:gd name="T58" fmla="*/ 118 w 848"/>
                  <a:gd name="T59" fmla="*/ 47 h 89"/>
                  <a:gd name="T60" fmla="*/ 162 w 848"/>
                  <a:gd name="T61" fmla="*/ 42 h 89"/>
                  <a:gd name="T62" fmla="*/ 208 w 848"/>
                  <a:gd name="T63" fmla="*/ 29 h 89"/>
                  <a:gd name="T64" fmla="*/ 254 w 848"/>
                  <a:gd name="T65" fmla="*/ 19 h 89"/>
                  <a:gd name="T66" fmla="*/ 302 w 848"/>
                  <a:gd name="T67" fmla="*/ 19 h 89"/>
                  <a:gd name="T68" fmla="*/ 355 w 848"/>
                  <a:gd name="T69" fmla="*/ 27 h 89"/>
                  <a:gd name="T70" fmla="*/ 399 w 848"/>
                  <a:gd name="T71" fmla="*/ 21 h 89"/>
                  <a:gd name="T72" fmla="*/ 442 w 848"/>
                  <a:gd name="T73" fmla="*/ 10 h 89"/>
                  <a:gd name="T74" fmla="*/ 486 w 848"/>
                  <a:gd name="T75" fmla="*/ 1 h 89"/>
                  <a:gd name="T76" fmla="*/ 767 w 848"/>
                  <a:gd name="T77" fmla="*/ 8 h 89"/>
                  <a:gd name="T78" fmla="*/ 781 w 848"/>
                  <a:gd name="T79" fmla="*/ 3 h 89"/>
                  <a:gd name="T80" fmla="*/ 796 w 848"/>
                  <a:gd name="T81" fmla="*/ 0 h 89"/>
                  <a:gd name="T82" fmla="*/ 810 w 848"/>
                  <a:gd name="T83" fmla="*/ 0 h 89"/>
                  <a:gd name="T84" fmla="*/ 824 w 848"/>
                  <a:gd name="T85" fmla="*/ 6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848" h="89">
                    <a:moveTo>
                      <a:pt x="848" y="17"/>
                    </a:moveTo>
                    <a:lnTo>
                      <a:pt x="827" y="26"/>
                    </a:lnTo>
                    <a:lnTo>
                      <a:pt x="807" y="31"/>
                    </a:lnTo>
                    <a:lnTo>
                      <a:pt x="790" y="37"/>
                    </a:lnTo>
                    <a:lnTo>
                      <a:pt x="773" y="41"/>
                    </a:lnTo>
                    <a:lnTo>
                      <a:pt x="758" y="44"/>
                    </a:lnTo>
                    <a:lnTo>
                      <a:pt x="742" y="47"/>
                    </a:lnTo>
                    <a:lnTo>
                      <a:pt x="726" y="48"/>
                    </a:lnTo>
                    <a:lnTo>
                      <a:pt x="708" y="48"/>
                    </a:lnTo>
                    <a:lnTo>
                      <a:pt x="690" y="48"/>
                    </a:lnTo>
                    <a:lnTo>
                      <a:pt x="668" y="48"/>
                    </a:lnTo>
                    <a:lnTo>
                      <a:pt x="644" y="48"/>
                    </a:lnTo>
                    <a:lnTo>
                      <a:pt x="617" y="47"/>
                    </a:lnTo>
                    <a:lnTo>
                      <a:pt x="585" y="46"/>
                    </a:lnTo>
                    <a:lnTo>
                      <a:pt x="550" y="44"/>
                    </a:lnTo>
                    <a:lnTo>
                      <a:pt x="509" y="44"/>
                    </a:lnTo>
                    <a:lnTo>
                      <a:pt x="463" y="43"/>
                    </a:lnTo>
                    <a:lnTo>
                      <a:pt x="447" y="42"/>
                    </a:lnTo>
                    <a:lnTo>
                      <a:pt x="432" y="41"/>
                    </a:lnTo>
                    <a:lnTo>
                      <a:pt x="416" y="40"/>
                    </a:lnTo>
                    <a:lnTo>
                      <a:pt x="402" y="40"/>
                    </a:lnTo>
                    <a:lnTo>
                      <a:pt x="386" y="40"/>
                    </a:lnTo>
                    <a:lnTo>
                      <a:pt x="370" y="40"/>
                    </a:lnTo>
                    <a:lnTo>
                      <a:pt x="355" y="41"/>
                    </a:lnTo>
                    <a:lnTo>
                      <a:pt x="340" y="42"/>
                    </a:lnTo>
                    <a:lnTo>
                      <a:pt x="325" y="44"/>
                    </a:lnTo>
                    <a:lnTo>
                      <a:pt x="310" y="47"/>
                    </a:lnTo>
                    <a:lnTo>
                      <a:pt x="296" y="49"/>
                    </a:lnTo>
                    <a:lnTo>
                      <a:pt x="282" y="53"/>
                    </a:lnTo>
                    <a:lnTo>
                      <a:pt x="268" y="56"/>
                    </a:lnTo>
                    <a:lnTo>
                      <a:pt x="254" y="61"/>
                    </a:lnTo>
                    <a:lnTo>
                      <a:pt x="241" y="65"/>
                    </a:lnTo>
                    <a:lnTo>
                      <a:pt x="228" y="71"/>
                    </a:lnTo>
                    <a:lnTo>
                      <a:pt x="214" y="70"/>
                    </a:lnTo>
                    <a:lnTo>
                      <a:pt x="199" y="70"/>
                    </a:lnTo>
                    <a:lnTo>
                      <a:pt x="185" y="70"/>
                    </a:lnTo>
                    <a:lnTo>
                      <a:pt x="171" y="71"/>
                    </a:lnTo>
                    <a:lnTo>
                      <a:pt x="156" y="74"/>
                    </a:lnTo>
                    <a:lnTo>
                      <a:pt x="143" y="76"/>
                    </a:lnTo>
                    <a:lnTo>
                      <a:pt x="129" y="78"/>
                    </a:lnTo>
                    <a:lnTo>
                      <a:pt x="116" y="81"/>
                    </a:lnTo>
                    <a:lnTo>
                      <a:pt x="103" y="83"/>
                    </a:lnTo>
                    <a:lnTo>
                      <a:pt x="88" y="85"/>
                    </a:lnTo>
                    <a:lnTo>
                      <a:pt x="75" y="86"/>
                    </a:lnTo>
                    <a:lnTo>
                      <a:pt x="61" y="88"/>
                    </a:lnTo>
                    <a:lnTo>
                      <a:pt x="48" y="89"/>
                    </a:lnTo>
                    <a:lnTo>
                      <a:pt x="34" y="89"/>
                    </a:lnTo>
                    <a:lnTo>
                      <a:pt x="21" y="86"/>
                    </a:lnTo>
                    <a:lnTo>
                      <a:pt x="6" y="84"/>
                    </a:lnTo>
                    <a:lnTo>
                      <a:pt x="4" y="78"/>
                    </a:lnTo>
                    <a:lnTo>
                      <a:pt x="1" y="72"/>
                    </a:lnTo>
                    <a:lnTo>
                      <a:pt x="0" y="65"/>
                    </a:lnTo>
                    <a:lnTo>
                      <a:pt x="0" y="60"/>
                    </a:lnTo>
                    <a:lnTo>
                      <a:pt x="13" y="49"/>
                    </a:lnTo>
                    <a:lnTo>
                      <a:pt x="28" y="42"/>
                    </a:lnTo>
                    <a:lnTo>
                      <a:pt x="45" y="40"/>
                    </a:lnTo>
                    <a:lnTo>
                      <a:pt x="64" y="41"/>
                    </a:lnTo>
                    <a:lnTo>
                      <a:pt x="82" y="42"/>
                    </a:lnTo>
                    <a:lnTo>
                      <a:pt x="101" y="44"/>
                    </a:lnTo>
                    <a:lnTo>
                      <a:pt x="118" y="47"/>
                    </a:lnTo>
                    <a:lnTo>
                      <a:pt x="135" y="47"/>
                    </a:lnTo>
                    <a:lnTo>
                      <a:pt x="162" y="42"/>
                    </a:lnTo>
                    <a:lnTo>
                      <a:pt x="186" y="35"/>
                    </a:lnTo>
                    <a:lnTo>
                      <a:pt x="208" y="29"/>
                    </a:lnTo>
                    <a:lnTo>
                      <a:pt x="231" y="23"/>
                    </a:lnTo>
                    <a:lnTo>
                      <a:pt x="254" y="19"/>
                    </a:lnTo>
                    <a:lnTo>
                      <a:pt x="276" y="16"/>
                    </a:lnTo>
                    <a:lnTo>
                      <a:pt x="302" y="19"/>
                    </a:lnTo>
                    <a:lnTo>
                      <a:pt x="330" y="24"/>
                    </a:lnTo>
                    <a:lnTo>
                      <a:pt x="355" y="27"/>
                    </a:lnTo>
                    <a:lnTo>
                      <a:pt x="377" y="26"/>
                    </a:lnTo>
                    <a:lnTo>
                      <a:pt x="399" y="21"/>
                    </a:lnTo>
                    <a:lnTo>
                      <a:pt x="421" y="16"/>
                    </a:lnTo>
                    <a:lnTo>
                      <a:pt x="442" y="10"/>
                    </a:lnTo>
                    <a:lnTo>
                      <a:pt x="464" y="6"/>
                    </a:lnTo>
                    <a:lnTo>
                      <a:pt x="486" y="1"/>
                    </a:lnTo>
                    <a:lnTo>
                      <a:pt x="509" y="0"/>
                    </a:lnTo>
                    <a:lnTo>
                      <a:pt x="767" y="8"/>
                    </a:lnTo>
                    <a:lnTo>
                      <a:pt x="773" y="6"/>
                    </a:lnTo>
                    <a:lnTo>
                      <a:pt x="781" y="3"/>
                    </a:lnTo>
                    <a:lnTo>
                      <a:pt x="788" y="2"/>
                    </a:lnTo>
                    <a:lnTo>
                      <a:pt x="796" y="0"/>
                    </a:lnTo>
                    <a:lnTo>
                      <a:pt x="803" y="0"/>
                    </a:lnTo>
                    <a:lnTo>
                      <a:pt x="810" y="0"/>
                    </a:lnTo>
                    <a:lnTo>
                      <a:pt x="818" y="2"/>
                    </a:lnTo>
                    <a:lnTo>
                      <a:pt x="824" y="6"/>
                    </a:lnTo>
                    <a:lnTo>
                      <a:pt x="848" y="17"/>
                    </a:lnTo>
                    <a:close/>
                  </a:path>
                </a:pathLst>
              </a:custGeom>
              <a:solidFill>
                <a:srgbClr val="A0F2F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62" name="Freeform 49">
                <a:extLst>
                  <a:ext uri="{FF2B5EF4-FFF2-40B4-BE49-F238E27FC236}">
                    <a16:creationId xmlns:a16="http://schemas.microsoft.com/office/drawing/2014/main" id="{7FCD99F4-C09D-4B3C-A01A-367A42DCAB0B}"/>
                  </a:ext>
                </a:extLst>
              </p:cNvPr>
              <p:cNvSpPr>
                <a:spLocks/>
              </p:cNvSpPr>
              <p:nvPr/>
            </p:nvSpPr>
            <p:spPr bwMode="auto">
              <a:xfrm>
                <a:off x="532" y="604"/>
                <a:ext cx="101" cy="99"/>
              </a:xfrm>
              <a:custGeom>
                <a:avLst/>
                <a:gdLst>
                  <a:gd name="T0" fmla="*/ 399 w 407"/>
                  <a:gd name="T1" fmla="*/ 48 h 398"/>
                  <a:gd name="T2" fmla="*/ 405 w 407"/>
                  <a:gd name="T3" fmla="*/ 54 h 398"/>
                  <a:gd name="T4" fmla="*/ 392 w 407"/>
                  <a:gd name="T5" fmla="*/ 59 h 398"/>
                  <a:gd name="T6" fmla="*/ 356 w 407"/>
                  <a:gd name="T7" fmla="*/ 55 h 398"/>
                  <a:gd name="T8" fmla="*/ 320 w 407"/>
                  <a:gd name="T9" fmla="*/ 43 h 398"/>
                  <a:gd name="T10" fmla="*/ 289 w 407"/>
                  <a:gd name="T11" fmla="*/ 26 h 398"/>
                  <a:gd name="T12" fmla="*/ 270 w 407"/>
                  <a:gd name="T13" fmla="*/ 21 h 398"/>
                  <a:gd name="T14" fmla="*/ 252 w 407"/>
                  <a:gd name="T15" fmla="*/ 28 h 398"/>
                  <a:gd name="T16" fmla="*/ 265 w 407"/>
                  <a:gd name="T17" fmla="*/ 48 h 398"/>
                  <a:gd name="T18" fmla="*/ 296 w 407"/>
                  <a:gd name="T19" fmla="*/ 63 h 398"/>
                  <a:gd name="T20" fmla="*/ 330 w 407"/>
                  <a:gd name="T21" fmla="*/ 74 h 398"/>
                  <a:gd name="T22" fmla="*/ 364 w 407"/>
                  <a:gd name="T23" fmla="*/ 85 h 398"/>
                  <a:gd name="T24" fmla="*/ 369 w 407"/>
                  <a:gd name="T25" fmla="*/ 109 h 398"/>
                  <a:gd name="T26" fmla="*/ 347 w 407"/>
                  <a:gd name="T27" fmla="*/ 139 h 398"/>
                  <a:gd name="T28" fmla="*/ 325 w 407"/>
                  <a:gd name="T29" fmla="*/ 172 h 398"/>
                  <a:gd name="T30" fmla="*/ 306 w 407"/>
                  <a:gd name="T31" fmla="*/ 206 h 398"/>
                  <a:gd name="T32" fmla="*/ 287 w 407"/>
                  <a:gd name="T33" fmla="*/ 266 h 398"/>
                  <a:gd name="T34" fmla="*/ 273 w 407"/>
                  <a:gd name="T35" fmla="*/ 353 h 398"/>
                  <a:gd name="T36" fmla="*/ 264 w 407"/>
                  <a:gd name="T37" fmla="*/ 381 h 398"/>
                  <a:gd name="T38" fmla="*/ 230 w 407"/>
                  <a:gd name="T39" fmla="*/ 354 h 398"/>
                  <a:gd name="T40" fmla="*/ 193 w 407"/>
                  <a:gd name="T41" fmla="*/ 332 h 398"/>
                  <a:gd name="T42" fmla="*/ 154 w 407"/>
                  <a:gd name="T43" fmla="*/ 314 h 398"/>
                  <a:gd name="T44" fmla="*/ 116 w 407"/>
                  <a:gd name="T45" fmla="*/ 295 h 398"/>
                  <a:gd name="T46" fmla="*/ 79 w 407"/>
                  <a:gd name="T47" fmla="*/ 276 h 398"/>
                  <a:gd name="T48" fmla="*/ 45 w 407"/>
                  <a:gd name="T49" fmla="*/ 253 h 398"/>
                  <a:gd name="T50" fmla="*/ 16 w 407"/>
                  <a:gd name="T51" fmla="*/ 225 h 398"/>
                  <a:gd name="T52" fmla="*/ 0 w 407"/>
                  <a:gd name="T53" fmla="*/ 184 h 398"/>
                  <a:gd name="T54" fmla="*/ 9 w 407"/>
                  <a:gd name="T55" fmla="*/ 139 h 398"/>
                  <a:gd name="T56" fmla="*/ 33 w 407"/>
                  <a:gd name="T57" fmla="*/ 100 h 398"/>
                  <a:gd name="T58" fmla="*/ 64 w 407"/>
                  <a:gd name="T59" fmla="*/ 63 h 398"/>
                  <a:gd name="T60" fmla="*/ 94 w 407"/>
                  <a:gd name="T61" fmla="*/ 41 h 398"/>
                  <a:gd name="T62" fmla="*/ 118 w 407"/>
                  <a:gd name="T63" fmla="*/ 27 h 398"/>
                  <a:gd name="T64" fmla="*/ 141 w 407"/>
                  <a:gd name="T65" fmla="*/ 16 h 398"/>
                  <a:gd name="T66" fmla="*/ 167 w 407"/>
                  <a:gd name="T67" fmla="*/ 8 h 398"/>
                  <a:gd name="T68" fmla="*/ 195 w 407"/>
                  <a:gd name="T69" fmla="*/ 2 h 398"/>
                  <a:gd name="T70" fmla="*/ 222 w 407"/>
                  <a:gd name="T71" fmla="*/ 0 h 398"/>
                  <a:gd name="T72" fmla="*/ 249 w 407"/>
                  <a:gd name="T73" fmla="*/ 0 h 398"/>
                  <a:gd name="T74" fmla="*/ 278 w 407"/>
                  <a:gd name="T75" fmla="*/ 2 h 398"/>
                  <a:gd name="T76" fmla="*/ 306 w 407"/>
                  <a:gd name="T77" fmla="*/ 9 h 398"/>
                  <a:gd name="T78" fmla="*/ 333 w 407"/>
                  <a:gd name="T79" fmla="*/ 20 h 398"/>
                  <a:gd name="T80" fmla="*/ 359 w 407"/>
                  <a:gd name="T81" fmla="*/ 32 h 398"/>
                  <a:gd name="T82" fmla="*/ 385 w 407"/>
                  <a:gd name="T83" fmla="*/ 42 h 3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07" h="398">
                    <a:moveTo>
                      <a:pt x="398" y="46"/>
                    </a:moveTo>
                    <a:lnTo>
                      <a:pt x="399" y="48"/>
                    </a:lnTo>
                    <a:lnTo>
                      <a:pt x="402" y="52"/>
                    </a:lnTo>
                    <a:lnTo>
                      <a:pt x="405" y="54"/>
                    </a:lnTo>
                    <a:lnTo>
                      <a:pt x="407" y="56"/>
                    </a:lnTo>
                    <a:lnTo>
                      <a:pt x="392" y="59"/>
                    </a:lnTo>
                    <a:lnTo>
                      <a:pt x="375" y="57"/>
                    </a:lnTo>
                    <a:lnTo>
                      <a:pt x="356" y="55"/>
                    </a:lnTo>
                    <a:lnTo>
                      <a:pt x="338" y="49"/>
                    </a:lnTo>
                    <a:lnTo>
                      <a:pt x="320" y="43"/>
                    </a:lnTo>
                    <a:lnTo>
                      <a:pt x="303" y="35"/>
                    </a:lnTo>
                    <a:lnTo>
                      <a:pt x="289" y="26"/>
                    </a:lnTo>
                    <a:lnTo>
                      <a:pt x="277" y="15"/>
                    </a:lnTo>
                    <a:lnTo>
                      <a:pt x="270" y="21"/>
                    </a:lnTo>
                    <a:lnTo>
                      <a:pt x="260" y="23"/>
                    </a:lnTo>
                    <a:lnTo>
                      <a:pt x="252" y="28"/>
                    </a:lnTo>
                    <a:lnTo>
                      <a:pt x="251" y="36"/>
                    </a:lnTo>
                    <a:lnTo>
                      <a:pt x="265" y="48"/>
                    </a:lnTo>
                    <a:lnTo>
                      <a:pt x="281" y="56"/>
                    </a:lnTo>
                    <a:lnTo>
                      <a:pt x="296" y="63"/>
                    </a:lnTo>
                    <a:lnTo>
                      <a:pt x="313" y="69"/>
                    </a:lnTo>
                    <a:lnTo>
                      <a:pt x="330" y="74"/>
                    </a:lnTo>
                    <a:lnTo>
                      <a:pt x="347" y="80"/>
                    </a:lnTo>
                    <a:lnTo>
                      <a:pt x="364" y="85"/>
                    </a:lnTo>
                    <a:lnTo>
                      <a:pt x="380" y="94"/>
                    </a:lnTo>
                    <a:lnTo>
                      <a:pt x="369" y="109"/>
                    </a:lnTo>
                    <a:lnTo>
                      <a:pt x="359" y="124"/>
                    </a:lnTo>
                    <a:lnTo>
                      <a:pt x="347" y="139"/>
                    </a:lnTo>
                    <a:lnTo>
                      <a:pt x="336" y="156"/>
                    </a:lnTo>
                    <a:lnTo>
                      <a:pt x="325" y="172"/>
                    </a:lnTo>
                    <a:lnTo>
                      <a:pt x="315" y="188"/>
                    </a:lnTo>
                    <a:lnTo>
                      <a:pt x="306" y="206"/>
                    </a:lnTo>
                    <a:lnTo>
                      <a:pt x="299" y="223"/>
                    </a:lnTo>
                    <a:lnTo>
                      <a:pt x="287" y="266"/>
                    </a:lnTo>
                    <a:lnTo>
                      <a:pt x="277" y="309"/>
                    </a:lnTo>
                    <a:lnTo>
                      <a:pt x="273" y="353"/>
                    </a:lnTo>
                    <a:lnTo>
                      <a:pt x="279" y="398"/>
                    </a:lnTo>
                    <a:lnTo>
                      <a:pt x="264" y="381"/>
                    </a:lnTo>
                    <a:lnTo>
                      <a:pt x="248" y="367"/>
                    </a:lnTo>
                    <a:lnTo>
                      <a:pt x="230" y="354"/>
                    </a:lnTo>
                    <a:lnTo>
                      <a:pt x="212" y="343"/>
                    </a:lnTo>
                    <a:lnTo>
                      <a:pt x="193" y="332"/>
                    </a:lnTo>
                    <a:lnTo>
                      <a:pt x="174" y="323"/>
                    </a:lnTo>
                    <a:lnTo>
                      <a:pt x="154" y="314"/>
                    </a:lnTo>
                    <a:lnTo>
                      <a:pt x="136" y="304"/>
                    </a:lnTo>
                    <a:lnTo>
                      <a:pt x="116" y="295"/>
                    </a:lnTo>
                    <a:lnTo>
                      <a:pt x="97" y="285"/>
                    </a:lnTo>
                    <a:lnTo>
                      <a:pt x="79" y="276"/>
                    </a:lnTo>
                    <a:lnTo>
                      <a:pt x="62" y="264"/>
                    </a:lnTo>
                    <a:lnTo>
                      <a:pt x="45" y="253"/>
                    </a:lnTo>
                    <a:lnTo>
                      <a:pt x="29" y="240"/>
                    </a:lnTo>
                    <a:lnTo>
                      <a:pt x="16" y="225"/>
                    </a:lnTo>
                    <a:lnTo>
                      <a:pt x="3" y="207"/>
                    </a:lnTo>
                    <a:lnTo>
                      <a:pt x="0" y="184"/>
                    </a:lnTo>
                    <a:lnTo>
                      <a:pt x="3" y="161"/>
                    </a:lnTo>
                    <a:lnTo>
                      <a:pt x="9" y="139"/>
                    </a:lnTo>
                    <a:lnTo>
                      <a:pt x="20" y="118"/>
                    </a:lnTo>
                    <a:lnTo>
                      <a:pt x="33" y="100"/>
                    </a:lnTo>
                    <a:lnTo>
                      <a:pt x="47" y="81"/>
                    </a:lnTo>
                    <a:lnTo>
                      <a:pt x="64" y="63"/>
                    </a:lnTo>
                    <a:lnTo>
                      <a:pt x="82" y="48"/>
                    </a:lnTo>
                    <a:lnTo>
                      <a:pt x="94" y="41"/>
                    </a:lnTo>
                    <a:lnTo>
                      <a:pt x="105" y="34"/>
                    </a:lnTo>
                    <a:lnTo>
                      <a:pt x="118" y="27"/>
                    </a:lnTo>
                    <a:lnTo>
                      <a:pt x="129" y="21"/>
                    </a:lnTo>
                    <a:lnTo>
                      <a:pt x="141" y="16"/>
                    </a:lnTo>
                    <a:lnTo>
                      <a:pt x="154" y="12"/>
                    </a:lnTo>
                    <a:lnTo>
                      <a:pt x="167" y="8"/>
                    </a:lnTo>
                    <a:lnTo>
                      <a:pt x="180" y="5"/>
                    </a:lnTo>
                    <a:lnTo>
                      <a:pt x="195" y="2"/>
                    </a:lnTo>
                    <a:lnTo>
                      <a:pt x="208" y="1"/>
                    </a:lnTo>
                    <a:lnTo>
                      <a:pt x="222" y="0"/>
                    </a:lnTo>
                    <a:lnTo>
                      <a:pt x="235" y="0"/>
                    </a:lnTo>
                    <a:lnTo>
                      <a:pt x="249" y="0"/>
                    </a:lnTo>
                    <a:lnTo>
                      <a:pt x="264" y="1"/>
                    </a:lnTo>
                    <a:lnTo>
                      <a:pt x="278" y="2"/>
                    </a:lnTo>
                    <a:lnTo>
                      <a:pt x="292" y="5"/>
                    </a:lnTo>
                    <a:lnTo>
                      <a:pt x="306" y="9"/>
                    </a:lnTo>
                    <a:lnTo>
                      <a:pt x="319" y="14"/>
                    </a:lnTo>
                    <a:lnTo>
                      <a:pt x="333" y="20"/>
                    </a:lnTo>
                    <a:lnTo>
                      <a:pt x="346" y="26"/>
                    </a:lnTo>
                    <a:lnTo>
                      <a:pt x="359" y="32"/>
                    </a:lnTo>
                    <a:lnTo>
                      <a:pt x="372" y="38"/>
                    </a:lnTo>
                    <a:lnTo>
                      <a:pt x="385" y="42"/>
                    </a:lnTo>
                    <a:lnTo>
                      <a:pt x="398" y="46"/>
                    </a:lnTo>
                    <a:close/>
                  </a:path>
                </a:pathLst>
              </a:custGeom>
              <a:solidFill>
                <a:srgbClr val="F2D8C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63" name="Freeform 50">
                <a:extLst>
                  <a:ext uri="{FF2B5EF4-FFF2-40B4-BE49-F238E27FC236}">
                    <a16:creationId xmlns:a16="http://schemas.microsoft.com/office/drawing/2014/main" id="{402B6E8A-2F68-4A52-809F-99B7E10499E6}"/>
                  </a:ext>
                </a:extLst>
              </p:cNvPr>
              <p:cNvSpPr>
                <a:spLocks/>
              </p:cNvSpPr>
              <p:nvPr/>
            </p:nvSpPr>
            <p:spPr bwMode="auto">
              <a:xfrm>
                <a:off x="616" y="615"/>
                <a:ext cx="283" cy="117"/>
              </a:xfrm>
              <a:custGeom>
                <a:avLst/>
                <a:gdLst>
                  <a:gd name="T0" fmla="*/ 1002 w 1130"/>
                  <a:gd name="T1" fmla="*/ 35 h 468"/>
                  <a:gd name="T2" fmla="*/ 1060 w 1130"/>
                  <a:gd name="T3" fmla="*/ 107 h 468"/>
                  <a:gd name="T4" fmla="*/ 1104 w 1130"/>
                  <a:gd name="T5" fmla="*/ 187 h 468"/>
                  <a:gd name="T6" fmla="*/ 1129 w 1130"/>
                  <a:gd name="T7" fmla="*/ 272 h 468"/>
                  <a:gd name="T8" fmla="*/ 1108 w 1130"/>
                  <a:gd name="T9" fmla="*/ 341 h 468"/>
                  <a:gd name="T10" fmla="*/ 1058 w 1130"/>
                  <a:gd name="T11" fmla="*/ 377 h 468"/>
                  <a:gd name="T12" fmla="*/ 1002 w 1130"/>
                  <a:gd name="T13" fmla="*/ 403 h 468"/>
                  <a:gd name="T14" fmla="*/ 941 w 1130"/>
                  <a:gd name="T15" fmla="*/ 420 h 468"/>
                  <a:gd name="T16" fmla="*/ 876 w 1130"/>
                  <a:gd name="T17" fmla="*/ 428 h 468"/>
                  <a:gd name="T18" fmla="*/ 808 w 1130"/>
                  <a:gd name="T19" fmla="*/ 430 h 468"/>
                  <a:gd name="T20" fmla="*/ 740 w 1130"/>
                  <a:gd name="T21" fmla="*/ 429 h 468"/>
                  <a:gd name="T22" fmla="*/ 672 w 1130"/>
                  <a:gd name="T23" fmla="*/ 424 h 468"/>
                  <a:gd name="T24" fmla="*/ 616 w 1130"/>
                  <a:gd name="T25" fmla="*/ 427 h 468"/>
                  <a:gd name="T26" fmla="*/ 567 w 1130"/>
                  <a:gd name="T27" fmla="*/ 434 h 468"/>
                  <a:gd name="T28" fmla="*/ 518 w 1130"/>
                  <a:gd name="T29" fmla="*/ 441 h 468"/>
                  <a:gd name="T30" fmla="*/ 469 w 1130"/>
                  <a:gd name="T31" fmla="*/ 446 h 468"/>
                  <a:gd name="T32" fmla="*/ 419 w 1130"/>
                  <a:gd name="T33" fmla="*/ 451 h 468"/>
                  <a:gd name="T34" fmla="*/ 368 w 1130"/>
                  <a:gd name="T35" fmla="*/ 457 h 468"/>
                  <a:gd name="T36" fmla="*/ 319 w 1130"/>
                  <a:gd name="T37" fmla="*/ 461 h 468"/>
                  <a:gd name="T38" fmla="*/ 268 w 1130"/>
                  <a:gd name="T39" fmla="*/ 465 h 468"/>
                  <a:gd name="T40" fmla="*/ 226 w 1130"/>
                  <a:gd name="T41" fmla="*/ 465 h 468"/>
                  <a:gd name="T42" fmla="*/ 192 w 1130"/>
                  <a:gd name="T43" fmla="*/ 461 h 468"/>
                  <a:gd name="T44" fmla="*/ 158 w 1130"/>
                  <a:gd name="T45" fmla="*/ 453 h 468"/>
                  <a:gd name="T46" fmla="*/ 126 w 1130"/>
                  <a:gd name="T47" fmla="*/ 446 h 468"/>
                  <a:gd name="T48" fmla="*/ 93 w 1130"/>
                  <a:gd name="T49" fmla="*/ 436 h 468"/>
                  <a:gd name="T50" fmla="*/ 64 w 1130"/>
                  <a:gd name="T51" fmla="*/ 422 h 468"/>
                  <a:gd name="T52" fmla="*/ 38 w 1130"/>
                  <a:gd name="T53" fmla="*/ 403 h 468"/>
                  <a:gd name="T54" fmla="*/ 17 w 1130"/>
                  <a:gd name="T55" fmla="*/ 380 h 468"/>
                  <a:gd name="T56" fmla="*/ 2 w 1130"/>
                  <a:gd name="T57" fmla="*/ 325 h 468"/>
                  <a:gd name="T58" fmla="*/ 3 w 1130"/>
                  <a:gd name="T59" fmla="*/ 245 h 468"/>
                  <a:gd name="T60" fmla="*/ 24 w 1130"/>
                  <a:gd name="T61" fmla="*/ 169 h 468"/>
                  <a:gd name="T62" fmla="*/ 60 w 1130"/>
                  <a:gd name="T63" fmla="*/ 99 h 468"/>
                  <a:gd name="T64" fmla="*/ 102 w 1130"/>
                  <a:gd name="T65" fmla="*/ 68 h 468"/>
                  <a:gd name="T66" fmla="*/ 136 w 1130"/>
                  <a:gd name="T67" fmla="*/ 65 h 468"/>
                  <a:gd name="T68" fmla="*/ 170 w 1130"/>
                  <a:gd name="T69" fmla="*/ 61 h 468"/>
                  <a:gd name="T70" fmla="*/ 201 w 1130"/>
                  <a:gd name="T71" fmla="*/ 54 h 468"/>
                  <a:gd name="T72" fmla="*/ 234 w 1130"/>
                  <a:gd name="T73" fmla="*/ 46 h 468"/>
                  <a:gd name="T74" fmla="*/ 267 w 1130"/>
                  <a:gd name="T75" fmla="*/ 39 h 468"/>
                  <a:gd name="T76" fmla="*/ 300 w 1130"/>
                  <a:gd name="T77" fmla="*/ 36 h 468"/>
                  <a:gd name="T78" fmla="*/ 334 w 1130"/>
                  <a:gd name="T79" fmla="*/ 36 h 468"/>
                  <a:gd name="T80" fmla="*/ 447 w 1130"/>
                  <a:gd name="T81" fmla="*/ 16 h 468"/>
                  <a:gd name="T82" fmla="*/ 752 w 1130"/>
                  <a:gd name="T83" fmla="*/ 21 h 468"/>
                  <a:gd name="T84" fmla="*/ 782 w 1130"/>
                  <a:gd name="T85" fmla="*/ 24 h 468"/>
                  <a:gd name="T86" fmla="*/ 812 w 1130"/>
                  <a:gd name="T87" fmla="*/ 27 h 468"/>
                  <a:gd name="T88" fmla="*/ 842 w 1130"/>
                  <a:gd name="T89" fmla="*/ 25 h 468"/>
                  <a:gd name="T90" fmla="*/ 871 w 1130"/>
                  <a:gd name="T91" fmla="*/ 22 h 468"/>
                  <a:gd name="T92" fmla="*/ 899 w 1130"/>
                  <a:gd name="T93" fmla="*/ 17 h 468"/>
                  <a:gd name="T94" fmla="*/ 929 w 1130"/>
                  <a:gd name="T95" fmla="*/ 11 h 468"/>
                  <a:gd name="T96" fmla="*/ 958 w 1130"/>
                  <a:gd name="T97" fmla="*/ 4 h 4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130" h="468">
                    <a:moveTo>
                      <a:pt x="972" y="0"/>
                    </a:moveTo>
                    <a:lnTo>
                      <a:pt x="1002" y="35"/>
                    </a:lnTo>
                    <a:lnTo>
                      <a:pt x="1032" y="70"/>
                    </a:lnTo>
                    <a:lnTo>
                      <a:pt x="1060" y="107"/>
                    </a:lnTo>
                    <a:lnTo>
                      <a:pt x="1084" y="146"/>
                    </a:lnTo>
                    <a:lnTo>
                      <a:pt x="1104" y="187"/>
                    </a:lnTo>
                    <a:lnTo>
                      <a:pt x="1120" y="229"/>
                    </a:lnTo>
                    <a:lnTo>
                      <a:pt x="1129" y="272"/>
                    </a:lnTo>
                    <a:lnTo>
                      <a:pt x="1130" y="318"/>
                    </a:lnTo>
                    <a:lnTo>
                      <a:pt x="1108" y="341"/>
                    </a:lnTo>
                    <a:lnTo>
                      <a:pt x="1084" y="361"/>
                    </a:lnTo>
                    <a:lnTo>
                      <a:pt x="1058" y="377"/>
                    </a:lnTo>
                    <a:lnTo>
                      <a:pt x="1031" y="393"/>
                    </a:lnTo>
                    <a:lnTo>
                      <a:pt x="1002" y="403"/>
                    </a:lnTo>
                    <a:lnTo>
                      <a:pt x="972" y="413"/>
                    </a:lnTo>
                    <a:lnTo>
                      <a:pt x="941" y="420"/>
                    </a:lnTo>
                    <a:lnTo>
                      <a:pt x="908" y="424"/>
                    </a:lnTo>
                    <a:lnTo>
                      <a:pt x="876" y="428"/>
                    </a:lnTo>
                    <a:lnTo>
                      <a:pt x="842" y="430"/>
                    </a:lnTo>
                    <a:lnTo>
                      <a:pt x="808" y="430"/>
                    </a:lnTo>
                    <a:lnTo>
                      <a:pt x="774" y="430"/>
                    </a:lnTo>
                    <a:lnTo>
                      <a:pt x="740" y="429"/>
                    </a:lnTo>
                    <a:lnTo>
                      <a:pt x="706" y="427"/>
                    </a:lnTo>
                    <a:lnTo>
                      <a:pt x="672" y="424"/>
                    </a:lnTo>
                    <a:lnTo>
                      <a:pt x="640" y="422"/>
                    </a:lnTo>
                    <a:lnTo>
                      <a:pt x="616" y="427"/>
                    </a:lnTo>
                    <a:lnTo>
                      <a:pt x="591" y="430"/>
                    </a:lnTo>
                    <a:lnTo>
                      <a:pt x="567" y="434"/>
                    </a:lnTo>
                    <a:lnTo>
                      <a:pt x="543" y="437"/>
                    </a:lnTo>
                    <a:lnTo>
                      <a:pt x="518" y="441"/>
                    </a:lnTo>
                    <a:lnTo>
                      <a:pt x="494" y="443"/>
                    </a:lnTo>
                    <a:lnTo>
                      <a:pt x="469" y="446"/>
                    </a:lnTo>
                    <a:lnTo>
                      <a:pt x="444" y="449"/>
                    </a:lnTo>
                    <a:lnTo>
                      <a:pt x="419" y="451"/>
                    </a:lnTo>
                    <a:lnTo>
                      <a:pt x="394" y="455"/>
                    </a:lnTo>
                    <a:lnTo>
                      <a:pt x="368" y="457"/>
                    </a:lnTo>
                    <a:lnTo>
                      <a:pt x="344" y="458"/>
                    </a:lnTo>
                    <a:lnTo>
                      <a:pt x="319" y="461"/>
                    </a:lnTo>
                    <a:lnTo>
                      <a:pt x="294" y="463"/>
                    </a:lnTo>
                    <a:lnTo>
                      <a:pt x="268" y="465"/>
                    </a:lnTo>
                    <a:lnTo>
                      <a:pt x="243" y="468"/>
                    </a:lnTo>
                    <a:lnTo>
                      <a:pt x="226" y="465"/>
                    </a:lnTo>
                    <a:lnTo>
                      <a:pt x="209" y="463"/>
                    </a:lnTo>
                    <a:lnTo>
                      <a:pt x="192" y="461"/>
                    </a:lnTo>
                    <a:lnTo>
                      <a:pt x="175" y="457"/>
                    </a:lnTo>
                    <a:lnTo>
                      <a:pt x="158" y="453"/>
                    </a:lnTo>
                    <a:lnTo>
                      <a:pt x="141" y="450"/>
                    </a:lnTo>
                    <a:lnTo>
                      <a:pt x="126" y="446"/>
                    </a:lnTo>
                    <a:lnTo>
                      <a:pt x="109" y="441"/>
                    </a:lnTo>
                    <a:lnTo>
                      <a:pt x="93" y="436"/>
                    </a:lnTo>
                    <a:lnTo>
                      <a:pt x="79" y="429"/>
                    </a:lnTo>
                    <a:lnTo>
                      <a:pt x="64" y="422"/>
                    </a:lnTo>
                    <a:lnTo>
                      <a:pt x="51" y="413"/>
                    </a:lnTo>
                    <a:lnTo>
                      <a:pt x="38" y="403"/>
                    </a:lnTo>
                    <a:lnTo>
                      <a:pt x="28" y="393"/>
                    </a:lnTo>
                    <a:lnTo>
                      <a:pt x="17" y="380"/>
                    </a:lnTo>
                    <a:lnTo>
                      <a:pt x="8" y="366"/>
                    </a:lnTo>
                    <a:lnTo>
                      <a:pt x="2" y="325"/>
                    </a:lnTo>
                    <a:lnTo>
                      <a:pt x="0" y="285"/>
                    </a:lnTo>
                    <a:lnTo>
                      <a:pt x="3" y="245"/>
                    </a:lnTo>
                    <a:lnTo>
                      <a:pt x="11" y="207"/>
                    </a:lnTo>
                    <a:lnTo>
                      <a:pt x="24" y="169"/>
                    </a:lnTo>
                    <a:lnTo>
                      <a:pt x="40" y="133"/>
                    </a:lnTo>
                    <a:lnTo>
                      <a:pt x="60" y="99"/>
                    </a:lnTo>
                    <a:lnTo>
                      <a:pt x="85" y="66"/>
                    </a:lnTo>
                    <a:lnTo>
                      <a:pt x="102" y="68"/>
                    </a:lnTo>
                    <a:lnTo>
                      <a:pt x="119" y="66"/>
                    </a:lnTo>
                    <a:lnTo>
                      <a:pt x="136" y="65"/>
                    </a:lnTo>
                    <a:lnTo>
                      <a:pt x="153" y="63"/>
                    </a:lnTo>
                    <a:lnTo>
                      <a:pt x="170" y="61"/>
                    </a:lnTo>
                    <a:lnTo>
                      <a:pt x="186" y="57"/>
                    </a:lnTo>
                    <a:lnTo>
                      <a:pt x="201" y="54"/>
                    </a:lnTo>
                    <a:lnTo>
                      <a:pt x="218" y="50"/>
                    </a:lnTo>
                    <a:lnTo>
                      <a:pt x="234" y="46"/>
                    </a:lnTo>
                    <a:lnTo>
                      <a:pt x="251" y="43"/>
                    </a:lnTo>
                    <a:lnTo>
                      <a:pt x="267" y="39"/>
                    </a:lnTo>
                    <a:lnTo>
                      <a:pt x="284" y="37"/>
                    </a:lnTo>
                    <a:lnTo>
                      <a:pt x="300" y="36"/>
                    </a:lnTo>
                    <a:lnTo>
                      <a:pt x="317" y="35"/>
                    </a:lnTo>
                    <a:lnTo>
                      <a:pt x="334" y="36"/>
                    </a:lnTo>
                    <a:lnTo>
                      <a:pt x="353" y="37"/>
                    </a:lnTo>
                    <a:lnTo>
                      <a:pt x="447" y="16"/>
                    </a:lnTo>
                    <a:lnTo>
                      <a:pt x="736" y="18"/>
                    </a:lnTo>
                    <a:lnTo>
                      <a:pt x="752" y="21"/>
                    </a:lnTo>
                    <a:lnTo>
                      <a:pt x="767" y="23"/>
                    </a:lnTo>
                    <a:lnTo>
                      <a:pt x="782" y="24"/>
                    </a:lnTo>
                    <a:lnTo>
                      <a:pt x="797" y="25"/>
                    </a:lnTo>
                    <a:lnTo>
                      <a:pt x="812" y="27"/>
                    </a:lnTo>
                    <a:lnTo>
                      <a:pt x="827" y="25"/>
                    </a:lnTo>
                    <a:lnTo>
                      <a:pt x="842" y="25"/>
                    </a:lnTo>
                    <a:lnTo>
                      <a:pt x="856" y="24"/>
                    </a:lnTo>
                    <a:lnTo>
                      <a:pt x="871" y="22"/>
                    </a:lnTo>
                    <a:lnTo>
                      <a:pt x="885" y="21"/>
                    </a:lnTo>
                    <a:lnTo>
                      <a:pt x="899" y="17"/>
                    </a:lnTo>
                    <a:lnTo>
                      <a:pt x="914" y="15"/>
                    </a:lnTo>
                    <a:lnTo>
                      <a:pt x="929" y="11"/>
                    </a:lnTo>
                    <a:lnTo>
                      <a:pt x="944" y="8"/>
                    </a:lnTo>
                    <a:lnTo>
                      <a:pt x="958" y="4"/>
                    </a:lnTo>
                    <a:lnTo>
                      <a:pt x="972" y="0"/>
                    </a:lnTo>
                    <a:close/>
                  </a:path>
                </a:pathLst>
              </a:custGeom>
              <a:solidFill>
                <a:srgbClr val="A0F2F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grpSp>
        <p:sp>
          <p:nvSpPr>
            <p:cNvPr id="15" name="Text Box 11">
              <a:extLst>
                <a:ext uri="{FF2B5EF4-FFF2-40B4-BE49-F238E27FC236}">
                  <a16:creationId xmlns:a16="http://schemas.microsoft.com/office/drawing/2014/main" id="{3D154E28-9D18-4B18-ADFB-E1279E67F13E}"/>
                </a:ext>
              </a:extLst>
            </p:cNvPr>
            <p:cNvSpPr txBox="1">
              <a:spLocks noChangeArrowheads="1"/>
            </p:cNvSpPr>
            <p:nvPr/>
          </p:nvSpPr>
          <p:spPr bwMode="auto">
            <a:xfrm>
              <a:off x="645162" y="296068"/>
              <a:ext cx="611132" cy="2111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lIns="0" tIns="0" rIns="0" bIns="0"/>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a:lnSpc>
                  <a:spcPts val="700"/>
                </a:lnSpc>
                <a:spcBef>
                  <a:spcPct val="0"/>
                </a:spcBef>
                <a:buFontTx/>
                <a:buNone/>
              </a:pPr>
              <a:r>
                <a:rPr lang="en-US" altLang="en-US" sz="800" b="1" dirty="0">
                  <a:solidFill>
                    <a:srgbClr val="000000">
                      <a:lumMod val="65000"/>
                      <a:lumOff val="35000"/>
                    </a:srgbClr>
                  </a:solidFill>
                  <a:latin typeface="Arial"/>
                </a:rPr>
                <a:t>Birth-18 months</a:t>
              </a:r>
              <a:endParaRPr lang="en-US" altLang="en-US" sz="1400" b="1" dirty="0">
                <a:solidFill>
                  <a:srgbClr val="000000">
                    <a:lumMod val="65000"/>
                    <a:lumOff val="35000"/>
                  </a:srgbClr>
                </a:solidFill>
                <a:latin typeface="Arial"/>
              </a:endParaRPr>
            </a:p>
          </p:txBody>
        </p:sp>
      </p:grpSp>
    </p:spTree>
    <p:extLst>
      <p:ext uri="{BB962C8B-B14F-4D97-AF65-F5344CB8AC3E}">
        <p14:creationId xmlns:p14="http://schemas.microsoft.com/office/powerpoint/2010/main" val="24482361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ubtitle 11">
            <a:extLst>
              <a:ext uri="{FF2B5EF4-FFF2-40B4-BE49-F238E27FC236}">
                <a16:creationId xmlns:a16="http://schemas.microsoft.com/office/drawing/2014/main" id="{DAAD0B0E-D086-4F3E-84B5-199744A4B554}"/>
              </a:ext>
            </a:extLst>
          </p:cNvPr>
          <p:cNvSpPr>
            <a:spLocks noGrp="1"/>
          </p:cNvSpPr>
          <p:nvPr>
            <p:ph type="subTitle" idx="10"/>
          </p:nvPr>
        </p:nvSpPr>
        <p:spPr>
          <a:xfrm>
            <a:off x="27213" y="5603252"/>
            <a:ext cx="9144000" cy="1242582"/>
          </a:xfrm>
        </p:spPr>
        <p:txBody>
          <a:bodyPr lIns="822960"/>
          <a:lstStyle/>
          <a:p>
            <a:pPr lvl="0" algn="r">
              <a:spcBef>
                <a:spcPts val="0"/>
              </a:spcBef>
            </a:pPr>
            <a:endParaRPr lang="en-US" sz="1400" dirty="0">
              <a:solidFill>
                <a:prstClr val="white"/>
              </a:solidFill>
            </a:endParaRPr>
          </a:p>
          <a:p>
            <a:pPr lvl="0" algn="r">
              <a:spcBef>
                <a:spcPts val="0"/>
              </a:spcBef>
            </a:pPr>
            <a:endParaRPr lang="en-US" sz="1400" dirty="0">
              <a:solidFill>
                <a:prstClr val="white"/>
              </a:solidFill>
            </a:endParaRPr>
          </a:p>
          <a:p>
            <a:pPr lvl="0" algn="r">
              <a:spcBef>
                <a:spcPts val="0"/>
              </a:spcBef>
            </a:pPr>
            <a:endParaRPr lang="en-US" sz="1400" dirty="0">
              <a:solidFill>
                <a:prstClr val="white"/>
              </a:solidFill>
            </a:endParaRPr>
          </a:p>
          <a:p>
            <a:pPr lvl="0" algn="r">
              <a:spcBef>
                <a:spcPts val="0"/>
              </a:spcBef>
            </a:pPr>
            <a:endParaRPr lang="en-US" sz="1400" dirty="0">
              <a:solidFill>
                <a:prstClr val="white"/>
              </a:solidFill>
            </a:endParaRPr>
          </a:p>
          <a:p>
            <a:pPr lvl="0" algn="r">
              <a:spcBef>
                <a:spcPts val="0"/>
              </a:spcBef>
            </a:pPr>
            <a:endParaRPr lang="en-US" sz="1400" dirty="0">
              <a:solidFill>
                <a:prstClr val="white"/>
              </a:solidFill>
            </a:endParaRPr>
          </a:p>
          <a:p>
            <a:pPr lvl="0" algn="r">
              <a:spcBef>
                <a:spcPts val="0"/>
              </a:spcBef>
            </a:pPr>
            <a:endParaRPr lang="en-US" sz="1400" dirty="0">
              <a:solidFill>
                <a:prstClr val="white"/>
              </a:solidFill>
            </a:endParaRPr>
          </a:p>
          <a:p>
            <a:pPr lvl="0" algn="r">
              <a:spcBef>
                <a:spcPts val="0"/>
              </a:spcBef>
            </a:pPr>
            <a:endParaRPr lang="en-US" sz="1400" dirty="0">
              <a:solidFill>
                <a:prstClr val="white"/>
              </a:solidFill>
            </a:endParaRPr>
          </a:p>
          <a:p>
            <a:pPr lvl="0" algn="r">
              <a:spcBef>
                <a:spcPts val="0"/>
              </a:spcBef>
            </a:pPr>
            <a:r>
              <a:rPr lang="en-US" sz="1400" dirty="0">
                <a:solidFill>
                  <a:prstClr val="white"/>
                </a:solidFill>
              </a:rPr>
              <a:t>Books</a:t>
            </a:r>
            <a:r>
              <a:rPr lang="en-US" sz="1400" i="1" dirty="0">
                <a:solidFill>
                  <a:prstClr val="white"/>
                </a:solidFill>
              </a:rPr>
              <a:t>: Tuck Me In! </a:t>
            </a:r>
            <a:r>
              <a:rPr lang="en-US" sz="1400" dirty="0">
                <a:solidFill>
                  <a:prstClr val="white"/>
                </a:solidFill>
              </a:rPr>
              <a:t>by Dean </a:t>
            </a:r>
            <a:r>
              <a:rPr lang="en-US" sz="1400" dirty="0" err="1">
                <a:solidFill>
                  <a:prstClr val="white"/>
                </a:solidFill>
              </a:rPr>
              <a:t>Hacohen</a:t>
            </a:r>
            <a:r>
              <a:rPr lang="en-US" sz="1400" dirty="0">
                <a:solidFill>
                  <a:prstClr val="white"/>
                </a:solidFill>
              </a:rPr>
              <a:t> &amp; Sherry </a:t>
            </a:r>
            <a:r>
              <a:rPr lang="en-US" sz="1400" dirty="0" err="1">
                <a:solidFill>
                  <a:prstClr val="white"/>
                </a:solidFill>
              </a:rPr>
              <a:t>Scharschmidt</a:t>
            </a:r>
            <a:r>
              <a:rPr lang="en-US" sz="1400" dirty="0">
                <a:solidFill>
                  <a:prstClr val="white"/>
                </a:solidFill>
              </a:rPr>
              <a:t>; </a:t>
            </a:r>
            <a:br>
              <a:rPr lang="en-US" sz="1400" dirty="0">
                <a:solidFill>
                  <a:prstClr val="white"/>
                </a:solidFill>
              </a:rPr>
            </a:br>
            <a:r>
              <a:rPr lang="en-US" sz="1400" i="1" dirty="0" err="1">
                <a:solidFill>
                  <a:prstClr val="white"/>
                </a:solidFill>
              </a:rPr>
              <a:t>Chugga-Chugga</a:t>
            </a:r>
            <a:r>
              <a:rPr lang="en-US" sz="1400" i="1" dirty="0">
                <a:solidFill>
                  <a:prstClr val="white"/>
                </a:solidFill>
              </a:rPr>
              <a:t> Choo-Choo </a:t>
            </a:r>
            <a:r>
              <a:rPr lang="en-US" sz="1400" dirty="0">
                <a:solidFill>
                  <a:prstClr val="white"/>
                </a:solidFill>
              </a:rPr>
              <a:t>by Kevin Lewis;  </a:t>
            </a:r>
            <a:r>
              <a:rPr lang="en-US" sz="1400" i="1" dirty="0">
                <a:solidFill>
                  <a:prstClr val="white"/>
                </a:solidFill>
              </a:rPr>
              <a:t>Chug </a:t>
            </a:r>
            <a:r>
              <a:rPr lang="en-US" sz="1400" i="1" dirty="0" err="1">
                <a:solidFill>
                  <a:prstClr val="white"/>
                </a:solidFill>
              </a:rPr>
              <a:t>Chug</a:t>
            </a:r>
            <a:r>
              <a:rPr lang="en-US" sz="1400" i="1" dirty="0">
                <a:solidFill>
                  <a:prstClr val="white"/>
                </a:solidFill>
              </a:rPr>
              <a:t> Tractor </a:t>
            </a:r>
            <a:r>
              <a:rPr lang="en-US" sz="1400" dirty="0">
                <a:solidFill>
                  <a:prstClr val="white"/>
                </a:solidFill>
              </a:rPr>
              <a:t>by DK</a:t>
            </a:r>
          </a:p>
          <a:p>
            <a:pPr lvl="0">
              <a:spcBef>
                <a:spcPts val="0"/>
              </a:spcBef>
            </a:pPr>
            <a:endParaRPr lang="en-US" sz="1400" dirty="0">
              <a:solidFill>
                <a:prstClr val="white"/>
              </a:solidFill>
            </a:endParaRPr>
          </a:p>
          <a:p>
            <a:pPr lvl="0">
              <a:spcBef>
                <a:spcPts val="0"/>
              </a:spcBef>
            </a:pPr>
            <a:endParaRPr lang="en-US" sz="1400" dirty="0">
              <a:solidFill>
                <a:prstClr val="white"/>
              </a:solidFill>
            </a:endParaRPr>
          </a:p>
          <a:p>
            <a:endParaRPr lang="en-US" dirty="0"/>
          </a:p>
        </p:txBody>
      </p:sp>
      <p:sp>
        <p:nvSpPr>
          <p:cNvPr id="4" name="Title 1">
            <a:extLst>
              <a:ext uri="{FF2B5EF4-FFF2-40B4-BE49-F238E27FC236}">
                <a16:creationId xmlns:a16="http://schemas.microsoft.com/office/drawing/2014/main" id="{27ADA0FC-FA5B-44D4-8D11-6133351E6CD8}"/>
              </a:ext>
            </a:extLst>
          </p:cNvPr>
          <p:cNvSpPr txBox="1">
            <a:spLocks/>
          </p:cNvSpPr>
          <p:nvPr/>
        </p:nvSpPr>
        <p:spPr>
          <a:xfrm>
            <a:off x="1651001" y="406398"/>
            <a:ext cx="4762500" cy="766762"/>
          </a:xfrm>
          <a:prstGeom prst="rect">
            <a:avLst/>
          </a:prstGeom>
        </p:spPr>
        <p:txBody>
          <a:bodyPr/>
          <a:lstStyle>
            <a:lvl1pPr algn="l" defTabSz="457200" rtl="0" eaLnBrk="1" latinLnBrk="0" hangingPunct="1">
              <a:spcBef>
                <a:spcPct val="0"/>
              </a:spcBef>
              <a:buNone/>
              <a:defRPr sz="4000" b="1" kern="1200">
                <a:solidFill>
                  <a:srgbClr val="E85E4F"/>
                </a:solidFill>
                <a:latin typeface="+mj-lt"/>
                <a:ea typeface="+mj-ea"/>
                <a:cs typeface="+mj-cs"/>
              </a:defRPr>
            </a:lvl1pPr>
          </a:lstStyle>
          <a:p>
            <a:r>
              <a:rPr lang="en-US" sz="3600" b="0" i="1" dirty="0">
                <a:solidFill>
                  <a:srgbClr val="000000">
                    <a:lumMod val="65000"/>
                    <a:lumOff val="35000"/>
                  </a:srgbClr>
                </a:solidFill>
              </a:rPr>
              <a:t>For 18 – 36 months</a:t>
            </a:r>
          </a:p>
        </p:txBody>
      </p:sp>
      <p:grpSp>
        <p:nvGrpSpPr>
          <p:cNvPr id="5" name="Group 4">
            <a:extLst>
              <a:ext uri="{FF2B5EF4-FFF2-40B4-BE49-F238E27FC236}">
                <a16:creationId xmlns:a16="http://schemas.microsoft.com/office/drawing/2014/main" id="{3B5409EC-B53E-4CCF-9C64-1DFAAB10B09F}"/>
              </a:ext>
            </a:extLst>
          </p:cNvPr>
          <p:cNvGrpSpPr/>
          <p:nvPr/>
        </p:nvGrpSpPr>
        <p:grpSpPr>
          <a:xfrm>
            <a:off x="568961" y="196691"/>
            <a:ext cx="1005840" cy="1005840"/>
            <a:chOff x="579438" y="3386136"/>
            <a:chExt cx="1005840" cy="1005840"/>
          </a:xfrm>
        </p:grpSpPr>
        <p:sp>
          <p:nvSpPr>
            <p:cNvPr id="6" name="Text Box 5">
              <a:extLst>
                <a:ext uri="{FF2B5EF4-FFF2-40B4-BE49-F238E27FC236}">
                  <a16:creationId xmlns:a16="http://schemas.microsoft.com/office/drawing/2014/main" id="{A0DA7147-7530-4471-8D9F-584A939018F1}"/>
                </a:ext>
              </a:extLst>
            </p:cNvPr>
            <p:cNvSpPr txBox="1">
              <a:spLocks noChangeArrowheads="1"/>
            </p:cNvSpPr>
            <p:nvPr/>
          </p:nvSpPr>
          <p:spPr bwMode="auto">
            <a:xfrm>
              <a:off x="579438" y="3386136"/>
              <a:ext cx="1005840" cy="1005840"/>
            </a:xfrm>
            <a:prstGeom prst="rect">
              <a:avLst/>
            </a:prstGeom>
            <a:noFill/>
            <a:ln w="28575" algn="in">
              <a:solidFill>
                <a:srgbClr val="0000FF"/>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CCCCCC"/>
                    </a:outerShdw>
                  </a:effectLst>
                </a14:hiddenEffects>
              </a:ext>
            </a:extLst>
          </p:spPr>
          <p:txBody>
            <a:bodyPr lIns="36576" tIns="36576" rIns="36576" bIns="36576"/>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a:spcBef>
                  <a:spcPct val="0"/>
                </a:spcBef>
                <a:buFontTx/>
                <a:buNone/>
              </a:pPr>
              <a:endParaRPr lang="en-US" altLang="en-US" sz="1800">
                <a:solidFill>
                  <a:srgbClr val="000000"/>
                </a:solidFill>
              </a:endParaRPr>
            </a:p>
          </p:txBody>
        </p:sp>
        <p:sp>
          <p:nvSpPr>
            <p:cNvPr id="7" name="Text Box 6">
              <a:extLst>
                <a:ext uri="{FF2B5EF4-FFF2-40B4-BE49-F238E27FC236}">
                  <a16:creationId xmlns:a16="http://schemas.microsoft.com/office/drawing/2014/main" id="{80820621-FC13-41E6-9829-9AFA0C0345E8}"/>
                </a:ext>
              </a:extLst>
            </p:cNvPr>
            <p:cNvSpPr txBox="1">
              <a:spLocks noChangeArrowheads="1"/>
            </p:cNvSpPr>
            <p:nvPr/>
          </p:nvSpPr>
          <p:spPr bwMode="auto">
            <a:xfrm>
              <a:off x="653256" y="3481387"/>
              <a:ext cx="498475" cy="209551"/>
            </a:xfrm>
            <a:prstGeom prst="rect">
              <a:avLst/>
            </a:prstGeom>
            <a:solidFill>
              <a:srgbClr val="FFFFFF"/>
            </a:solidFill>
            <a:ln>
              <a:noFill/>
            </a:ln>
            <a:effectLst/>
            <a:extLs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lIns="0" tIns="0" rIns="0" bIns="0"/>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a:lnSpc>
                  <a:spcPts val="700"/>
                </a:lnSpc>
                <a:spcBef>
                  <a:spcPct val="0"/>
                </a:spcBef>
                <a:buFontTx/>
                <a:buNone/>
              </a:pPr>
              <a:r>
                <a:rPr lang="en-US" altLang="en-US" sz="900" b="1" dirty="0">
                  <a:solidFill>
                    <a:srgbClr val="000000">
                      <a:lumMod val="65000"/>
                      <a:lumOff val="35000"/>
                    </a:srgbClr>
                  </a:solidFill>
                  <a:latin typeface="Arial"/>
                </a:rPr>
                <a:t>18-36 months</a:t>
              </a:r>
              <a:endParaRPr lang="en-US" altLang="en-US" sz="1600" dirty="0">
                <a:solidFill>
                  <a:srgbClr val="000000">
                    <a:lumMod val="65000"/>
                    <a:lumOff val="35000"/>
                  </a:srgbClr>
                </a:solidFill>
                <a:latin typeface="Arial"/>
              </a:endParaRPr>
            </a:p>
          </p:txBody>
        </p:sp>
        <p:pic>
          <p:nvPicPr>
            <p:cNvPr id="8" name="Picture 7" descr="j0232429">
              <a:extLst>
                <a:ext uri="{FF2B5EF4-FFF2-40B4-BE49-F238E27FC236}">
                  <a16:creationId xmlns:a16="http://schemas.microsoft.com/office/drawing/2014/main" id="{D7E75346-F78D-43A1-92B9-67019A7C3D1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851759" y="3431856"/>
              <a:ext cx="670366" cy="914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grpSp>
      <p:sp>
        <p:nvSpPr>
          <p:cNvPr id="3" name="Content Placeholder 2">
            <a:extLst>
              <a:ext uri="{FF2B5EF4-FFF2-40B4-BE49-F238E27FC236}">
                <a16:creationId xmlns:a16="http://schemas.microsoft.com/office/drawing/2014/main" id="{C63F2702-99A1-4E92-84E6-4DAF6B2417DE}"/>
              </a:ext>
            </a:extLst>
          </p:cNvPr>
          <p:cNvSpPr>
            <a:spLocks noGrp="1"/>
          </p:cNvSpPr>
          <p:nvPr>
            <p:ph idx="1"/>
          </p:nvPr>
        </p:nvSpPr>
        <p:spPr>
          <a:xfrm>
            <a:off x="457199" y="1388898"/>
            <a:ext cx="8284029" cy="3529360"/>
          </a:xfrm>
        </p:spPr>
        <p:txBody>
          <a:bodyPr/>
          <a:lstStyle/>
          <a:p>
            <a:r>
              <a:rPr lang="en-US" sz="2800" dirty="0"/>
              <a:t>Choose books with repeated phrases or actions</a:t>
            </a:r>
          </a:p>
          <a:p>
            <a:r>
              <a:rPr lang="en-US" sz="2800" dirty="0"/>
              <a:t>Encourage children to participate </a:t>
            </a:r>
            <a:r>
              <a:rPr lang="en-US" sz="2800" dirty="0">
                <a:sym typeface="Symbol" panose="05050102010706020507" pitchFamily="18" charset="2"/>
              </a:rPr>
              <a:t>say the repeated phrase, say sounds of animals</a:t>
            </a:r>
          </a:p>
          <a:p>
            <a:r>
              <a:rPr lang="en-US" sz="2800" dirty="0">
                <a:sym typeface="Symbol" panose="05050102010706020507" pitchFamily="18" charset="2"/>
              </a:rPr>
              <a:t>Ask children “what” questions ”what is this?”</a:t>
            </a:r>
            <a:endParaRPr lang="en-US" sz="2800" dirty="0"/>
          </a:p>
          <a:p>
            <a:pPr marL="0" indent="0">
              <a:buNone/>
            </a:pPr>
            <a:endParaRPr lang="en-US" sz="2800" dirty="0"/>
          </a:p>
        </p:txBody>
      </p:sp>
      <p:pic>
        <p:nvPicPr>
          <p:cNvPr id="14" name="Picture 24" descr="9780786804290">
            <a:extLst>
              <a:ext uri="{FF2B5EF4-FFF2-40B4-BE49-F238E27FC236}">
                <a16:creationId xmlns:a16="http://schemas.microsoft.com/office/drawing/2014/main" id="{8EB5EA25-C381-4535-95FA-55A03E53E50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86236" y="4325609"/>
            <a:ext cx="2651760" cy="184905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15" name="Picture 17">
            <a:extLst>
              <a:ext uri="{FF2B5EF4-FFF2-40B4-BE49-F238E27FC236}">
                <a16:creationId xmlns:a16="http://schemas.microsoft.com/office/drawing/2014/main" id="{04384091-E1D0-4337-BE3D-F43B0D655B52}"/>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68961" y="3431465"/>
            <a:ext cx="2268384" cy="2743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9" name="Picture 8">
            <a:extLst>
              <a:ext uri="{FF2B5EF4-FFF2-40B4-BE49-F238E27FC236}">
                <a16:creationId xmlns:a16="http://schemas.microsoft.com/office/drawing/2014/main" id="{0BA55231-2997-4C95-82FB-E021789A9B22}"/>
              </a:ext>
            </a:extLst>
          </p:cNvPr>
          <p:cNvPicPr>
            <a:picLocks noChangeAspect="1"/>
          </p:cNvPicPr>
          <p:nvPr/>
        </p:nvPicPr>
        <p:blipFill>
          <a:blip r:embed="rId6"/>
          <a:stretch>
            <a:fillRect/>
          </a:stretch>
        </p:blipFill>
        <p:spPr>
          <a:xfrm>
            <a:off x="6139250" y="3673641"/>
            <a:ext cx="2533816" cy="251861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0363921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ubtitle 8">
            <a:extLst>
              <a:ext uri="{FF2B5EF4-FFF2-40B4-BE49-F238E27FC236}">
                <a16:creationId xmlns:a16="http://schemas.microsoft.com/office/drawing/2014/main" id="{D6486F50-BA4B-4EF6-9C98-3D8748B022E2}"/>
              </a:ext>
            </a:extLst>
          </p:cNvPr>
          <p:cNvSpPr>
            <a:spLocks noGrp="1"/>
          </p:cNvSpPr>
          <p:nvPr>
            <p:ph type="subTitle" idx="10"/>
          </p:nvPr>
        </p:nvSpPr>
        <p:spPr>
          <a:xfrm>
            <a:off x="0" y="5147264"/>
            <a:ext cx="9144000" cy="723207"/>
          </a:xfrm>
        </p:spPr>
        <p:txBody>
          <a:bodyPr lIns="548640" rIns="457200"/>
          <a:lstStyle/>
          <a:p>
            <a:r>
              <a:rPr lang="en-US" dirty="0"/>
              <a:t>Read favorite books </a:t>
            </a:r>
            <a:r>
              <a:rPr lang="en-US" i="1" dirty="0"/>
              <a:t>over</a:t>
            </a:r>
            <a:r>
              <a:rPr lang="en-US" dirty="0"/>
              <a:t> and </a:t>
            </a:r>
            <a:r>
              <a:rPr lang="en-US" i="1" dirty="0"/>
              <a:t>over</a:t>
            </a:r>
          </a:p>
        </p:txBody>
      </p:sp>
      <p:sp>
        <p:nvSpPr>
          <p:cNvPr id="3" name="Content Placeholder 2">
            <a:extLst>
              <a:ext uri="{FF2B5EF4-FFF2-40B4-BE49-F238E27FC236}">
                <a16:creationId xmlns:a16="http://schemas.microsoft.com/office/drawing/2014/main" id="{9ED7683C-6A00-4828-8B6D-BDA95565F93A}"/>
              </a:ext>
            </a:extLst>
          </p:cNvPr>
          <p:cNvSpPr>
            <a:spLocks noGrp="1"/>
          </p:cNvSpPr>
          <p:nvPr>
            <p:ph idx="1"/>
          </p:nvPr>
        </p:nvSpPr>
        <p:spPr>
          <a:xfrm>
            <a:off x="414698" y="1325973"/>
            <a:ext cx="8314604" cy="4391685"/>
          </a:xfrm>
        </p:spPr>
        <p:txBody>
          <a:bodyPr/>
          <a:lstStyle/>
          <a:p>
            <a:r>
              <a:rPr lang="en-US" sz="2400" dirty="0"/>
              <a:t>Repetition </a:t>
            </a:r>
            <a:r>
              <a:rPr lang="en-US" sz="2400" dirty="0">
                <a:sym typeface="Symbol" panose="05050102010706020507" pitchFamily="18" charset="2"/>
              </a:rPr>
              <a:t>say </a:t>
            </a:r>
            <a:r>
              <a:rPr lang="en-US" sz="2400" dirty="0"/>
              <a:t>a repeated or cumulative sequence </a:t>
            </a:r>
            <a:br>
              <a:rPr lang="en-US" sz="2400" dirty="0"/>
            </a:br>
            <a:r>
              <a:rPr lang="en-US" sz="2400" dirty="0"/>
              <a:t>Questions </a:t>
            </a:r>
            <a:r>
              <a:rPr lang="en-US" sz="2400" dirty="0">
                <a:sym typeface="Symbol" panose="05050102010706020507" pitchFamily="18" charset="2"/>
              </a:rPr>
              <a:t>a</a:t>
            </a:r>
            <a:r>
              <a:rPr lang="en-US" sz="2400" dirty="0"/>
              <a:t>sk open-ended  </a:t>
            </a:r>
          </a:p>
          <a:p>
            <a:pPr lvl="0"/>
            <a:r>
              <a:rPr lang="en-US" sz="2400" dirty="0"/>
              <a:t>Demonstrate enjoyment</a:t>
            </a:r>
          </a:p>
          <a:p>
            <a:pPr lvl="1"/>
            <a:r>
              <a:rPr lang="en-US" sz="2200" dirty="0"/>
              <a:t>Use different voices for different characters</a:t>
            </a:r>
          </a:p>
          <a:p>
            <a:pPr lvl="1"/>
            <a:r>
              <a:rPr lang="en-US" sz="2200" dirty="0"/>
              <a:t>Tell children what </a:t>
            </a:r>
            <a:r>
              <a:rPr lang="en-US" sz="2200" i="1" dirty="0"/>
              <a:t>you</a:t>
            </a:r>
            <a:r>
              <a:rPr lang="en-US" sz="2200" dirty="0"/>
              <a:t> like about a book</a:t>
            </a:r>
          </a:p>
          <a:p>
            <a:pPr lvl="1"/>
            <a:r>
              <a:rPr lang="en-US" sz="2200" dirty="0"/>
              <a:t>Ask children what they like about a favorite </a:t>
            </a:r>
            <a:br>
              <a:rPr lang="en-US" sz="2200" dirty="0"/>
            </a:br>
            <a:r>
              <a:rPr lang="en-US" sz="2200" dirty="0"/>
              <a:t>book</a:t>
            </a:r>
          </a:p>
          <a:p>
            <a:r>
              <a:rPr lang="en-US" sz="2400" dirty="0"/>
              <a:t>Books with humor </a:t>
            </a:r>
          </a:p>
          <a:p>
            <a:r>
              <a:rPr lang="en-US" sz="2400" dirty="0"/>
              <a:t>Use factual books on topics of interest</a:t>
            </a:r>
          </a:p>
        </p:txBody>
      </p:sp>
      <p:sp>
        <p:nvSpPr>
          <p:cNvPr id="5" name="Title 1">
            <a:extLst>
              <a:ext uri="{FF2B5EF4-FFF2-40B4-BE49-F238E27FC236}">
                <a16:creationId xmlns:a16="http://schemas.microsoft.com/office/drawing/2014/main" id="{09B44DBD-9CB3-476C-86CC-96A66E77FF77}"/>
              </a:ext>
            </a:extLst>
          </p:cNvPr>
          <p:cNvSpPr txBox="1">
            <a:spLocks/>
          </p:cNvSpPr>
          <p:nvPr/>
        </p:nvSpPr>
        <p:spPr>
          <a:xfrm>
            <a:off x="1651001" y="406398"/>
            <a:ext cx="4762500" cy="766762"/>
          </a:xfrm>
          <a:prstGeom prst="rect">
            <a:avLst/>
          </a:prstGeom>
        </p:spPr>
        <p:txBody>
          <a:bodyPr/>
          <a:lstStyle>
            <a:lvl1pPr algn="l" defTabSz="457200" rtl="0" eaLnBrk="1" latinLnBrk="0" hangingPunct="1">
              <a:spcBef>
                <a:spcPct val="0"/>
              </a:spcBef>
              <a:buNone/>
              <a:defRPr sz="4000" b="1" kern="1200">
                <a:solidFill>
                  <a:srgbClr val="E85E4F"/>
                </a:solidFill>
                <a:latin typeface="+mj-lt"/>
                <a:ea typeface="+mj-ea"/>
                <a:cs typeface="+mj-cs"/>
              </a:defRPr>
            </a:lvl1pPr>
          </a:lstStyle>
          <a:p>
            <a:r>
              <a:rPr lang="en-US" sz="3600" b="0" i="1" dirty="0">
                <a:solidFill>
                  <a:srgbClr val="000000">
                    <a:lumMod val="65000"/>
                    <a:lumOff val="35000"/>
                  </a:srgbClr>
                </a:solidFill>
              </a:rPr>
              <a:t>For 3 – 5 years</a:t>
            </a:r>
          </a:p>
        </p:txBody>
      </p:sp>
      <p:grpSp>
        <p:nvGrpSpPr>
          <p:cNvPr id="6" name="Group 5">
            <a:extLst>
              <a:ext uri="{FF2B5EF4-FFF2-40B4-BE49-F238E27FC236}">
                <a16:creationId xmlns:a16="http://schemas.microsoft.com/office/drawing/2014/main" id="{AAAA510F-092C-4A9B-AF95-77CA78401383}"/>
              </a:ext>
            </a:extLst>
          </p:cNvPr>
          <p:cNvGrpSpPr/>
          <p:nvPr/>
        </p:nvGrpSpPr>
        <p:grpSpPr>
          <a:xfrm>
            <a:off x="568961" y="196691"/>
            <a:ext cx="1005840" cy="1005840"/>
            <a:chOff x="1771650" y="2060575"/>
            <a:chExt cx="1005840" cy="1005840"/>
          </a:xfrm>
        </p:grpSpPr>
        <p:pic>
          <p:nvPicPr>
            <p:cNvPr id="7" name="Picture 25" descr="MCj03967000000[1]">
              <a:extLst>
                <a:ext uri="{FF2B5EF4-FFF2-40B4-BE49-F238E27FC236}">
                  <a16:creationId xmlns:a16="http://schemas.microsoft.com/office/drawing/2014/main" id="{41CF0B4E-85BA-4E93-A05F-7A25A6C5BE93}"/>
                </a:ext>
              </a:extLst>
            </p:cNvPr>
            <p:cNvPicPr preferRelativeResize="0">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71650" y="2060575"/>
              <a:ext cx="1005840" cy="1005840"/>
            </a:xfrm>
            <a:prstGeom prst="rect">
              <a:avLst/>
            </a:prstGeom>
            <a:noFill/>
            <a:ln w="28575" algn="in">
              <a:solidFill>
                <a:srgbClr val="0000FF"/>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CCCCCC"/>
                    </a:outerShdw>
                  </a:effectLst>
                </a14:hiddenEffects>
              </a:ext>
            </a:extLst>
          </p:spPr>
        </p:pic>
        <p:sp>
          <p:nvSpPr>
            <p:cNvPr id="8" name="Text Box 26">
              <a:extLst>
                <a:ext uri="{FF2B5EF4-FFF2-40B4-BE49-F238E27FC236}">
                  <a16:creationId xmlns:a16="http://schemas.microsoft.com/office/drawing/2014/main" id="{21FE03AC-1922-461E-9486-D001CDF8E947}"/>
                </a:ext>
              </a:extLst>
            </p:cNvPr>
            <p:cNvSpPr txBox="1">
              <a:spLocks noChangeArrowheads="1"/>
            </p:cNvSpPr>
            <p:nvPr/>
          </p:nvSpPr>
          <p:spPr bwMode="auto">
            <a:xfrm>
              <a:off x="2392363" y="2874962"/>
              <a:ext cx="385127" cy="1809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lIns="0" tIns="0" rIns="0" bIns="0"/>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a:lnSpc>
                  <a:spcPts val="700"/>
                </a:lnSpc>
                <a:spcBef>
                  <a:spcPct val="0"/>
                </a:spcBef>
                <a:buFontTx/>
                <a:buNone/>
              </a:pPr>
              <a:r>
                <a:rPr lang="en-US" altLang="en-US" sz="1000" b="1" dirty="0">
                  <a:solidFill>
                    <a:srgbClr val="000000">
                      <a:lumMod val="65000"/>
                      <a:lumOff val="35000"/>
                    </a:srgbClr>
                  </a:solidFill>
                  <a:latin typeface="Arial"/>
                </a:rPr>
                <a:t>3-5 years</a:t>
              </a:r>
              <a:endParaRPr lang="en-US" altLang="en-US" sz="1800" dirty="0">
                <a:solidFill>
                  <a:srgbClr val="000000">
                    <a:lumMod val="65000"/>
                    <a:lumOff val="35000"/>
                  </a:srgbClr>
                </a:solidFill>
                <a:latin typeface="Arial"/>
              </a:endParaRPr>
            </a:p>
          </p:txBody>
        </p:sp>
      </p:grpSp>
      <p:sp>
        <p:nvSpPr>
          <p:cNvPr id="11" name="TextBox 10">
            <a:extLst>
              <a:ext uri="{FF2B5EF4-FFF2-40B4-BE49-F238E27FC236}">
                <a16:creationId xmlns:a16="http://schemas.microsoft.com/office/drawing/2014/main" id="{F087E28F-F540-4D53-9CBA-CA861412C974}"/>
              </a:ext>
            </a:extLst>
          </p:cNvPr>
          <p:cNvSpPr txBox="1"/>
          <p:nvPr/>
        </p:nvSpPr>
        <p:spPr>
          <a:xfrm>
            <a:off x="1071881" y="6098733"/>
            <a:ext cx="5418182" cy="457261"/>
          </a:xfrm>
          <a:prstGeom prst="rect">
            <a:avLst/>
          </a:prstGeom>
          <a:noFill/>
        </p:spPr>
        <p:txBody>
          <a:bodyPr wrap="square" rtlCol="0">
            <a:noAutofit/>
          </a:bodyPr>
          <a:lstStyle/>
          <a:p>
            <a:pPr algn="r"/>
            <a:r>
              <a:rPr lang="en-US" sz="1400" dirty="0">
                <a:solidFill>
                  <a:srgbClr val="000000">
                    <a:lumMod val="50000"/>
                    <a:lumOff val="50000"/>
                  </a:srgbClr>
                </a:solidFill>
              </a:rPr>
              <a:t>Books: </a:t>
            </a:r>
            <a:r>
              <a:rPr lang="en-US" sz="1400" i="1" dirty="0">
                <a:solidFill>
                  <a:srgbClr val="000000">
                    <a:lumMod val="50000"/>
                    <a:lumOff val="50000"/>
                  </a:srgbClr>
                </a:solidFill>
              </a:rPr>
              <a:t>Don’t Let the Pigeon Drive the Bus</a:t>
            </a:r>
            <a:r>
              <a:rPr lang="en-US" sz="1400" dirty="0">
                <a:solidFill>
                  <a:srgbClr val="000000">
                    <a:lumMod val="50000"/>
                    <a:lumOff val="50000"/>
                  </a:srgbClr>
                </a:solidFill>
              </a:rPr>
              <a:t>! By </a:t>
            </a:r>
            <a:r>
              <a:rPr lang="en-US" sz="1400" dirty="0" err="1">
                <a:solidFill>
                  <a:srgbClr val="000000">
                    <a:lumMod val="50000"/>
                    <a:lumOff val="50000"/>
                  </a:srgbClr>
                </a:solidFill>
              </a:rPr>
              <a:t>mo</a:t>
            </a:r>
            <a:r>
              <a:rPr lang="en-US" sz="1400" dirty="0">
                <a:solidFill>
                  <a:srgbClr val="000000">
                    <a:lumMod val="50000"/>
                    <a:lumOff val="50000"/>
                  </a:srgbClr>
                </a:solidFill>
              </a:rPr>
              <a:t> </a:t>
            </a:r>
            <a:r>
              <a:rPr lang="en-US" sz="1400" dirty="0" err="1">
                <a:solidFill>
                  <a:srgbClr val="000000">
                    <a:lumMod val="50000"/>
                    <a:lumOff val="50000"/>
                  </a:srgbClr>
                </a:solidFill>
              </a:rPr>
              <a:t>willems</a:t>
            </a:r>
            <a:r>
              <a:rPr lang="en-US" sz="1400" dirty="0">
                <a:solidFill>
                  <a:srgbClr val="000000">
                    <a:lumMod val="50000"/>
                    <a:lumOff val="50000"/>
                  </a:srgbClr>
                </a:solidFill>
              </a:rPr>
              <a:t>; </a:t>
            </a:r>
            <a:br>
              <a:rPr lang="en-US" sz="1400" dirty="0">
                <a:solidFill>
                  <a:srgbClr val="000000">
                    <a:lumMod val="50000"/>
                    <a:lumOff val="50000"/>
                  </a:srgbClr>
                </a:solidFill>
              </a:rPr>
            </a:br>
            <a:r>
              <a:rPr lang="en-US" sz="1400" i="1" dirty="0">
                <a:solidFill>
                  <a:srgbClr val="000000">
                    <a:lumMod val="50000"/>
                    <a:lumOff val="50000"/>
                  </a:srgbClr>
                </a:solidFill>
              </a:rPr>
              <a:t>The Napping House </a:t>
            </a:r>
            <a:r>
              <a:rPr lang="en-US" sz="1400" dirty="0">
                <a:solidFill>
                  <a:srgbClr val="000000">
                    <a:lumMod val="50000"/>
                    <a:lumOff val="50000"/>
                  </a:srgbClr>
                </a:solidFill>
              </a:rPr>
              <a:t>by Audrey Wood and Don Wood</a:t>
            </a: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17108" y="4376084"/>
            <a:ext cx="1956816" cy="209061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19312" y="2077404"/>
            <a:ext cx="1952408" cy="195240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1335749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gradFill>
          <a:gsLst>
            <a:gs pos="0">
              <a:srgbClr val="FFC72C"/>
            </a:gs>
            <a:gs pos="100000">
              <a:schemeClr val="accent5">
                <a:lumMod val="20000"/>
                <a:lumOff val="80000"/>
              </a:schemeClr>
            </a:gs>
          </a:gsLst>
          <a:lin ang="1620000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B1005A-A4A7-4102-9BA5-7F3E11824CD3}"/>
              </a:ext>
            </a:extLst>
          </p:cNvPr>
          <p:cNvSpPr>
            <a:spLocks noGrp="1"/>
          </p:cNvSpPr>
          <p:nvPr>
            <p:ph type="title"/>
          </p:nvPr>
        </p:nvSpPr>
        <p:spPr>
          <a:xfrm>
            <a:off x="-88900" y="274638"/>
            <a:ext cx="9321800" cy="1143000"/>
          </a:xfrm>
        </p:spPr>
        <p:txBody>
          <a:bodyPr/>
          <a:lstStyle/>
          <a:p>
            <a:pPr algn="ctr"/>
            <a:r>
              <a:rPr lang="en-US" dirty="0"/>
              <a:t>Connecting Background Knowledge</a:t>
            </a:r>
            <a:br>
              <a:rPr lang="en-US" dirty="0"/>
            </a:br>
            <a:r>
              <a:rPr lang="en-US" dirty="0"/>
              <a:t>to the 5 Practices</a:t>
            </a:r>
          </a:p>
        </p:txBody>
      </p:sp>
      <p:sp>
        <p:nvSpPr>
          <p:cNvPr id="4" name="TextBox 3">
            <a:extLst>
              <a:ext uri="{FF2B5EF4-FFF2-40B4-BE49-F238E27FC236}">
                <a16:creationId xmlns:a16="http://schemas.microsoft.com/office/drawing/2014/main" id="{D2CC1C58-CC0E-47D9-9F56-8889D585DDA4}"/>
              </a:ext>
            </a:extLst>
          </p:cNvPr>
          <p:cNvSpPr txBox="1"/>
          <p:nvPr/>
        </p:nvSpPr>
        <p:spPr>
          <a:xfrm>
            <a:off x="1175354" y="1873332"/>
            <a:ext cx="2838506" cy="4040580"/>
          </a:xfrm>
          <a:prstGeom prst="rect">
            <a:avLst/>
          </a:prstGeom>
          <a:gradFill flip="none" rotWithShape="1">
            <a:gsLst>
              <a:gs pos="0">
                <a:srgbClr val="FFEDAB"/>
              </a:gs>
              <a:gs pos="74000">
                <a:srgbClr val="F8931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Arial"/>
                <a:ea typeface="+mn-ea"/>
                <a:cs typeface="+mn-cs"/>
              </a:rPr>
              <a:t>Talk</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Arial"/>
                <a:ea typeface="+mn-ea"/>
                <a:cs typeface="+mn-cs"/>
              </a:rPr>
              <a:t>Sing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6BE00">
                    <a:lumMod val="75000"/>
                  </a:srgbClr>
                </a:solidFill>
                <a:effectLst/>
                <a:uLnTx/>
                <a:uFillTx/>
                <a:latin typeface="Arial"/>
                <a:ea typeface="+mn-ea"/>
                <a:cs typeface="+mn-cs"/>
              </a:rPr>
              <a:t>Read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Arial"/>
                <a:ea typeface="+mn-ea"/>
                <a:cs typeface="+mn-cs"/>
              </a:rPr>
              <a:t>Write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Arial"/>
                <a:ea typeface="+mn-ea"/>
                <a:cs typeface="+mn-cs"/>
              </a:rPr>
              <a:t>Play</a:t>
            </a:r>
            <a:endParaRPr kumimoji="0" lang="en-US" sz="3200" b="1" i="0" u="none" strike="noStrike" kern="1200" cap="none" spc="0" normalizeH="0" baseline="0" noProof="0" dirty="0">
              <a:ln>
                <a:noFill/>
              </a:ln>
              <a:solidFill>
                <a:prstClr val="white"/>
              </a:solidFill>
              <a:effectLst/>
              <a:uLnTx/>
              <a:uFillTx/>
              <a:latin typeface="Arial"/>
              <a:ea typeface="+mn-ea"/>
              <a:cs typeface="+mn-cs"/>
            </a:endParaRPr>
          </a:p>
        </p:txBody>
      </p:sp>
      <p:sp>
        <p:nvSpPr>
          <p:cNvPr id="5" name="Speech Bubble: Rectangle with Corners Rounded 4">
            <a:extLst>
              <a:ext uri="{FF2B5EF4-FFF2-40B4-BE49-F238E27FC236}">
                <a16:creationId xmlns:a16="http://schemas.microsoft.com/office/drawing/2014/main" id="{69B3B229-EA23-4F81-B295-AC1822840592}"/>
              </a:ext>
            </a:extLst>
          </p:cNvPr>
          <p:cNvSpPr/>
          <p:nvPr/>
        </p:nvSpPr>
        <p:spPr>
          <a:xfrm>
            <a:off x="4868882" y="2961409"/>
            <a:ext cx="3384468" cy="2149434"/>
          </a:xfrm>
          <a:prstGeom prst="wedgeRoundRectCallout">
            <a:avLst>
              <a:gd name="adj1" fmla="val -100345"/>
              <a:gd name="adj2" fmla="val -4903"/>
              <a:gd name="adj3" fmla="val 16667"/>
            </a:avLst>
          </a:prstGeom>
          <a:gradFill flip="none" rotWithShape="1">
            <a:gsLst>
              <a:gs pos="0">
                <a:srgbClr val="FFEDAB"/>
              </a:gs>
              <a:gs pos="74000">
                <a:srgbClr val="F8931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rial"/>
                <a:ea typeface="+mn-ea"/>
                <a:cs typeface="+mn-cs"/>
              </a:rPr>
              <a:t>We’ve got </a:t>
            </a:r>
            <a:br>
              <a:rPr kumimoji="0" lang="en-US" sz="2800" b="1" i="0" u="none" strike="noStrike" kern="1200" cap="none" spc="0" normalizeH="0" baseline="0" noProof="0" dirty="0">
                <a:ln>
                  <a:noFill/>
                </a:ln>
                <a:solidFill>
                  <a:prstClr val="white"/>
                </a:solidFill>
                <a:effectLst/>
                <a:uLnTx/>
                <a:uFillTx/>
                <a:latin typeface="Arial"/>
                <a:ea typeface="+mn-ea"/>
                <a:cs typeface="+mn-cs"/>
              </a:rPr>
            </a:br>
            <a:r>
              <a:rPr kumimoji="0" lang="en-US" sz="2800" b="1" i="0" u="none" strike="noStrike" kern="1200" cap="none" spc="0" normalizeH="0" baseline="0" noProof="0" dirty="0">
                <a:ln>
                  <a:noFill/>
                </a:ln>
                <a:solidFill>
                  <a:prstClr val="white"/>
                </a:solidFill>
                <a:effectLst/>
                <a:uLnTx/>
                <a:uFillTx/>
                <a:latin typeface="Arial"/>
                <a:ea typeface="+mn-ea"/>
                <a:cs typeface="+mn-cs"/>
              </a:rPr>
              <a:t>this one </a:t>
            </a:r>
            <a:br>
              <a:rPr kumimoji="0" lang="en-US" sz="2800" b="1" i="0" u="none" strike="noStrike" kern="1200" cap="none" spc="0" normalizeH="0" baseline="0" noProof="0" dirty="0">
                <a:ln>
                  <a:noFill/>
                </a:ln>
                <a:solidFill>
                  <a:prstClr val="white"/>
                </a:solidFill>
                <a:effectLst/>
                <a:uLnTx/>
                <a:uFillTx/>
                <a:latin typeface="Arial"/>
                <a:ea typeface="+mn-ea"/>
                <a:cs typeface="+mn-cs"/>
              </a:rPr>
            </a:br>
            <a:r>
              <a:rPr kumimoji="0" lang="en-US" sz="2800" b="1" i="0" u="none" strike="noStrike" kern="1200" cap="none" spc="0" normalizeH="0" baseline="0" noProof="0" dirty="0">
                <a:ln>
                  <a:noFill/>
                </a:ln>
                <a:solidFill>
                  <a:prstClr val="white"/>
                </a:solidFill>
                <a:effectLst/>
                <a:uLnTx/>
                <a:uFillTx/>
                <a:latin typeface="Arial"/>
                <a:ea typeface="+mn-ea"/>
                <a:cs typeface="+mn-cs"/>
              </a:rPr>
              <a:t>covered</a:t>
            </a:r>
          </a:p>
        </p:txBody>
      </p:sp>
      <p:pic>
        <p:nvPicPr>
          <p:cNvPr id="7" name="Graphic 6" descr="Open Book">
            <a:extLst>
              <a:ext uri="{FF2B5EF4-FFF2-40B4-BE49-F238E27FC236}">
                <a16:creationId xmlns:a16="http://schemas.microsoft.com/office/drawing/2014/main" id="{D4DCF431-467C-4DB7-873B-287CCCCEB3B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857998" y="3586348"/>
            <a:ext cx="1083623" cy="1083623"/>
          </a:xfrm>
          <a:prstGeom prst="rect">
            <a:avLst/>
          </a:prstGeom>
        </p:spPr>
      </p:pic>
    </p:spTree>
    <p:extLst>
      <p:ext uri="{BB962C8B-B14F-4D97-AF65-F5344CB8AC3E}">
        <p14:creationId xmlns:p14="http://schemas.microsoft.com/office/powerpoint/2010/main" val="699296565"/>
      </p:ext>
    </p:extLst>
  </p:cSld>
  <p:clrMapOvr>
    <a:overrideClrMapping bg1="lt1" tx1="dk1" bg2="lt2" tx2="dk2" accent1="accent1" accent2="accent2" accent3="accent3" accent4="accent4" accent5="accent5" accent6="accent6" hlink="hlink" folHlink="folHlink"/>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16A9A670-1FF3-4160-AF23-B6AC67DE1955}"/>
              </a:ext>
            </a:extLst>
          </p:cNvPr>
          <p:cNvSpPr/>
          <p:nvPr/>
        </p:nvSpPr>
        <p:spPr>
          <a:xfrm>
            <a:off x="337456" y="3282879"/>
            <a:ext cx="4028419" cy="3042853"/>
          </a:xfrm>
          <a:prstGeom prst="roundRect">
            <a:avLst/>
          </a:prstGeom>
          <a:blipFill dpi="0" rotWithShape="1">
            <a:blip r:embed="rId3">
              <a:extLst>
                <a:ext uri="{28A0092B-C50C-407E-A947-70E740481C1C}">
                  <a14:useLocalDpi xmlns:a14="http://schemas.microsoft.com/office/drawing/2010/main" val="0"/>
                </a:ext>
              </a:extLst>
            </a:blip>
            <a:srcRect/>
            <a:stretch>
              <a:fillRect/>
            </a:stretch>
          </a:blipFill>
          <a:ln w="41275">
            <a:solidFill>
              <a:srgbClr val="FFD96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5" name="Subtitle 4">
            <a:extLst>
              <a:ext uri="{FF2B5EF4-FFF2-40B4-BE49-F238E27FC236}">
                <a16:creationId xmlns:a16="http://schemas.microsoft.com/office/drawing/2014/main" id="{3508A184-AD61-4007-A439-D0A62E9D870F}"/>
              </a:ext>
            </a:extLst>
          </p:cNvPr>
          <p:cNvSpPr>
            <a:spLocks noGrp="1"/>
          </p:cNvSpPr>
          <p:nvPr>
            <p:ph type="subTitle" idx="10"/>
          </p:nvPr>
        </p:nvSpPr>
        <p:spPr>
          <a:xfrm>
            <a:off x="0" y="778025"/>
            <a:ext cx="9144000" cy="824669"/>
          </a:xfrm>
        </p:spPr>
        <p:txBody>
          <a:bodyPr rIns="914400"/>
          <a:lstStyle/>
          <a:p>
            <a:pPr algn="r"/>
            <a:r>
              <a:rPr lang="en-US" dirty="0"/>
              <a:t>…elaborate and explore topics</a:t>
            </a:r>
          </a:p>
        </p:txBody>
      </p:sp>
      <p:sp>
        <p:nvSpPr>
          <p:cNvPr id="10" name="Speech Bubble: Oval 9">
            <a:extLst>
              <a:ext uri="{FF2B5EF4-FFF2-40B4-BE49-F238E27FC236}">
                <a16:creationId xmlns:a16="http://schemas.microsoft.com/office/drawing/2014/main" id="{BED21E0D-FEF1-404B-B26F-23B9A44C90D9}"/>
              </a:ext>
            </a:extLst>
          </p:cNvPr>
          <p:cNvSpPr/>
          <p:nvPr/>
        </p:nvSpPr>
        <p:spPr>
          <a:xfrm flipH="1">
            <a:off x="0" y="0"/>
            <a:ext cx="2904824" cy="1328057"/>
          </a:xfrm>
          <a:prstGeom prst="wedgeEllipseCallout">
            <a:avLst>
              <a:gd name="adj1" fmla="val -32295"/>
              <a:gd name="adj2" fmla="val 60041"/>
            </a:avLst>
          </a:prstGeom>
          <a:gradFill flip="none" rotWithShape="1">
            <a:gsLst>
              <a:gs pos="0">
                <a:srgbClr val="FFEDAB"/>
              </a:gs>
              <a:gs pos="67000">
                <a:srgbClr val="F8B43A"/>
              </a:gs>
            </a:gsLst>
            <a:lin ang="0" scaled="1"/>
            <a:tileRect/>
          </a:gradFill>
          <a:ln>
            <a:noFill/>
          </a:ln>
          <a:effectLst>
            <a:glow rad="101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4000" b="1">
              <a:solidFill>
                <a:prstClr val="white"/>
              </a:solidFill>
            </a:endParaRPr>
          </a:p>
        </p:txBody>
      </p:sp>
      <p:sp>
        <p:nvSpPr>
          <p:cNvPr id="2" name="Title 1">
            <a:extLst>
              <a:ext uri="{FF2B5EF4-FFF2-40B4-BE49-F238E27FC236}">
                <a16:creationId xmlns:a16="http://schemas.microsoft.com/office/drawing/2014/main" id="{36D270D8-C1C8-4BB0-88AF-3FE109AE12B2}"/>
              </a:ext>
            </a:extLst>
          </p:cNvPr>
          <p:cNvSpPr>
            <a:spLocks noGrp="1"/>
          </p:cNvSpPr>
          <p:nvPr>
            <p:ph type="title"/>
          </p:nvPr>
        </p:nvSpPr>
        <p:spPr>
          <a:xfrm>
            <a:off x="609709" y="274956"/>
            <a:ext cx="8229600" cy="1143000"/>
          </a:xfrm>
        </p:spPr>
        <p:txBody>
          <a:bodyPr/>
          <a:lstStyle/>
          <a:p>
            <a:r>
              <a:rPr lang="en-US" dirty="0"/>
              <a:t>TALK</a:t>
            </a:r>
          </a:p>
        </p:txBody>
      </p:sp>
      <p:sp>
        <p:nvSpPr>
          <p:cNvPr id="8" name="TextBox 7">
            <a:extLst>
              <a:ext uri="{FF2B5EF4-FFF2-40B4-BE49-F238E27FC236}">
                <a16:creationId xmlns:a16="http://schemas.microsoft.com/office/drawing/2014/main" id="{EF525525-C698-4D88-8511-FA83A10D4CD8}"/>
              </a:ext>
            </a:extLst>
          </p:cNvPr>
          <p:cNvSpPr txBox="1"/>
          <p:nvPr/>
        </p:nvSpPr>
        <p:spPr>
          <a:xfrm>
            <a:off x="859973" y="6448466"/>
            <a:ext cx="2950028" cy="269156"/>
          </a:xfrm>
          <a:prstGeom prst="rect">
            <a:avLst/>
          </a:prstGeom>
          <a:noFill/>
        </p:spPr>
        <p:txBody>
          <a:bodyPr wrap="square" rtlCol="0">
            <a:noAutofit/>
          </a:bodyPr>
          <a:lstStyle/>
          <a:p>
            <a:pPr>
              <a:defRPr/>
            </a:pPr>
            <a:r>
              <a:rPr lang="en-US" sz="1000" dirty="0">
                <a:solidFill>
                  <a:srgbClr val="000000">
                    <a:lumMod val="65000"/>
                    <a:lumOff val="35000"/>
                  </a:srgbClr>
                </a:solidFill>
                <a:hlinkClick r:id="rId4"/>
              </a:rPr>
              <a:t>Photo</a:t>
            </a:r>
            <a:r>
              <a:rPr lang="en-US" sz="1000" dirty="0">
                <a:solidFill>
                  <a:srgbClr val="000000">
                    <a:lumMod val="65000"/>
                    <a:lumOff val="35000"/>
                  </a:srgbClr>
                </a:solidFill>
              </a:rPr>
              <a:t> by San José Public Library / </a:t>
            </a:r>
            <a:r>
              <a:rPr lang="en-US" sz="1000" dirty="0">
                <a:hlinkClick r:id="rId5"/>
              </a:rPr>
              <a:t>CC BY SA</a:t>
            </a:r>
            <a:endParaRPr lang="en-US" sz="1000" dirty="0">
              <a:solidFill>
                <a:srgbClr val="000000">
                  <a:lumMod val="65000"/>
                  <a:lumOff val="35000"/>
                </a:srgbClr>
              </a:solidFill>
            </a:endParaRPr>
          </a:p>
        </p:txBody>
      </p:sp>
      <p:sp>
        <p:nvSpPr>
          <p:cNvPr id="6" name="Content Placeholder 2">
            <a:extLst>
              <a:ext uri="{FF2B5EF4-FFF2-40B4-BE49-F238E27FC236}">
                <a16:creationId xmlns:a16="http://schemas.microsoft.com/office/drawing/2014/main" id="{A46C9061-1D86-4158-8924-75919DB39A69}"/>
              </a:ext>
            </a:extLst>
          </p:cNvPr>
          <p:cNvSpPr>
            <a:spLocks noGrp="1"/>
          </p:cNvSpPr>
          <p:nvPr>
            <p:ph idx="1"/>
          </p:nvPr>
        </p:nvSpPr>
        <p:spPr>
          <a:xfrm>
            <a:off x="457200" y="1904193"/>
            <a:ext cx="8349343" cy="1420890"/>
          </a:xfrm>
        </p:spPr>
        <p:txBody>
          <a:bodyPr/>
          <a:lstStyle/>
          <a:p>
            <a:r>
              <a:rPr lang="en-US" sz="2400" dirty="0"/>
              <a:t>Using factual books, add information you know </a:t>
            </a:r>
            <a:br>
              <a:rPr lang="en-US" sz="2400" dirty="0"/>
            </a:br>
            <a:r>
              <a:rPr lang="en-US" sz="2400" dirty="0"/>
              <a:t>on the topic</a:t>
            </a:r>
          </a:p>
          <a:p>
            <a:r>
              <a:rPr lang="en-US" sz="2400" dirty="0"/>
              <a:t>Talking about information you know. </a:t>
            </a:r>
          </a:p>
          <a:p>
            <a:pPr marL="0" indent="0">
              <a:buNone/>
            </a:pPr>
            <a:endParaRPr lang="en-US" sz="2400" dirty="0"/>
          </a:p>
        </p:txBody>
      </p:sp>
      <p:sp>
        <p:nvSpPr>
          <p:cNvPr id="9" name="Content Placeholder 2">
            <a:extLst>
              <a:ext uri="{FF2B5EF4-FFF2-40B4-BE49-F238E27FC236}">
                <a16:creationId xmlns:a16="http://schemas.microsoft.com/office/drawing/2014/main" id="{E8238124-C5EE-42D1-91EC-CFC4F7818A35}"/>
              </a:ext>
            </a:extLst>
          </p:cNvPr>
          <p:cNvSpPr txBox="1">
            <a:spLocks/>
          </p:cNvSpPr>
          <p:nvPr/>
        </p:nvSpPr>
        <p:spPr>
          <a:xfrm>
            <a:off x="4365876" y="3316122"/>
            <a:ext cx="5017625" cy="2335489"/>
          </a:xfrm>
          <a:prstGeom prst="rect">
            <a:avLst/>
          </a:prstGeom>
        </p:spPr>
        <p:txBody>
          <a:bodyPr/>
          <a:lstStyle>
            <a:lvl1pPr marL="342900" indent="-342900" algn="l" defTabSz="457200" rtl="0" eaLnBrk="1" latinLnBrk="0" hangingPunct="1">
              <a:spcBef>
                <a:spcPct val="20000"/>
              </a:spcBef>
              <a:buClr>
                <a:srgbClr val="E85E4F"/>
              </a:buClr>
              <a:buFont typeface="Wingdings" panose="05000000000000000000" pitchFamily="2" charset="2"/>
              <a:buChar char="§"/>
              <a:defRPr sz="3200" kern="1200">
                <a:solidFill>
                  <a:srgbClr val="3D4059"/>
                </a:solidFill>
                <a:latin typeface="+mn-lt"/>
                <a:ea typeface="+mn-ea"/>
                <a:cs typeface="+mn-cs"/>
              </a:defRPr>
            </a:lvl1pPr>
            <a:lvl2pPr marL="742950" indent="-285750" algn="l" defTabSz="457200" rtl="0" eaLnBrk="1" latinLnBrk="0" hangingPunct="1">
              <a:spcBef>
                <a:spcPct val="20000"/>
              </a:spcBef>
              <a:buClr>
                <a:srgbClr val="FFC72C"/>
              </a:buClr>
              <a:buFont typeface="Wingdings" panose="05000000000000000000" pitchFamily="2" charset="2"/>
              <a:buChar char="§"/>
              <a:defRPr sz="2800" kern="1200">
                <a:solidFill>
                  <a:srgbClr val="3D4059"/>
                </a:solidFill>
                <a:latin typeface="+mn-lt"/>
                <a:ea typeface="+mn-ea"/>
                <a:cs typeface="+mn-cs"/>
              </a:defRPr>
            </a:lvl2pPr>
            <a:lvl3pPr marL="1143000" indent="-228600" algn="l" defTabSz="457200" rtl="0" eaLnBrk="1" latinLnBrk="0" hangingPunct="1">
              <a:spcBef>
                <a:spcPct val="20000"/>
              </a:spcBef>
              <a:buClr>
                <a:srgbClr val="FFC72C"/>
              </a:buClr>
              <a:buFont typeface="Wingdings" panose="05000000000000000000" pitchFamily="2" charset="2"/>
              <a:buChar char="§"/>
              <a:defRPr sz="2400" kern="1200">
                <a:solidFill>
                  <a:srgbClr val="3D4059"/>
                </a:solidFill>
                <a:latin typeface="+mn-lt"/>
                <a:ea typeface="+mn-ea"/>
                <a:cs typeface="+mn-cs"/>
              </a:defRPr>
            </a:lvl3pPr>
            <a:lvl4pPr marL="1600200" indent="-228600" algn="l" defTabSz="457200" rtl="0" eaLnBrk="1" latinLnBrk="0" hangingPunct="1">
              <a:spcBef>
                <a:spcPct val="20000"/>
              </a:spcBef>
              <a:buClr>
                <a:srgbClr val="FFC72C"/>
              </a:buClr>
              <a:buFont typeface="Wingdings" panose="05000000000000000000" pitchFamily="2" charset="2"/>
              <a:buChar char="§"/>
              <a:defRPr sz="2000" kern="1200">
                <a:solidFill>
                  <a:srgbClr val="3D4059"/>
                </a:solidFill>
                <a:latin typeface="+mn-lt"/>
                <a:ea typeface="+mn-ea"/>
                <a:cs typeface="+mn-cs"/>
              </a:defRPr>
            </a:lvl4pPr>
            <a:lvl5pPr marL="2057400" indent="-228600" algn="l" defTabSz="457200" rtl="0" eaLnBrk="1" latinLnBrk="0" hangingPunct="1">
              <a:spcBef>
                <a:spcPct val="20000"/>
              </a:spcBef>
              <a:buClr>
                <a:srgbClr val="FFC72C"/>
              </a:buClr>
              <a:buFont typeface="Wingdings" panose="05000000000000000000" pitchFamily="2" charset="2"/>
              <a:buChar char="§"/>
              <a:defRPr sz="2000" kern="1200">
                <a:solidFill>
                  <a:srgbClr val="3D4059"/>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400" dirty="0"/>
              <a:t>Encouraging children to tell </a:t>
            </a:r>
            <a:br>
              <a:rPr lang="en-US" sz="2400" dirty="0"/>
            </a:br>
            <a:r>
              <a:rPr lang="en-US" sz="2400" dirty="0"/>
              <a:t>you what they know and ask questions about the topic</a:t>
            </a:r>
          </a:p>
          <a:p>
            <a:r>
              <a:rPr lang="en-US" sz="2400" dirty="0"/>
              <a:t>Exploring ways to find information</a:t>
            </a:r>
          </a:p>
          <a:p>
            <a:r>
              <a:rPr lang="en-US" sz="2400" dirty="0"/>
              <a:t>Tell and retell stories</a:t>
            </a:r>
          </a:p>
          <a:p>
            <a:r>
              <a:rPr lang="en-US" sz="2400" dirty="0"/>
              <a:t>Talk about what is happening</a:t>
            </a:r>
          </a:p>
        </p:txBody>
      </p:sp>
    </p:spTree>
    <p:extLst>
      <p:ext uri="{BB962C8B-B14F-4D97-AF65-F5344CB8AC3E}">
        <p14:creationId xmlns:p14="http://schemas.microsoft.com/office/powerpoint/2010/main" val="43447699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a:extLst>
              <a:ext uri="{FF2B5EF4-FFF2-40B4-BE49-F238E27FC236}">
                <a16:creationId xmlns:a16="http://schemas.microsoft.com/office/drawing/2014/main" id="{3508A184-AD61-4007-A439-D0A62E9D870F}"/>
              </a:ext>
            </a:extLst>
          </p:cNvPr>
          <p:cNvSpPr>
            <a:spLocks noGrp="1"/>
          </p:cNvSpPr>
          <p:nvPr>
            <p:ph type="subTitle" idx="10"/>
          </p:nvPr>
        </p:nvSpPr>
        <p:spPr>
          <a:xfrm>
            <a:off x="0" y="778025"/>
            <a:ext cx="9144000" cy="824669"/>
          </a:xfrm>
        </p:spPr>
        <p:txBody>
          <a:bodyPr rIns="914400"/>
          <a:lstStyle/>
          <a:p>
            <a:pPr algn="r"/>
            <a:endParaRPr lang="en-US" dirty="0"/>
          </a:p>
        </p:txBody>
      </p:sp>
      <p:sp>
        <p:nvSpPr>
          <p:cNvPr id="10" name="Speech Bubble: Oval 9">
            <a:extLst>
              <a:ext uri="{FF2B5EF4-FFF2-40B4-BE49-F238E27FC236}">
                <a16:creationId xmlns:a16="http://schemas.microsoft.com/office/drawing/2014/main" id="{BED21E0D-FEF1-404B-B26F-23B9A44C90D9}"/>
              </a:ext>
            </a:extLst>
          </p:cNvPr>
          <p:cNvSpPr/>
          <p:nvPr/>
        </p:nvSpPr>
        <p:spPr>
          <a:xfrm flipH="1">
            <a:off x="0" y="0"/>
            <a:ext cx="2904824" cy="1328057"/>
          </a:xfrm>
          <a:prstGeom prst="wedgeEllipseCallout">
            <a:avLst>
              <a:gd name="adj1" fmla="val -32295"/>
              <a:gd name="adj2" fmla="val 60041"/>
            </a:avLst>
          </a:prstGeom>
          <a:gradFill flip="none" rotWithShape="1">
            <a:gsLst>
              <a:gs pos="0">
                <a:srgbClr val="FFEDAB"/>
              </a:gs>
              <a:gs pos="67000">
                <a:srgbClr val="F8B43A"/>
              </a:gs>
            </a:gsLst>
            <a:lin ang="0" scaled="1"/>
            <a:tileRect/>
          </a:gradFill>
          <a:ln>
            <a:noFill/>
          </a:ln>
          <a:effectLst>
            <a:glow rad="101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4000" b="1">
              <a:solidFill>
                <a:prstClr val="white"/>
              </a:solidFill>
            </a:endParaRPr>
          </a:p>
        </p:txBody>
      </p:sp>
      <p:sp>
        <p:nvSpPr>
          <p:cNvPr id="2" name="Title 1">
            <a:extLst>
              <a:ext uri="{FF2B5EF4-FFF2-40B4-BE49-F238E27FC236}">
                <a16:creationId xmlns:a16="http://schemas.microsoft.com/office/drawing/2014/main" id="{36D270D8-C1C8-4BB0-88AF-3FE109AE12B2}"/>
              </a:ext>
            </a:extLst>
          </p:cNvPr>
          <p:cNvSpPr>
            <a:spLocks noGrp="1"/>
          </p:cNvSpPr>
          <p:nvPr>
            <p:ph type="title"/>
          </p:nvPr>
        </p:nvSpPr>
        <p:spPr/>
        <p:txBody>
          <a:bodyPr/>
          <a:lstStyle/>
          <a:p>
            <a:r>
              <a:rPr lang="en-US" dirty="0"/>
              <a:t>SING</a:t>
            </a:r>
          </a:p>
        </p:txBody>
      </p:sp>
      <p:sp>
        <p:nvSpPr>
          <p:cNvPr id="6" name="Content Placeholder 2">
            <a:extLst>
              <a:ext uri="{FF2B5EF4-FFF2-40B4-BE49-F238E27FC236}">
                <a16:creationId xmlns:a16="http://schemas.microsoft.com/office/drawing/2014/main" id="{A46C9061-1D86-4158-8924-75919DB39A69}"/>
              </a:ext>
            </a:extLst>
          </p:cNvPr>
          <p:cNvSpPr>
            <a:spLocks noGrp="1"/>
          </p:cNvSpPr>
          <p:nvPr>
            <p:ph idx="1"/>
          </p:nvPr>
        </p:nvSpPr>
        <p:spPr>
          <a:xfrm>
            <a:off x="1280850" y="2036865"/>
            <a:ext cx="6178731" cy="2784270"/>
          </a:xfrm>
        </p:spPr>
        <p:txBody>
          <a:bodyPr/>
          <a:lstStyle/>
          <a:p>
            <a:pPr lvl="0"/>
            <a:r>
              <a:rPr lang="en-US" sz="2400" dirty="0"/>
              <a:t>Nursery rhymes and songs of a culture</a:t>
            </a:r>
          </a:p>
          <a:p>
            <a:pPr lvl="0"/>
            <a:r>
              <a:rPr lang="en-US" sz="2400" dirty="0"/>
              <a:t>Songs with sequence: Green Grass Grows All Around</a:t>
            </a:r>
          </a:p>
          <a:p>
            <a:pPr lvl="0"/>
            <a:r>
              <a:rPr lang="en-US" sz="2400" dirty="0"/>
              <a:t>Songs with story: Mary Had a Little Lamb</a:t>
            </a:r>
          </a:p>
        </p:txBody>
      </p:sp>
      <p:pic>
        <p:nvPicPr>
          <p:cNvPr id="4" name="Picture 3"/>
          <p:cNvPicPr>
            <a:picLocks noChangeAspect="1"/>
          </p:cNvPicPr>
          <p:nvPr/>
        </p:nvPicPr>
        <p:blipFill>
          <a:blip r:embed="rId3"/>
          <a:stretch>
            <a:fillRect/>
          </a:stretch>
        </p:blipFill>
        <p:spPr>
          <a:xfrm>
            <a:off x="4649727" y="3877869"/>
            <a:ext cx="2326712" cy="232125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77470" y="3820611"/>
            <a:ext cx="2189115" cy="243577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3" name="TextBox 12">
            <a:extLst>
              <a:ext uri="{FF2B5EF4-FFF2-40B4-BE49-F238E27FC236}">
                <a16:creationId xmlns:a16="http://schemas.microsoft.com/office/drawing/2014/main" id="{A07E1F78-3CA6-4D5F-A121-2820A147812E}"/>
              </a:ext>
            </a:extLst>
          </p:cNvPr>
          <p:cNvSpPr txBox="1"/>
          <p:nvPr/>
        </p:nvSpPr>
        <p:spPr>
          <a:xfrm>
            <a:off x="937407" y="6354731"/>
            <a:ext cx="6940983" cy="457261"/>
          </a:xfrm>
          <a:prstGeom prst="rect">
            <a:avLst/>
          </a:prstGeom>
          <a:noFill/>
        </p:spPr>
        <p:txBody>
          <a:bodyPr wrap="square" rtlCol="0">
            <a:noAutofit/>
          </a:bodyPr>
          <a:lstStyle/>
          <a:p>
            <a:pPr algn="r"/>
            <a:r>
              <a:rPr lang="en-US" sz="1400" dirty="0">
                <a:solidFill>
                  <a:srgbClr val="000000">
                    <a:lumMod val="50000"/>
                    <a:lumOff val="50000"/>
                  </a:srgbClr>
                </a:solidFill>
              </a:rPr>
              <a:t>Books: </a:t>
            </a:r>
            <a:r>
              <a:rPr lang="en-US" sz="1400" i="1" dirty="0">
                <a:solidFill>
                  <a:srgbClr val="000000">
                    <a:lumMod val="50000"/>
                    <a:lumOff val="50000"/>
                  </a:srgbClr>
                </a:solidFill>
              </a:rPr>
              <a:t>Mary Had a Little Lamb </a:t>
            </a:r>
            <a:r>
              <a:rPr lang="en-US" sz="1400" dirty="0">
                <a:solidFill>
                  <a:srgbClr val="000000">
                    <a:lumMod val="50000"/>
                    <a:lumOff val="50000"/>
                  </a:srgbClr>
                </a:solidFill>
              </a:rPr>
              <a:t>by Sarah Hale, Illustrated by </a:t>
            </a:r>
            <a:r>
              <a:rPr lang="en-US" sz="1400" dirty="0" err="1">
                <a:solidFill>
                  <a:srgbClr val="000000">
                    <a:lumMod val="50000"/>
                    <a:lumOff val="50000"/>
                  </a:srgbClr>
                </a:solidFill>
              </a:rPr>
              <a:t>Tomie</a:t>
            </a:r>
            <a:r>
              <a:rPr lang="en-US" sz="1400" dirty="0">
                <a:solidFill>
                  <a:srgbClr val="000000">
                    <a:lumMod val="50000"/>
                    <a:lumOff val="50000"/>
                  </a:srgbClr>
                </a:solidFill>
              </a:rPr>
              <a:t> de Paola; </a:t>
            </a:r>
          </a:p>
          <a:p>
            <a:pPr algn="r"/>
            <a:r>
              <a:rPr lang="en-US" sz="1400" i="1" dirty="0">
                <a:solidFill>
                  <a:srgbClr val="000000">
                    <a:lumMod val="50000"/>
                    <a:lumOff val="50000"/>
                  </a:srgbClr>
                </a:solidFill>
              </a:rPr>
              <a:t>There Was a Tree </a:t>
            </a:r>
            <a:r>
              <a:rPr lang="en-US" sz="1400" dirty="0">
                <a:solidFill>
                  <a:srgbClr val="000000">
                    <a:lumMod val="50000"/>
                    <a:lumOff val="50000"/>
                  </a:srgbClr>
                </a:solidFill>
              </a:rPr>
              <a:t>by Rachel Isadora</a:t>
            </a:r>
          </a:p>
        </p:txBody>
      </p:sp>
    </p:spTree>
    <p:extLst>
      <p:ext uri="{BB962C8B-B14F-4D97-AF65-F5344CB8AC3E}">
        <p14:creationId xmlns:p14="http://schemas.microsoft.com/office/powerpoint/2010/main" val="328112845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a:extLst>
              <a:ext uri="{FF2B5EF4-FFF2-40B4-BE49-F238E27FC236}">
                <a16:creationId xmlns:a16="http://schemas.microsoft.com/office/drawing/2014/main" id="{3508A184-AD61-4007-A439-D0A62E9D870F}"/>
              </a:ext>
            </a:extLst>
          </p:cNvPr>
          <p:cNvSpPr>
            <a:spLocks noGrp="1"/>
          </p:cNvSpPr>
          <p:nvPr>
            <p:ph type="subTitle" idx="10"/>
          </p:nvPr>
        </p:nvSpPr>
        <p:spPr>
          <a:xfrm>
            <a:off x="0" y="778025"/>
            <a:ext cx="9144000" cy="824669"/>
          </a:xfrm>
        </p:spPr>
        <p:txBody>
          <a:bodyPr rIns="914400"/>
          <a:lstStyle/>
          <a:p>
            <a:pPr algn="r"/>
            <a:endParaRPr lang="en-US" dirty="0">
              <a:cs typeface="Arial"/>
            </a:endParaRPr>
          </a:p>
        </p:txBody>
      </p:sp>
      <p:sp>
        <p:nvSpPr>
          <p:cNvPr id="10" name="Speech Bubble: Oval 9">
            <a:extLst>
              <a:ext uri="{FF2B5EF4-FFF2-40B4-BE49-F238E27FC236}">
                <a16:creationId xmlns:a16="http://schemas.microsoft.com/office/drawing/2014/main" id="{BED21E0D-FEF1-404B-B26F-23B9A44C90D9}"/>
              </a:ext>
            </a:extLst>
          </p:cNvPr>
          <p:cNvSpPr/>
          <p:nvPr/>
        </p:nvSpPr>
        <p:spPr>
          <a:xfrm flipH="1">
            <a:off x="0" y="0"/>
            <a:ext cx="2904824" cy="1328057"/>
          </a:xfrm>
          <a:prstGeom prst="wedgeEllipseCallout">
            <a:avLst>
              <a:gd name="adj1" fmla="val -32295"/>
              <a:gd name="adj2" fmla="val 60041"/>
            </a:avLst>
          </a:prstGeom>
          <a:gradFill flip="none" rotWithShape="1">
            <a:gsLst>
              <a:gs pos="0">
                <a:srgbClr val="FFEDAB"/>
              </a:gs>
              <a:gs pos="67000">
                <a:srgbClr val="F8B43A"/>
              </a:gs>
            </a:gsLst>
            <a:lin ang="0" scaled="1"/>
            <a:tileRect/>
          </a:gradFill>
          <a:ln>
            <a:noFill/>
          </a:ln>
          <a:effectLst>
            <a:glow rad="101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4000" b="1">
              <a:solidFill>
                <a:prstClr val="white"/>
              </a:solidFill>
            </a:endParaRPr>
          </a:p>
        </p:txBody>
      </p:sp>
      <p:sp>
        <p:nvSpPr>
          <p:cNvPr id="2" name="Title 1">
            <a:extLst>
              <a:ext uri="{FF2B5EF4-FFF2-40B4-BE49-F238E27FC236}">
                <a16:creationId xmlns:a16="http://schemas.microsoft.com/office/drawing/2014/main" id="{36D270D8-C1C8-4BB0-88AF-3FE109AE12B2}"/>
              </a:ext>
            </a:extLst>
          </p:cNvPr>
          <p:cNvSpPr>
            <a:spLocks noGrp="1"/>
          </p:cNvSpPr>
          <p:nvPr>
            <p:ph type="title"/>
          </p:nvPr>
        </p:nvSpPr>
        <p:spPr/>
        <p:txBody>
          <a:bodyPr/>
          <a:lstStyle/>
          <a:p>
            <a:r>
              <a:rPr lang="en-US" dirty="0"/>
              <a:t>WRITE</a:t>
            </a:r>
          </a:p>
        </p:txBody>
      </p:sp>
      <p:sp>
        <p:nvSpPr>
          <p:cNvPr id="6" name="Content Placeholder 2">
            <a:extLst>
              <a:ext uri="{FF2B5EF4-FFF2-40B4-BE49-F238E27FC236}">
                <a16:creationId xmlns:a16="http://schemas.microsoft.com/office/drawing/2014/main" id="{A46C9061-1D86-4158-8924-75919DB39A69}"/>
              </a:ext>
            </a:extLst>
          </p:cNvPr>
          <p:cNvSpPr>
            <a:spLocks noGrp="1"/>
          </p:cNvSpPr>
          <p:nvPr>
            <p:ph idx="1"/>
          </p:nvPr>
        </p:nvSpPr>
        <p:spPr>
          <a:xfrm>
            <a:off x="202699" y="4813641"/>
            <a:ext cx="4369301" cy="2235630"/>
          </a:xfrm>
        </p:spPr>
        <p:txBody>
          <a:bodyPr/>
          <a:lstStyle/>
          <a:p>
            <a:r>
              <a:rPr lang="en-US" sz="2400" dirty="0"/>
              <a:t>Writing about their own experiences</a:t>
            </a:r>
          </a:p>
        </p:txBody>
      </p:sp>
      <p:sp>
        <p:nvSpPr>
          <p:cNvPr id="7" name="Rectangle: Rounded Corners 6">
            <a:extLst>
              <a:ext uri="{FF2B5EF4-FFF2-40B4-BE49-F238E27FC236}">
                <a16:creationId xmlns:a16="http://schemas.microsoft.com/office/drawing/2014/main" id="{F25BECE5-B579-4127-BD52-1C2DAB91CA7D}"/>
              </a:ext>
            </a:extLst>
          </p:cNvPr>
          <p:cNvSpPr/>
          <p:nvPr/>
        </p:nvSpPr>
        <p:spPr>
          <a:xfrm>
            <a:off x="1452412" y="1769543"/>
            <a:ext cx="2509988" cy="2801032"/>
          </a:xfrm>
          <a:prstGeom prst="roundRect">
            <a:avLst/>
          </a:prstGeom>
          <a:blipFill>
            <a:blip r:embed="rId3"/>
            <a:stretch>
              <a:fillRect/>
            </a:stretch>
          </a:blipFill>
          <a:ln w="47625">
            <a:solidFill>
              <a:srgbClr val="E85E4F"/>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pic>
        <p:nvPicPr>
          <p:cNvPr id="8" name="Picture 4" descr="Image result for palmar grasp">
            <a:extLst>
              <a:ext uri="{FF2B5EF4-FFF2-40B4-BE49-F238E27FC236}">
                <a16:creationId xmlns:a16="http://schemas.microsoft.com/office/drawing/2014/main" id="{9804EAE9-24D2-4AB2-A7D9-893D0CBB8694}"/>
              </a:ext>
            </a:extLst>
          </p:cNvPr>
          <p:cNvPicPr>
            <a:picLocks noChangeAspect="1"/>
          </p:cNvPicPr>
          <p:nvPr/>
        </p:nvPicPr>
        <p:blipFill>
          <a:blip r:embed="rId4">
            <a:extLst>
              <a:ext uri="{28A0092B-C50C-407E-A947-70E740481C1C}">
                <a14:useLocalDpi xmlns:a14="http://schemas.microsoft.com/office/drawing/2010/main" val="0"/>
              </a:ext>
            </a:extLst>
          </a:blip>
          <a:srcRect l="22142"/>
          <a:stretch>
            <a:fillRect/>
          </a:stretch>
        </p:blipFill>
        <p:spPr bwMode="auto">
          <a:xfrm>
            <a:off x="6239178" y="1066392"/>
            <a:ext cx="1779470" cy="1522321"/>
          </a:xfrm>
          <a:prstGeom prst="rect">
            <a:avLst/>
          </a:prstGeom>
          <a:blipFill>
            <a:blip r:embed="rId3"/>
            <a:stretch>
              <a:fillRect/>
            </a:stretch>
          </a:blipFill>
          <a:ln w="47625">
            <a:solidFill>
              <a:srgbClr val="E85E4F"/>
            </a:solidFill>
          </a:ln>
          <a:extLst/>
        </p:spPr>
      </p:pic>
      <p:pic>
        <p:nvPicPr>
          <p:cNvPr id="9" name="Picture 2" descr="http://30.media.tumblr.com/tumblr_l68zfcQIMI1qcheb3o1_250.jpg">
            <a:extLst>
              <a:ext uri="{FF2B5EF4-FFF2-40B4-BE49-F238E27FC236}">
                <a16:creationId xmlns:a16="http://schemas.microsoft.com/office/drawing/2014/main" id="{6E162969-1F7F-49C9-8832-723BD983FADB}"/>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775198" y="3216256"/>
            <a:ext cx="3833223" cy="2715200"/>
          </a:xfrm>
          <a:prstGeom prst="rect">
            <a:avLst/>
          </a:prstGeom>
          <a:blipFill>
            <a:blip r:embed="rId3"/>
            <a:stretch>
              <a:fillRect/>
            </a:stretch>
          </a:blipFill>
          <a:ln w="47625">
            <a:solidFill>
              <a:srgbClr val="E85E4F"/>
            </a:solidFill>
          </a:ln>
          <a:extLst/>
        </p:spPr>
      </p:pic>
      <p:sp>
        <p:nvSpPr>
          <p:cNvPr id="11" name="TextBox 10">
            <a:extLst>
              <a:ext uri="{FF2B5EF4-FFF2-40B4-BE49-F238E27FC236}">
                <a16:creationId xmlns:a16="http://schemas.microsoft.com/office/drawing/2014/main" id="{D445662C-B95D-4F46-9CDB-1583407EA1EE}"/>
              </a:ext>
            </a:extLst>
          </p:cNvPr>
          <p:cNvSpPr txBox="1"/>
          <p:nvPr/>
        </p:nvSpPr>
        <p:spPr>
          <a:xfrm>
            <a:off x="3563893" y="6317041"/>
            <a:ext cx="6255834" cy="401070"/>
          </a:xfrm>
          <a:prstGeom prst="rect">
            <a:avLst/>
          </a:prstGeom>
          <a:noFill/>
        </p:spPr>
        <p:txBody>
          <a:bodyPr wrap="square" rtlCol="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lumMod val="50000"/>
                    <a:lumOff val="50000"/>
                  </a:srgbClr>
                </a:solidFill>
                <a:effectLst/>
                <a:uLnTx/>
                <a:uFillTx/>
                <a:latin typeface="Arial"/>
                <a:ea typeface="+mn-ea"/>
                <a:cs typeface="+mn-cs"/>
              </a:rPr>
              <a:t>Book</a:t>
            </a:r>
            <a:r>
              <a:rPr kumimoji="0" lang="en-US" sz="1400" b="0" i="1" u="none" strike="noStrike" kern="1200" cap="none" spc="0" normalizeH="0" baseline="0" noProof="0" dirty="0">
                <a:ln>
                  <a:noFill/>
                </a:ln>
                <a:solidFill>
                  <a:srgbClr val="000000">
                    <a:lumMod val="50000"/>
                    <a:lumOff val="50000"/>
                  </a:srgbClr>
                </a:solidFill>
                <a:effectLst/>
                <a:uLnTx/>
                <a:uFillTx/>
                <a:latin typeface="Arial"/>
                <a:ea typeface="+mn-ea"/>
                <a:cs typeface="+mn-cs"/>
              </a:rPr>
              <a:t>: More than Letters </a:t>
            </a:r>
            <a:r>
              <a:rPr kumimoji="0" lang="en-US" sz="1400" b="0" i="0" u="none" strike="noStrike" kern="1200" cap="none" spc="0" normalizeH="0" baseline="0" noProof="0" dirty="0">
                <a:ln>
                  <a:noFill/>
                </a:ln>
                <a:solidFill>
                  <a:srgbClr val="000000">
                    <a:lumMod val="50000"/>
                    <a:lumOff val="50000"/>
                  </a:srgbClr>
                </a:solidFill>
                <a:effectLst/>
                <a:uLnTx/>
                <a:uFillTx/>
                <a:latin typeface="Arial"/>
                <a:ea typeface="+mn-ea"/>
                <a:cs typeface="+mn-cs"/>
              </a:rPr>
              <a:t>by Sally Moomaw and Brenda Hieronymous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000000">
                  <a:lumMod val="50000"/>
                  <a:lumOff val="50000"/>
                </a:srgbClr>
              </a:solidFill>
              <a:effectLst/>
              <a:uLnTx/>
              <a:uFillTx/>
              <a:latin typeface="Arial"/>
              <a:ea typeface="+mn-ea"/>
              <a:cs typeface="+mn-cs"/>
            </a:endParaRPr>
          </a:p>
        </p:txBody>
      </p:sp>
    </p:spTree>
    <p:extLst>
      <p:ext uri="{BB962C8B-B14F-4D97-AF65-F5344CB8AC3E}">
        <p14:creationId xmlns:p14="http://schemas.microsoft.com/office/powerpoint/2010/main" val="227944081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a:extLst>
              <a:ext uri="{FF2B5EF4-FFF2-40B4-BE49-F238E27FC236}">
                <a16:creationId xmlns:a16="http://schemas.microsoft.com/office/drawing/2014/main" id="{3508A184-AD61-4007-A439-D0A62E9D870F}"/>
              </a:ext>
            </a:extLst>
          </p:cNvPr>
          <p:cNvSpPr>
            <a:spLocks noGrp="1"/>
          </p:cNvSpPr>
          <p:nvPr>
            <p:ph type="subTitle" idx="10"/>
          </p:nvPr>
        </p:nvSpPr>
        <p:spPr>
          <a:xfrm>
            <a:off x="0" y="778025"/>
            <a:ext cx="9144000" cy="824669"/>
          </a:xfrm>
        </p:spPr>
        <p:txBody>
          <a:bodyPr rIns="914400"/>
          <a:lstStyle/>
          <a:p>
            <a:pPr algn="r"/>
            <a:endParaRPr lang="en-US" dirty="0">
              <a:cs typeface="Arial"/>
            </a:endParaRPr>
          </a:p>
        </p:txBody>
      </p:sp>
      <p:sp>
        <p:nvSpPr>
          <p:cNvPr id="10" name="Speech Bubble: Oval 9">
            <a:extLst>
              <a:ext uri="{FF2B5EF4-FFF2-40B4-BE49-F238E27FC236}">
                <a16:creationId xmlns:a16="http://schemas.microsoft.com/office/drawing/2014/main" id="{BED21E0D-FEF1-404B-B26F-23B9A44C90D9}"/>
              </a:ext>
            </a:extLst>
          </p:cNvPr>
          <p:cNvSpPr/>
          <p:nvPr/>
        </p:nvSpPr>
        <p:spPr>
          <a:xfrm flipH="1">
            <a:off x="0" y="0"/>
            <a:ext cx="2904824" cy="1328057"/>
          </a:xfrm>
          <a:prstGeom prst="wedgeEllipseCallout">
            <a:avLst>
              <a:gd name="adj1" fmla="val -32295"/>
              <a:gd name="adj2" fmla="val 60041"/>
            </a:avLst>
          </a:prstGeom>
          <a:gradFill flip="none" rotWithShape="1">
            <a:gsLst>
              <a:gs pos="0">
                <a:srgbClr val="FFEDAB"/>
              </a:gs>
              <a:gs pos="67000">
                <a:srgbClr val="F8B43A"/>
              </a:gs>
            </a:gsLst>
            <a:lin ang="0" scaled="1"/>
            <a:tileRect/>
          </a:gradFill>
          <a:ln>
            <a:noFill/>
          </a:ln>
          <a:effectLst>
            <a:glow rad="101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4000" b="1">
              <a:solidFill>
                <a:prstClr val="white"/>
              </a:solidFill>
            </a:endParaRPr>
          </a:p>
        </p:txBody>
      </p:sp>
      <p:sp>
        <p:nvSpPr>
          <p:cNvPr id="2" name="Title 1">
            <a:extLst>
              <a:ext uri="{FF2B5EF4-FFF2-40B4-BE49-F238E27FC236}">
                <a16:creationId xmlns:a16="http://schemas.microsoft.com/office/drawing/2014/main" id="{36D270D8-C1C8-4BB0-88AF-3FE109AE12B2}"/>
              </a:ext>
            </a:extLst>
          </p:cNvPr>
          <p:cNvSpPr>
            <a:spLocks noGrp="1"/>
          </p:cNvSpPr>
          <p:nvPr>
            <p:ph type="title"/>
          </p:nvPr>
        </p:nvSpPr>
        <p:spPr/>
        <p:txBody>
          <a:bodyPr/>
          <a:lstStyle/>
          <a:p>
            <a:r>
              <a:rPr lang="en-US" dirty="0"/>
              <a:t>PLAY</a:t>
            </a:r>
          </a:p>
        </p:txBody>
      </p:sp>
      <p:sp>
        <p:nvSpPr>
          <p:cNvPr id="6" name="Content Placeholder 2">
            <a:extLst>
              <a:ext uri="{FF2B5EF4-FFF2-40B4-BE49-F238E27FC236}">
                <a16:creationId xmlns:a16="http://schemas.microsoft.com/office/drawing/2014/main" id="{A46C9061-1D86-4158-8924-75919DB39A69}"/>
              </a:ext>
            </a:extLst>
          </p:cNvPr>
          <p:cNvSpPr>
            <a:spLocks noGrp="1"/>
          </p:cNvSpPr>
          <p:nvPr>
            <p:ph idx="1"/>
          </p:nvPr>
        </p:nvSpPr>
        <p:spPr>
          <a:xfrm>
            <a:off x="686881" y="1952527"/>
            <a:ext cx="6178731" cy="865133"/>
          </a:xfrm>
        </p:spPr>
        <p:txBody>
          <a:bodyPr/>
          <a:lstStyle/>
          <a:p>
            <a:r>
              <a:rPr lang="en-US" sz="2400" dirty="0"/>
              <a:t>Symbolic play</a:t>
            </a:r>
          </a:p>
        </p:txBody>
      </p:sp>
      <p:sp>
        <p:nvSpPr>
          <p:cNvPr id="3" name="Rectangle 2">
            <a:extLst>
              <a:ext uri="{FF2B5EF4-FFF2-40B4-BE49-F238E27FC236}">
                <a16:creationId xmlns:a16="http://schemas.microsoft.com/office/drawing/2014/main" id="{6A84BCA8-0111-4575-B018-C06C3184DDE7}"/>
              </a:ext>
            </a:extLst>
          </p:cNvPr>
          <p:cNvSpPr/>
          <p:nvPr/>
        </p:nvSpPr>
        <p:spPr>
          <a:xfrm>
            <a:off x="55643" y="6284777"/>
            <a:ext cx="8018314" cy="523220"/>
          </a:xfrm>
          <a:prstGeom prst="rect">
            <a:avLst/>
          </a:prstGeom>
        </p:spPr>
        <p:txBody>
          <a:bodyPr wrap="square">
            <a:spAutoFit/>
          </a:bodyPr>
          <a:lstStyle/>
          <a:p>
            <a:r>
              <a:rPr lang="en-US" sz="1400" dirty="0"/>
              <a:t>Garden photo – courtesy of Brooke Doyle; Block photo: Toddler-Palooza in Children’s Services at Main by  </a:t>
            </a:r>
            <a:r>
              <a:rPr lang="en-US" sz="1400" dirty="0">
                <a:hlinkClick r:id="rId3"/>
              </a:rPr>
              <a:t>Allen Co (IN) Public Library</a:t>
            </a:r>
            <a:r>
              <a:rPr lang="en-US" sz="1400" dirty="0"/>
              <a:t> on </a:t>
            </a:r>
            <a:r>
              <a:rPr lang="en-US" sz="1400" dirty="0">
                <a:hlinkClick r:id="rId4"/>
              </a:rPr>
              <a:t>Flickr</a:t>
            </a:r>
            <a:r>
              <a:rPr lang="en-US" sz="1400" dirty="0"/>
              <a:t> / </a:t>
            </a:r>
            <a:r>
              <a:rPr lang="en-US" sz="1400" dirty="0">
                <a:hlinkClick r:id="rId5"/>
              </a:rPr>
              <a:t>CC BY-NC-ND 2.0</a:t>
            </a:r>
            <a:endParaRPr lang="en-US" sz="1400" dirty="0"/>
          </a:p>
        </p:txBody>
      </p:sp>
      <p:pic>
        <p:nvPicPr>
          <p:cNvPr id="1026" name="Picture 2"/>
          <p:cNvPicPr>
            <a:picLocks noChangeAspect="1" noChangeArrowheads="1"/>
          </p:cNvPicPr>
          <p:nvPr/>
        </p:nvPicPr>
        <p:blipFill>
          <a:blip r:embed="rId6"/>
          <a:srcRect/>
          <a:stretch>
            <a:fillRect/>
          </a:stretch>
        </p:blipFill>
        <p:spPr bwMode="auto">
          <a:xfrm>
            <a:off x="5367754" y="1825570"/>
            <a:ext cx="3088179" cy="4115509"/>
          </a:xfrm>
          <a:prstGeom prst="roundRect">
            <a:avLst/>
          </a:prstGeom>
          <a:solidFill>
            <a:srgbClr val="FFFFFF">
              <a:shade val="85000"/>
            </a:srgbClr>
          </a:solidFill>
          <a:ln w="47625" cap="sq">
            <a:solidFill>
              <a:srgbClr val="E85E4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27" name="Picture 3" descr="C:\Users\doyleb\Downloads\garden store.jpg"/>
          <p:cNvPicPr>
            <a:picLocks noChangeAspect="1" noChangeArrowheads="1"/>
          </p:cNvPicPr>
          <p:nvPr/>
        </p:nvPicPr>
        <p:blipFill>
          <a:blip r:embed="rId7"/>
          <a:srcRect/>
          <a:stretch>
            <a:fillRect/>
          </a:stretch>
        </p:blipFill>
        <p:spPr bwMode="auto">
          <a:xfrm>
            <a:off x="1613138" y="2709287"/>
            <a:ext cx="2336588" cy="3115451"/>
          </a:xfrm>
          <a:prstGeom prst="roundRect">
            <a:avLst/>
          </a:prstGeom>
          <a:noFill/>
          <a:ln w="47625">
            <a:solidFill>
              <a:srgbClr val="E85E4F"/>
            </a:solidFill>
          </a:ln>
        </p:spPr>
      </p:pic>
    </p:spTree>
    <p:extLst>
      <p:ext uri="{BB962C8B-B14F-4D97-AF65-F5344CB8AC3E}">
        <p14:creationId xmlns:p14="http://schemas.microsoft.com/office/powerpoint/2010/main" val="266201146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31C1EAB-A231-4BB5-9DD0-898E13C7C3D2}"/>
              </a:ext>
            </a:extLst>
          </p:cNvPr>
          <p:cNvSpPr>
            <a:spLocks noGrp="1"/>
          </p:cNvSpPr>
          <p:nvPr>
            <p:ph type="title"/>
          </p:nvPr>
        </p:nvSpPr>
        <p:spPr>
          <a:xfrm>
            <a:off x="-167640" y="201780"/>
            <a:ext cx="9311640" cy="1143000"/>
          </a:xfrm>
        </p:spPr>
        <p:txBody>
          <a:bodyPr/>
          <a:lstStyle/>
          <a:p>
            <a:pPr algn="ctr">
              <a:lnSpc>
                <a:spcPts val="4300"/>
              </a:lnSpc>
            </a:pPr>
            <a:r>
              <a:rPr lang="en-US" dirty="0"/>
              <a:t>ALL the early literacy components </a:t>
            </a:r>
            <a:br>
              <a:rPr lang="en-US" dirty="0"/>
            </a:br>
            <a:r>
              <a:rPr lang="en-US" dirty="0"/>
              <a:t>work together </a:t>
            </a:r>
          </a:p>
        </p:txBody>
      </p:sp>
      <p:sp>
        <p:nvSpPr>
          <p:cNvPr id="5" name="Subtitle 4">
            <a:extLst>
              <a:ext uri="{FF2B5EF4-FFF2-40B4-BE49-F238E27FC236}">
                <a16:creationId xmlns:a16="http://schemas.microsoft.com/office/drawing/2014/main" id="{7942D64D-9747-4101-8167-A34A5D25C407}"/>
              </a:ext>
            </a:extLst>
          </p:cNvPr>
          <p:cNvSpPr>
            <a:spLocks noGrp="1"/>
          </p:cNvSpPr>
          <p:nvPr>
            <p:ph type="subTitle" idx="10"/>
          </p:nvPr>
        </p:nvSpPr>
        <p:spPr/>
        <p:txBody>
          <a:bodyPr/>
          <a:lstStyle/>
          <a:p>
            <a:endParaRPr lang="en-US"/>
          </a:p>
        </p:txBody>
      </p:sp>
      <p:graphicFrame>
        <p:nvGraphicFramePr>
          <p:cNvPr id="2" name="Table 1"/>
          <p:cNvGraphicFramePr>
            <a:graphicFrameLocks noGrp="1"/>
          </p:cNvGraphicFramePr>
          <p:nvPr>
            <p:extLst>
              <p:ext uri="{D42A27DB-BD31-4B8C-83A1-F6EECF244321}">
                <p14:modId xmlns:p14="http://schemas.microsoft.com/office/powerpoint/2010/main" val="3989419162"/>
              </p:ext>
            </p:extLst>
          </p:nvPr>
        </p:nvGraphicFramePr>
        <p:xfrm>
          <a:off x="1217708" y="1475051"/>
          <a:ext cx="6966172" cy="4522657"/>
        </p:xfrm>
        <a:graphic>
          <a:graphicData uri="http://schemas.openxmlformats.org/drawingml/2006/table">
            <a:tbl>
              <a:tblPr firstRow="1" firstCol="1" bandRow="1"/>
              <a:tblGrid>
                <a:gridCol w="6966172">
                  <a:extLst>
                    <a:ext uri="{9D8B030D-6E8A-4147-A177-3AD203B41FA5}">
                      <a16:colId xmlns:a16="http://schemas.microsoft.com/office/drawing/2014/main" val="20000"/>
                    </a:ext>
                  </a:extLst>
                </a:gridCol>
              </a:tblGrid>
              <a:tr h="577767">
                <a:tc>
                  <a:txBody>
                    <a:bodyPr/>
                    <a:lstStyle/>
                    <a:p>
                      <a:pPr marL="0" marR="0">
                        <a:spcBef>
                          <a:spcPts val="0"/>
                        </a:spcBef>
                        <a:spcAft>
                          <a:spcPts val="0"/>
                        </a:spcAft>
                      </a:pPr>
                      <a:r>
                        <a:rPr lang="en-US" sz="1600" b="1" dirty="0">
                          <a:effectLst/>
                          <a:latin typeface="Arial" panose="020B0604020202020204" pitchFamily="34" charset="0"/>
                          <a:ea typeface="Calibri" panose="020F0502020204030204" pitchFamily="34" charset="0"/>
                          <a:cs typeface="Times New Roman" panose="02020603050405020304" pitchFamily="18" charset="0"/>
                        </a:rPr>
                        <a:t>Oral Language</a:t>
                      </a:r>
                      <a:r>
                        <a:rPr lang="en-US" sz="1600" dirty="0">
                          <a:effectLst/>
                          <a:latin typeface="Arial" panose="020B0604020202020204" pitchFamily="34" charset="0"/>
                          <a:ea typeface="Calibri" panose="020F0502020204030204" pitchFamily="34" charset="0"/>
                          <a:cs typeface="Times New Roman" panose="02020603050405020304" pitchFamily="18" charset="0"/>
                        </a:rPr>
                        <a:t> </a:t>
                      </a:r>
                      <a:r>
                        <a:rPr lang="en-US" sz="1600" dirty="0">
                          <a:effectLst/>
                          <a:latin typeface="Arial" panose="020B0604020202020204" pitchFamily="34" charset="0"/>
                          <a:ea typeface="Calibri" panose="020F0502020204030204" pitchFamily="34" charset="0"/>
                          <a:cs typeface="Arial" panose="020B0604020202020204" pitchFamily="34" charset="0"/>
                          <a:sym typeface="Symbol" panose="05050102010706020507" pitchFamily="18" charset="2"/>
                        </a:rPr>
                        <a:t></a:t>
                      </a:r>
                      <a:r>
                        <a:rPr lang="en-US" sz="1600" dirty="0">
                          <a:effectLst/>
                          <a:latin typeface="Arial" panose="020B0604020202020204" pitchFamily="34" charset="0"/>
                          <a:ea typeface="Calibri" panose="020F0502020204030204" pitchFamily="34" charset="0"/>
                          <a:cs typeface="Times New Roman" panose="02020603050405020304" pitchFamily="18" charset="0"/>
                        </a:rPr>
                        <a:t> Foundation for all language</a:t>
                      </a:r>
                      <a:endParaRPr lang="en-US" sz="16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86664" marR="8666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solidFill>
                      <a:srgbClr val="EDF5E7"/>
                    </a:solidFill>
                  </a:tcPr>
                </a:tc>
                <a:extLst>
                  <a:ext uri="{0D108BD9-81ED-4DB2-BD59-A6C34878D82A}">
                    <a16:rowId xmlns:a16="http://schemas.microsoft.com/office/drawing/2014/main" val="10000"/>
                  </a:ext>
                </a:extLst>
              </a:tr>
              <a:tr h="752727">
                <a:tc>
                  <a:txBody>
                    <a:bodyPr/>
                    <a:lstStyle/>
                    <a:p>
                      <a:pPr marL="0" marR="0">
                        <a:spcBef>
                          <a:spcPts val="0"/>
                        </a:spcBef>
                        <a:spcAft>
                          <a:spcPts val="0"/>
                        </a:spcAft>
                      </a:pPr>
                      <a:r>
                        <a:rPr lang="en-US" sz="1600" b="1">
                          <a:effectLst/>
                          <a:latin typeface="Arial" panose="020B0604020202020204" pitchFamily="34" charset="0"/>
                          <a:ea typeface="Calibri" panose="020F0502020204030204" pitchFamily="34" charset="0"/>
                          <a:cs typeface="Times New Roman" panose="02020603050405020304" pitchFamily="18" charset="0"/>
                        </a:rPr>
                        <a:t>Phonological Awareness</a:t>
                      </a:r>
                      <a:r>
                        <a:rPr lang="en-US" sz="1600">
                          <a:effectLst/>
                          <a:latin typeface="Arial" panose="020B0604020202020204" pitchFamily="34" charset="0"/>
                          <a:ea typeface="Calibri" panose="020F0502020204030204" pitchFamily="34" charset="0"/>
                          <a:cs typeface="Times New Roman" panose="02020603050405020304" pitchFamily="18" charset="0"/>
                        </a:rPr>
                        <a:t> </a:t>
                      </a:r>
                      <a:r>
                        <a:rPr lang="en-US" sz="1600">
                          <a:effectLst/>
                          <a:latin typeface="Arial" panose="020B0604020202020204" pitchFamily="34" charset="0"/>
                          <a:ea typeface="Calibri" panose="020F0502020204030204" pitchFamily="34" charset="0"/>
                          <a:cs typeface="Arial" panose="020B0604020202020204" pitchFamily="34" charset="0"/>
                          <a:sym typeface="Symbol" panose="05050102010706020507" pitchFamily="18" charset="2"/>
                        </a:rPr>
                        <a:t></a:t>
                      </a:r>
                      <a:r>
                        <a:rPr lang="en-US" sz="1600">
                          <a:effectLst/>
                          <a:latin typeface="Arial" panose="020B0604020202020204" pitchFamily="34" charset="0"/>
                          <a:ea typeface="Calibri" panose="020F0502020204030204" pitchFamily="34" charset="0"/>
                          <a:cs typeface="Times New Roman" panose="02020603050405020304" pitchFamily="18" charset="0"/>
                        </a:rPr>
                        <a:t> Hearing smaller sounds in words</a:t>
                      </a:r>
                      <a:endParaRPr lang="en-US" sz="1600">
                        <a:effectLst/>
                        <a:latin typeface="Arial Narrow" panose="020B0606020202030204" pitchFamily="34" charset="0"/>
                        <a:ea typeface="Calibri" panose="020F0502020204030204" pitchFamily="34" charset="0"/>
                        <a:cs typeface="Times New Roman" panose="02020603050405020304" pitchFamily="18" charset="0"/>
                      </a:endParaRPr>
                    </a:p>
                  </a:txBody>
                  <a:tcPr marL="86664" marR="8666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rgbClr val="CDE4BE"/>
                    </a:solidFill>
                  </a:tcPr>
                </a:tc>
                <a:extLst>
                  <a:ext uri="{0D108BD9-81ED-4DB2-BD59-A6C34878D82A}">
                    <a16:rowId xmlns:a16="http://schemas.microsoft.com/office/drawing/2014/main" val="10001"/>
                  </a:ext>
                </a:extLst>
              </a:tr>
              <a:tr h="577767">
                <a:tc>
                  <a:txBody>
                    <a:bodyPr/>
                    <a:lstStyle/>
                    <a:p>
                      <a:pPr marL="0" marR="0">
                        <a:spcBef>
                          <a:spcPts val="0"/>
                        </a:spcBef>
                        <a:spcAft>
                          <a:spcPts val="0"/>
                        </a:spcAft>
                      </a:pPr>
                      <a:r>
                        <a:rPr lang="en-US" sz="1600" b="1" dirty="0">
                          <a:effectLst/>
                          <a:latin typeface="Arial" panose="020B0604020202020204" pitchFamily="34" charset="0"/>
                          <a:ea typeface="Calibri" panose="020F0502020204030204" pitchFamily="34" charset="0"/>
                          <a:cs typeface="Times New Roman" panose="02020603050405020304" pitchFamily="18" charset="0"/>
                        </a:rPr>
                        <a:t>Print Awareness/Print Concepts</a:t>
                      </a:r>
                      <a:r>
                        <a:rPr lang="en-US" sz="1600" dirty="0">
                          <a:effectLst/>
                          <a:latin typeface="Arial" panose="020B0604020202020204" pitchFamily="34" charset="0"/>
                          <a:ea typeface="Calibri" panose="020F0502020204030204" pitchFamily="34" charset="0"/>
                          <a:cs typeface="Times New Roman" panose="02020603050405020304" pitchFamily="18" charset="0"/>
                        </a:rPr>
                        <a:t> </a:t>
                      </a:r>
                      <a:r>
                        <a:rPr lang="en-US" sz="1600" dirty="0">
                          <a:effectLst/>
                          <a:latin typeface="Arial" panose="020B0604020202020204" pitchFamily="34" charset="0"/>
                          <a:ea typeface="Calibri" panose="020F0502020204030204" pitchFamily="34" charset="0"/>
                          <a:cs typeface="Arial" panose="020B0604020202020204" pitchFamily="34" charset="0"/>
                          <a:sym typeface="Symbol" panose="05050102010706020507" pitchFamily="18" charset="2"/>
                        </a:rPr>
                        <a:t></a:t>
                      </a:r>
                      <a:r>
                        <a:rPr lang="en-US" sz="1600" dirty="0">
                          <a:effectLst/>
                          <a:latin typeface="Arial" panose="020B0604020202020204" pitchFamily="34" charset="0"/>
                          <a:ea typeface="Calibri" panose="020F0502020204030204" pitchFamily="34" charset="0"/>
                          <a:cs typeface="Times New Roman" panose="02020603050405020304" pitchFamily="18" charset="0"/>
                        </a:rPr>
                        <a:t> Knowing that print has meaning</a:t>
                      </a:r>
                      <a:endParaRPr lang="en-US" sz="16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86664" marR="8666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rgbClr val="EDF5E7"/>
                    </a:solidFill>
                  </a:tcPr>
                </a:tc>
                <a:extLst>
                  <a:ext uri="{0D108BD9-81ED-4DB2-BD59-A6C34878D82A}">
                    <a16:rowId xmlns:a16="http://schemas.microsoft.com/office/drawing/2014/main" val="10002"/>
                  </a:ext>
                </a:extLst>
              </a:tr>
              <a:tr h="577767">
                <a:tc>
                  <a:txBody>
                    <a:bodyPr/>
                    <a:lstStyle/>
                    <a:p>
                      <a:pPr marL="0" marR="0">
                        <a:spcBef>
                          <a:spcPts val="0"/>
                        </a:spcBef>
                        <a:spcAft>
                          <a:spcPts val="0"/>
                        </a:spcAft>
                      </a:pPr>
                      <a:r>
                        <a:rPr lang="en-US" sz="1600" b="1" dirty="0">
                          <a:effectLst/>
                          <a:latin typeface="Arial" panose="020B0604020202020204" pitchFamily="34" charset="0"/>
                          <a:ea typeface="Calibri" panose="020F0502020204030204" pitchFamily="34" charset="0"/>
                          <a:cs typeface="Times New Roman" panose="02020603050405020304" pitchFamily="18" charset="0"/>
                        </a:rPr>
                        <a:t>Letter Knowledge</a:t>
                      </a:r>
                      <a:r>
                        <a:rPr lang="en-US" sz="1600" dirty="0">
                          <a:effectLst/>
                          <a:latin typeface="Arial" panose="020B0604020202020204" pitchFamily="34" charset="0"/>
                          <a:ea typeface="Calibri" panose="020F0502020204030204" pitchFamily="34" charset="0"/>
                          <a:cs typeface="Times New Roman" panose="02020603050405020304" pitchFamily="18" charset="0"/>
                        </a:rPr>
                        <a:t> </a:t>
                      </a:r>
                      <a:r>
                        <a:rPr lang="en-US" sz="1600" dirty="0">
                          <a:effectLst/>
                          <a:latin typeface="Arial" panose="020B0604020202020204" pitchFamily="34" charset="0"/>
                          <a:ea typeface="Calibri" panose="020F0502020204030204" pitchFamily="34" charset="0"/>
                          <a:cs typeface="Arial" panose="020B0604020202020204" pitchFamily="34" charset="0"/>
                          <a:sym typeface="Symbol" panose="05050102010706020507" pitchFamily="18" charset="2"/>
                        </a:rPr>
                        <a:t></a:t>
                      </a:r>
                      <a:r>
                        <a:rPr lang="en-US" sz="1600" dirty="0">
                          <a:effectLst/>
                          <a:latin typeface="Arial" panose="020B0604020202020204" pitchFamily="34" charset="0"/>
                          <a:ea typeface="Calibri" panose="020F0502020204030204" pitchFamily="34" charset="0"/>
                          <a:cs typeface="Times New Roman" panose="02020603050405020304" pitchFamily="18" charset="0"/>
                        </a:rPr>
                        <a:t> Exploring letters</a:t>
                      </a:r>
                      <a:endParaRPr lang="en-US" sz="16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86664" marR="8666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rgbClr val="CDE4BE"/>
                    </a:solidFill>
                  </a:tcPr>
                </a:tc>
                <a:extLst>
                  <a:ext uri="{0D108BD9-81ED-4DB2-BD59-A6C34878D82A}">
                    <a16:rowId xmlns:a16="http://schemas.microsoft.com/office/drawing/2014/main" val="10003"/>
                  </a:ext>
                </a:extLst>
              </a:tr>
              <a:tr h="577767">
                <a:tc>
                  <a:txBody>
                    <a:bodyPr/>
                    <a:lstStyle/>
                    <a:p>
                      <a:pPr marL="0" marR="0">
                        <a:spcBef>
                          <a:spcPts val="0"/>
                        </a:spcBef>
                        <a:spcAft>
                          <a:spcPts val="0"/>
                        </a:spcAft>
                      </a:pPr>
                      <a:r>
                        <a:rPr lang="en-US" sz="1600" b="1" dirty="0">
                          <a:effectLst/>
                          <a:latin typeface="Arial" panose="020B0604020202020204" pitchFamily="34" charset="0"/>
                          <a:ea typeface="Calibri" panose="020F0502020204030204" pitchFamily="34" charset="0"/>
                          <a:cs typeface="Times New Roman" panose="02020603050405020304" pitchFamily="18" charset="0"/>
                        </a:rPr>
                        <a:t>Vocabulary</a:t>
                      </a:r>
                      <a:r>
                        <a:rPr lang="en-US" sz="1600" dirty="0">
                          <a:effectLst/>
                          <a:latin typeface="Arial" panose="020B0604020202020204" pitchFamily="34" charset="0"/>
                          <a:ea typeface="Calibri" panose="020F0502020204030204" pitchFamily="34" charset="0"/>
                          <a:cs typeface="Times New Roman" panose="02020603050405020304" pitchFamily="18" charset="0"/>
                        </a:rPr>
                        <a:t> </a:t>
                      </a:r>
                      <a:r>
                        <a:rPr lang="en-US" sz="1600" dirty="0">
                          <a:effectLst/>
                          <a:latin typeface="Arial" panose="020B0604020202020204" pitchFamily="34" charset="0"/>
                          <a:ea typeface="Calibri" panose="020F0502020204030204" pitchFamily="34" charset="0"/>
                          <a:cs typeface="Arial" panose="020B0604020202020204" pitchFamily="34" charset="0"/>
                          <a:sym typeface="Symbol" panose="05050102010706020507" pitchFamily="18" charset="2"/>
                        </a:rPr>
                        <a:t></a:t>
                      </a:r>
                      <a:r>
                        <a:rPr lang="en-US" sz="1600" dirty="0">
                          <a:effectLst/>
                          <a:latin typeface="Arial" panose="020B0604020202020204" pitchFamily="34" charset="0"/>
                          <a:ea typeface="Calibri" panose="020F0502020204030204" pitchFamily="34" charset="0"/>
                          <a:cs typeface="Times New Roman" panose="02020603050405020304" pitchFamily="18" charset="0"/>
                        </a:rPr>
                        <a:t> Knowing words</a:t>
                      </a:r>
                      <a:endParaRPr lang="en-US" sz="16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86664" marR="8666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rgbClr val="EDF5E7"/>
                    </a:solidFill>
                  </a:tcPr>
                </a:tc>
                <a:extLst>
                  <a:ext uri="{0D108BD9-81ED-4DB2-BD59-A6C34878D82A}">
                    <a16:rowId xmlns:a16="http://schemas.microsoft.com/office/drawing/2014/main" val="10004"/>
                  </a:ext>
                </a:extLst>
              </a:tr>
              <a:tr h="1458862">
                <a:tc>
                  <a:txBody>
                    <a:bodyPr/>
                    <a:lstStyle/>
                    <a:p>
                      <a:pPr marL="0" marR="0">
                        <a:spcBef>
                          <a:spcPts val="0"/>
                        </a:spcBef>
                        <a:spcAft>
                          <a:spcPts val="0"/>
                        </a:spcAft>
                      </a:pPr>
                      <a:r>
                        <a:rPr lang="en-US" sz="1600" b="1" dirty="0">
                          <a:effectLst/>
                          <a:latin typeface="Arial" panose="020B0604020202020204" pitchFamily="34" charset="0"/>
                          <a:ea typeface="Calibri" panose="020F0502020204030204" pitchFamily="34" charset="0"/>
                          <a:cs typeface="Times New Roman" panose="02020603050405020304" pitchFamily="18" charset="0"/>
                        </a:rPr>
                        <a:t>Background Knowledge</a:t>
                      </a:r>
                      <a:r>
                        <a:rPr lang="en-US" sz="1600" dirty="0">
                          <a:effectLst/>
                          <a:latin typeface="Arial" panose="020B0604020202020204" pitchFamily="34" charset="0"/>
                          <a:ea typeface="Calibri" panose="020F0502020204030204" pitchFamily="34" charset="0"/>
                          <a:cs typeface="Times New Roman" panose="02020603050405020304" pitchFamily="18" charset="0"/>
                        </a:rPr>
                        <a:t> </a:t>
                      </a:r>
                      <a:r>
                        <a:rPr lang="en-US" sz="1600" dirty="0">
                          <a:effectLst/>
                          <a:latin typeface="Arial" panose="020B0604020202020204" pitchFamily="34" charset="0"/>
                          <a:ea typeface="Calibri" panose="020F0502020204030204" pitchFamily="34" charset="0"/>
                          <a:cs typeface="Arial" panose="020B0604020202020204" pitchFamily="34" charset="0"/>
                          <a:sym typeface="Symbol" panose="05050102010706020507" pitchFamily="18" charset="2"/>
                        </a:rPr>
                        <a:t></a:t>
                      </a:r>
                      <a:r>
                        <a:rPr lang="en-US" sz="1600" dirty="0">
                          <a:effectLst/>
                          <a:latin typeface="Arial" panose="020B0604020202020204" pitchFamily="34" charset="0"/>
                          <a:ea typeface="Calibri" panose="020F0502020204030204" pitchFamily="34" charset="0"/>
                          <a:cs typeface="Times New Roman" panose="02020603050405020304" pitchFamily="18" charset="0"/>
                        </a:rPr>
                        <a:t> Prior knowledge about the world</a:t>
                      </a:r>
                      <a:endParaRPr lang="en-US" sz="1600" dirty="0">
                        <a:effectLst/>
                        <a:latin typeface="Arial Narrow" panose="020B0606020202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Clr>
                          <a:srgbClr val="808080"/>
                        </a:buClr>
                        <a:buFont typeface="Symbol" panose="05050102010706020507" pitchFamily="18" charset="2"/>
                        <a:buChar char=""/>
                      </a:pPr>
                      <a:r>
                        <a:rPr lang="en-US" sz="1600" b="1" dirty="0">
                          <a:effectLst/>
                          <a:latin typeface="Arial" panose="020B0604020202020204" pitchFamily="34" charset="0"/>
                          <a:ea typeface="Calibri" panose="020F0502020204030204" pitchFamily="34" charset="0"/>
                          <a:cs typeface="Times New Roman" panose="02020603050405020304" pitchFamily="18" charset="0"/>
                        </a:rPr>
                        <a:t>Conceptual Thinking</a:t>
                      </a:r>
                      <a:endParaRPr lang="en-US" sz="1600" dirty="0">
                        <a:effectLst/>
                        <a:latin typeface="Arial Narrow" panose="020B0606020202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Clr>
                          <a:srgbClr val="808080"/>
                        </a:buClr>
                        <a:buFont typeface="Symbol" panose="05050102010706020507" pitchFamily="18" charset="2"/>
                        <a:buChar char=""/>
                      </a:pPr>
                      <a:r>
                        <a:rPr lang="en-US" sz="1600" b="1" dirty="0">
                          <a:effectLst/>
                          <a:latin typeface="Arial" panose="020B0604020202020204" pitchFamily="34" charset="0"/>
                          <a:ea typeface="Calibri" panose="020F0502020204030204" pitchFamily="34" charset="0"/>
                          <a:cs typeface="Times New Roman" panose="02020603050405020304" pitchFamily="18" charset="0"/>
                        </a:rPr>
                        <a:t>Concept Knowledge</a:t>
                      </a:r>
                      <a:endParaRPr lang="en-US" sz="1600" dirty="0">
                        <a:effectLst/>
                        <a:latin typeface="Arial Narrow" panose="020B0606020202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Clr>
                          <a:srgbClr val="808080"/>
                        </a:buClr>
                        <a:buFont typeface="Symbol" panose="05050102010706020507" pitchFamily="18" charset="2"/>
                        <a:buChar char=""/>
                      </a:pPr>
                      <a:r>
                        <a:rPr lang="en-US" sz="1600" b="1" dirty="0">
                          <a:effectLst/>
                          <a:latin typeface="Arial" panose="020B0604020202020204" pitchFamily="34" charset="0"/>
                          <a:ea typeface="Calibri" panose="020F0502020204030204" pitchFamily="34" charset="0"/>
                          <a:cs typeface="Times New Roman" panose="02020603050405020304" pitchFamily="18" charset="0"/>
                        </a:rPr>
                        <a:t>Book and Story Knowledge</a:t>
                      </a:r>
                      <a:endParaRPr lang="en-US" sz="16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86664" marR="8666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DE4BE"/>
                    </a:solidFill>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253226563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own Arrow 1"/>
          <p:cNvSpPr/>
          <p:nvPr/>
        </p:nvSpPr>
        <p:spPr bwMode="auto">
          <a:xfrm>
            <a:off x="1875853" y="1500424"/>
            <a:ext cx="1004316" cy="749807"/>
          </a:xfrm>
          <a:prstGeom prst="down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a:solidFill>
                <a:srgbClr val="000000"/>
              </a:solidFill>
            </a:endParaRPr>
          </a:p>
        </p:txBody>
      </p:sp>
      <p:sp>
        <p:nvSpPr>
          <p:cNvPr id="15" name="Down Arrow 14"/>
          <p:cNvSpPr/>
          <p:nvPr/>
        </p:nvSpPr>
        <p:spPr bwMode="auto">
          <a:xfrm>
            <a:off x="6157948" y="1459013"/>
            <a:ext cx="1004316" cy="749807"/>
          </a:xfrm>
          <a:prstGeom prst="down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a:solidFill>
                <a:srgbClr val="000000"/>
              </a:solidFill>
            </a:endParaRPr>
          </a:p>
        </p:txBody>
      </p:sp>
      <p:sp>
        <p:nvSpPr>
          <p:cNvPr id="16" name="Down Arrow 15"/>
          <p:cNvSpPr/>
          <p:nvPr/>
        </p:nvSpPr>
        <p:spPr bwMode="auto">
          <a:xfrm>
            <a:off x="1802260" y="4039823"/>
            <a:ext cx="1004316" cy="749807"/>
          </a:xfrm>
          <a:prstGeom prst="down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a:solidFill>
                <a:srgbClr val="000000"/>
              </a:solidFill>
            </a:endParaRPr>
          </a:p>
        </p:txBody>
      </p:sp>
      <p:sp>
        <p:nvSpPr>
          <p:cNvPr id="17" name="Down Arrow 16"/>
          <p:cNvSpPr/>
          <p:nvPr/>
        </p:nvSpPr>
        <p:spPr bwMode="auto">
          <a:xfrm>
            <a:off x="6282545" y="4027738"/>
            <a:ext cx="1004316" cy="749807"/>
          </a:xfrm>
          <a:prstGeom prst="down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a:solidFill>
                <a:srgbClr val="000000"/>
              </a:solidFill>
            </a:endParaRPr>
          </a:p>
        </p:txBody>
      </p:sp>
      <p:grpSp>
        <p:nvGrpSpPr>
          <p:cNvPr id="3" name="Group 2">
            <a:extLst>
              <a:ext uri="{FF2B5EF4-FFF2-40B4-BE49-F238E27FC236}">
                <a16:creationId xmlns:a16="http://schemas.microsoft.com/office/drawing/2014/main" id="{B857A423-100F-4D6E-BD8C-5E20ED33EADB}"/>
              </a:ext>
            </a:extLst>
          </p:cNvPr>
          <p:cNvGrpSpPr/>
          <p:nvPr/>
        </p:nvGrpSpPr>
        <p:grpSpPr>
          <a:xfrm>
            <a:off x="271314" y="212208"/>
            <a:ext cx="8741366" cy="5408288"/>
            <a:chOff x="496823" y="753942"/>
            <a:chExt cx="7644603" cy="5408288"/>
          </a:xfrm>
        </p:grpSpPr>
        <p:sp>
          <p:nvSpPr>
            <p:cNvPr id="6" name="Rectangle 3"/>
            <p:cNvSpPr txBox="1">
              <a:spLocks noChangeArrowheads="1"/>
            </p:cNvSpPr>
            <p:nvPr/>
          </p:nvSpPr>
          <p:spPr bwMode="auto">
            <a:xfrm>
              <a:off x="754236" y="753942"/>
              <a:ext cx="3169920" cy="1303457"/>
            </a:xfrm>
            <a:prstGeom prst="rect">
              <a:avLst/>
            </a:prstGeom>
            <a:noFill/>
            <a:ln>
              <a:noFill/>
            </a:ln>
          </p:spPr>
          <p:txBody>
            <a:bodyPr lIns="91140" tIns="45570" rIns="91140" bIns="45570"/>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algn="ctr" eaLnBrk="1" fontAlgn="base" hangingPunct="1">
                <a:spcAft>
                  <a:spcPct val="0"/>
                </a:spcAft>
              </a:pPr>
              <a:r>
                <a:rPr lang="en-US" sz="3600" b="1" dirty="0">
                  <a:solidFill>
                    <a:srgbClr val="E85E4F"/>
                  </a:solidFill>
                  <a:latin typeface="+mn-lt"/>
                </a:rPr>
                <a:t>Constrained</a:t>
              </a:r>
            </a:p>
            <a:p>
              <a:pPr algn="ctr" eaLnBrk="1" fontAlgn="base" hangingPunct="1">
                <a:spcAft>
                  <a:spcPct val="0"/>
                </a:spcAft>
              </a:pPr>
              <a:r>
                <a:rPr lang="en-US" sz="3600" b="1" dirty="0">
                  <a:solidFill>
                    <a:srgbClr val="E85E4F"/>
                  </a:solidFill>
                  <a:latin typeface="+mn-lt"/>
                </a:rPr>
                <a:t>Skills</a:t>
              </a:r>
            </a:p>
          </p:txBody>
        </p:sp>
        <p:sp>
          <p:nvSpPr>
            <p:cNvPr id="7" name="TextBox 5"/>
            <p:cNvSpPr txBox="1">
              <a:spLocks noChangeArrowheads="1"/>
            </p:cNvSpPr>
            <p:nvPr/>
          </p:nvSpPr>
          <p:spPr bwMode="auto">
            <a:xfrm>
              <a:off x="496823" y="2895866"/>
              <a:ext cx="4114800" cy="19389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354" tIns="45677" rIns="91354" bIns="45677">
              <a:spAutoFit/>
            </a:bodyPr>
            <a:lstStyle>
              <a:lvl1pPr marL="571500" indent="-571500"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marL="0" indent="0" algn="ctr" eaLnBrk="1" hangingPunct="1"/>
              <a:r>
                <a:rPr lang="en-US" sz="3000" b="1" dirty="0">
                  <a:solidFill>
                    <a:schemeClr val="tx2">
                      <a:lumMod val="75000"/>
                    </a:schemeClr>
                  </a:solidFill>
                  <a:latin typeface="+mn-lt"/>
                </a:rPr>
                <a:t>Phonological Awareness</a:t>
              </a:r>
            </a:p>
            <a:p>
              <a:pPr marL="0" indent="0" algn="ctr" eaLnBrk="1" hangingPunct="1"/>
              <a:r>
                <a:rPr lang="en-US" sz="3000" b="1" dirty="0">
                  <a:solidFill>
                    <a:schemeClr val="tx2">
                      <a:lumMod val="75000"/>
                    </a:schemeClr>
                  </a:solidFill>
                  <a:latin typeface="+mn-lt"/>
                </a:rPr>
                <a:t>Print Awareness</a:t>
              </a:r>
            </a:p>
            <a:p>
              <a:pPr marL="0" indent="0" algn="ctr" eaLnBrk="1" hangingPunct="1"/>
              <a:r>
                <a:rPr lang="en-US" sz="3000" b="1" dirty="0">
                  <a:solidFill>
                    <a:schemeClr val="tx2">
                      <a:lumMod val="75000"/>
                    </a:schemeClr>
                  </a:solidFill>
                  <a:latin typeface="+mn-lt"/>
                </a:rPr>
                <a:t>Letter Knowledge</a:t>
              </a:r>
            </a:p>
          </p:txBody>
        </p:sp>
        <p:sp>
          <p:nvSpPr>
            <p:cNvPr id="8" name="Rectangle 3"/>
            <p:cNvSpPr txBox="1">
              <a:spLocks noChangeArrowheads="1"/>
            </p:cNvSpPr>
            <p:nvPr/>
          </p:nvSpPr>
          <p:spPr bwMode="auto">
            <a:xfrm>
              <a:off x="4026626" y="753942"/>
              <a:ext cx="4114800" cy="1288216"/>
            </a:xfrm>
            <a:prstGeom prst="rect">
              <a:avLst/>
            </a:prstGeom>
            <a:noFill/>
            <a:ln>
              <a:noFill/>
            </a:ln>
          </p:spPr>
          <p:txBody>
            <a:bodyPr lIns="91140" tIns="45570" rIns="91140" bIns="45570"/>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algn="ctr" eaLnBrk="1" fontAlgn="base" hangingPunct="1">
                <a:spcAft>
                  <a:spcPct val="0"/>
                </a:spcAft>
              </a:pPr>
              <a:r>
                <a:rPr lang="en-US" sz="3600" b="1" dirty="0">
                  <a:solidFill>
                    <a:srgbClr val="E85E4F"/>
                  </a:solidFill>
                  <a:latin typeface="+mn-lt"/>
                </a:rPr>
                <a:t>Unconstrained</a:t>
              </a:r>
            </a:p>
            <a:p>
              <a:pPr algn="ctr" eaLnBrk="1" fontAlgn="base" hangingPunct="1">
                <a:spcAft>
                  <a:spcPct val="0"/>
                </a:spcAft>
              </a:pPr>
              <a:r>
                <a:rPr lang="en-US" sz="3600" b="1" dirty="0">
                  <a:solidFill>
                    <a:srgbClr val="E85E4F"/>
                  </a:solidFill>
                  <a:latin typeface="+mn-lt"/>
                </a:rPr>
                <a:t>Skills</a:t>
              </a:r>
            </a:p>
          </p:txBody>
        </p:sp>
        <p:sp>
          <p:nvSpPr>
            <p:cNvPr id="9" name="TextBox 5"/>
            <p:cNvSpPr txBox="1">
              <a:spLocks noChangeArrowheads="1"/>
            </p:cNvSpPr>
            <p:nvPr/>
          </p:nvSpPr>
          <p:spPr bwMode="auto">
            <a:xfrm>
              <a:off x="4257910" y="2932873"/>
              <a:ext cx="3867150" cy="1477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354" tIns="45677" rIns="91354" bIns="45677">
              <a:spAutoFit/>
            </a:bodyPr>
            <a:lstStyle>
              <a:lvl1pPr marL="571500" indent="-571500"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marL="0" indent="0" algn="ctr" eaLnBrk="1" hangingPunct="1"/>
              <a:r>
                <a:rPr lang="en-US" sz="3000" b="1" dirty="0">
                  <a:solidFill>
                    <a:schemeClr val="tx2">
                      <a:lumMod val="75000"/>
                    </a:schemeClr>
                  </a:solidFill>
                  <a:latin typeface="+mn-lt"/>
                </a:rPr>
                <a:t>Vocabulary</a:t>
              </a:r>
            </a:p>
            <a:p>
              <a:pPr marL="0" indent="0" algn="ctr" eaLnBrk="1" hangingPunct="1"/>
              <a:r>
                <a:rPr lang="en-US" sz="3000" b="1" dirty="0">
                  <a:solidFill>
                    <a:schemeClr val="tx2">
                      <a:lumMod val="75000"/>
                    </a:schemeClr>
                  </a:solidFill>
                  <a:latin typeface="+mn-lt"/>
                </a:rPr>
                <a:t>Background Knowledge </a:t>
              </a:r>
            </a:p>
          </p:txBody>
        </p:sp>
        <p:sp>
          <p:nvSpPr>
            <p:cNvPr id="18" name="TextBox 5"/>
            <p:cNvSpPr txBox="1">
              <a:spLocks noChangeArrowheads="1"/>
            </p:cNvSpPr>
            <p:nvPr/>
          </p:nvSpPr>
          <p:spPr bwMode="auto">
            <a:xfrm>
              <a:off x="700895" y="5608319"/>
              <a:ext cx="3276600" cy="5539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354" tIns="45677" rIns="91354" bIns="45677">
              <a:spAutoFit/>
            </a:bodyPr>
            <a:lstStyle>
              <a:lvl1pPr marL="571500" indent="-571500"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marL="0" indent="0" algn="ctr" eaLnBrk="1" hangingPunct="1"/>
              <a:r>
                <a:rPr lang="en-US" sz="3000" b="1" dirty="0">
                  <a:solidFill>
                    <a:srgbClr val="007427"/>
                  </a:solidFill>
                  <a:latin typeface="+mn-lt"/>
                </a:rPr>
                <a:t>Decoding</a:t>
              </a:r>
            </a:p>
          </p:txBody>
        </p:sp>
        <p:sp>
          <p:nvSpPr>
            <p:cNvPr id="19" name="TextBox 5"/>
            <p:cNvSpPr txBox="1">
              <a:spLocks noChangeArrowheads="1"/>
            </p:cNvSpPr>
            <p:nvPr/>
          </p:nvSpPr>
          <p:spPr bwMode="auto">
            <a:xfrm>
              <a:off x="4466692" y="5608319"/>
              <a:ext cx="3276600" cy="5539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354" tIns="45677" rIns="91354" bIns="45677">
              <a:spAutoFit/>
            </a:bodyPr>
            <a:lstStyle>
              <a:lvl1pPr marL="571500" indent="-571500"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marL="0" indent="0" algn="ctr" eaLnBrk="1" hangingPunct="1"/>
              <a:r>
                <a:rPr lang="en-US" sz="3000" b="1" dirty="0">
                  <a:solidFill>
                    <a:srgbClr val="007427"/>
                  </a:solidFill>
                  <a:latin typeface="+mn-lt"/>
                </a:rPr>
                <a:t>Comprehension</a:t>
              </a:r>
            </a:p>
          </p:txBody>
        </p:sp>
      </p:grpSp>
      <p:sp>
        <p:nvSpPr>
          <p:cNvPr id="12" name="Subtitle 11">
            <a:extLst>
              <a:ext uri="{FF2B5EF4-FFF2-40B4-BE49-F238E27FC236}">
                <a16:creationId xmlns:a16="http://schemas.microsoft.com/office/drawing/2014/main" id="{29E54792-4F22-4064-97C4-B8A25B11FB98}"/>
              </a:ext>
            </a:extLst>
          </p:cNvPr>
          <p:cNvSpPr>
            <a:spLocks noGrp="1"/>
          </p:cNvSpPr>
          <p:nvPr>
            <p:ph type="subTitle" idx="10"/>
          </p:nvPr>
        </p:nvSpPr>
        <p:spPr/>
        <p:txBody>
          <a:bodyPr/>
          <a:lstStyle/>
          <a:p>
            <a:endParaRPr lang="en-US"/>
          </a:p>
        </p:txBody>
      </p:sp>
    </p:spTree>
    <p:extLst>
      <p:ext uri="{BB962C8B-B14F-4D97-AF65-F5344CB8AC3E}">
        <p14:creationId xmlns:p14="http://schemas.microsoft.com/office/powerpoint/2010/main" val="53913349"/>
      </p:ext>
    </p:extLst>
  </p:cSld>
  <p:clrMapOvr>
    <a:masterClrMapping/>
  </p:clrMapOvr>
  <p:transition spd="slow"/>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44C86FE-3AE0-44C2-968D-898ECCA39223}"/>
              </a:ext>
            </a:extLst>
          </p:cNvPr>
          <p:cNvSpPr>
            <a:spLocks noGrp="1"/>
          </p:cNvSpPr>
          <p:nvPr>
            <p:ph type="title"/>
          </p:nvPr>
        </p:nvSpPr>
        <p:spPr>
          <a:xfrm>
            <a:off x="628650" y="1034198"/>
            <a:ext cx="7886700" cy="861509"/>
          </a:xfrm>
        </p:spPr>
        <p:txBody>
          <a:bodyPr/>
          <a:lstStyle/>
          <a:p>
            <a:r>
              <a:rPr lang="en-US" b="1" dirty="0">
                <a:solidFill>
                  <a:srgbClr val="E85E4F"/>
                </a:solidFill>
              </a:rPr>
              <a:t>Book/Story Knowledge</a:t>
            </a:r>
            <a:endParaRPr lang="en-US" dirty="0"/>
          </a:p>
        </p:txBody>
      </p:sp>
      <p:sp>
        <p:nvSpPr>
          <p:cNvPr id="6" name="Title 3">
            <a:extLst>
              <a:ext uri="{FF2B5EF4-FFF2-40B4-BE49-F238E27FC236}">
                <a16:creationId xmlns:a16="http://schemas.microsoft.com/office/drawing/2014/main" id="{92FC792B-DB3E-4688-8FB1-47C5E0647A3F}"/>
              </a:ext>
            </a:extLst>
          </p:cNvPr>
          <p:cNvSpPr txBox="1">
            <a:spLocks/>
          </p:cNvSpPr>
          <p:nvPr/>
        </p:nvSpPr>
        <p:spPr>
          <a:xfrm>
            <a:off x="628650" y="1895707"/>
            <a:ext cx="7886700" cy="1918010"/>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600" dirty="0"/>
              <a:t>Understanding the </a:t>
            </a:r>
          </a:p>
          <a:p>
            <a:r>
              <a:rPr lang="en-US" sz="3600" dirty="0"/>
              <a:t>structure of stories, </a:t>
            </a:r>
            <a:br>
              <a:rPr lang="en-US" sz="3600" dirty="0"/>
            </a:br>
            <a:r>
              <a:rPr lang="en-US" sz="3600" dirty="0"/>
              <a:t>and enjoyment of books and reading</a:t>
            </a:r>
          </a:p>
        </p:txBody>
      </p:sp>
    </p:spTree>
    <p:extLst>
      <p:ext uri="{BB962C8B-B14F-4D97-AF65-F5344CB8AC3E}">
        <p14:creationId xmlns:p14="http://schemas.microsoft.com/office/powerpoint/2010/main" val="115198654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C2C47C8-4508-4D64-ADEC-6DE10C08FEF0}"/>
              </a:ext>
            </a:extLst>
          </p:cNvPr>
          <p:cNvPicPr>
            <a:picLocks noChangeAspect="1"/>
          </p:cNvPicPr>
          <p:nvPr/>
        </p:nvPicPr>
        <p:blipFill>
          <a:blip r:embed="rId3"/>
          <a:stretch>
            <a:fillRect/>
          </a:stretch>
        </p:blipFill>
        <p:spPr>
          <a:xfrm>
            <a:off x="848668" y="458950"/>
            <a:ext cx="7617792" cy="5668268"/>
          </a:xfrm>
          <a:prstGeom prst="rect">
            <a:avLst/>
          </a:prstGeom>
        </p:spPr>
      </p:pic>
      <p:sp>
        <p:nvSpPr>
          <p:cNvPr id="2" name="Title 1"/>
          <p:cNvSpPr>
            <a:spLocks noGrp="1"/>
          </p:cNvSpPr>
          <p:nvPr>
            <p:ph type="title"/>
          </p:nvPr>
        </p:nvSpPr>
        <p:spPr/>
        <p:txBody>
          <a:bodyPr>
            <a:normAutofit/>
          </a:bodyPr>
          <a:lstStyle/>
          <a:p>
            <a:r>
              <a:rPr lang="en-US" dirty="0">
                <a:solidFill>
                  <a:srgbClr val="FF0000"/>
                </a:solidFill>
              </a:rPr>
              <a:t>Scaffolding with Children</a:t>
            </a:r>
          </a:p>
        </p:txBody>
      </p:sp>
      <p:sp>
        <p:nvSpPr>
          <p:cNvPr id="3" name="Text Placeholder 2"/>
          <p:cNvSpPr>
            <a:spLocks noGrp="1"/>
          </p:cNvSpPr>
          <p:nvPr>
            <p:ph idx="1"/>
          </p:nvPr>
        </p:nvSpPr>
        <p:spPr>
          <a:xfrm>
            <a:off x="457200" y="1006208"/>
            <a:ext cx="8229600" cy="4636600"/>
          </a:xfrm>
        </p:spPr>
        <p:txBody>
          <a:bodyPr>
            <a:noAutofit/>
          </a:bodyPr>
          <a:lstStyle/>
          <a:p>
            <a:pPr marL="0" indent="0">
              <a:buNone/>
            </a:pPr>
            <a:r>
              <a:rPr lang="en-US" sz="2800" dirty="0"/>
              <a:t>Climbing the ladder step by step</a:t>
            </a:r>
          </a:p>
          <a:p>
            <a:r>
              <a:rPr lang="en-US" sz="2800" dirty="0"/>
              <a:t>Children: build early literacy</a:t>
            </a:r>
            <a:br>
              <a:rPr lang="en-US" sz="2800" dirty="0"/>
            </a:br>
            <a:r>
              <a:rPr lang="en-US" sz="2800" dirty="0"/>
              <a:t>skills/abilities appropriate to </a:t>
            </a:r>
            <a:br>
              <a:rPr lang="en-US" sz="2800" dirty="0"/>
            </a:br>
            <a:r>
              <a:rPr lang="en-US" sz="2800" dirty="0"/>
              <a:t>age level</a:t>
            </a:r>
          </a:p>
          <a:p>
            <a:endParaRPr lang="en-US" sz="2800" dirty="0"/>
          </a:p>
        </p:txBody>
      </p:sp>
      <p:sp>
        <p:nvSpPr>
          <p:cNvPr id="5" name="Subtitle 4">
            <a:extLst>
              <a:ext uri="{FF2B5EF4-FFF2-40B4-BE49-F238E27FC236}">
                <a16:creationId xmlns:a16="http://schemas.microsoft.com/office/drawing/2014/main" id="{94F8D2F5-E250-40EC-AB19-A301FB98D5A5}"/>
              </a:ext>
            </a:extLst>
          </p:cNvPr>
          <p:cNvSpPr>
            <a:spLocks noGrp="1"/>
          </p:cNvSpPr>
          <p:nvPr>
            <p:ph type="subTitle" idx="10"/>
          </p:nvPr>
        </p:nvSpPr>
        <p:spPr/>
        <p:txBody>
          <a:bodyPr/>
          <a:lstStyle/>
          <a:p>
            <a:endParaRPr lang="en-US" dirty="0"/>
          </a:p>
        </p:txBody>
      </p:sp>
      <p:pic>
        <p:nvPicPr>
          <p:cNvPr id="7" name="Picture 6">
            <a:extLst>
              <a:ext uri="{FF2B5EF4-FFF2-40B4-BE49-F238E27FC236}">
                <a16:creationId xmlns:a16="http://schemas.microsoft.com/office/drawing/2014/main" id="{FC041B95-DD93-48A1-AF5B-12EA6DE85A92}"/>
              </a:ext>
            </a:extLst>
          </p:cNvPr>
          <p:cNvPicPr>
            <a:picLocks noChangeAspect="1"/>
          </p:cNvPicPr>
          <p:nvPr/>
        </p:nvPicPr>
        <p:blipFill>
          <a:blip r:embed="rId4"/>
          <a:stretch>
            <a:fillRect/>
          </a:stretch>
        </p:blipFill>
        <p:spPr>
          <a:xfrm>
            <a:off x="33252" y="4563688"/>
            <a:ext cx="1828800" cy="1457325"/>
          </a:xfrm>
          <a:prstGeom prst="rect">
            <a:avLst/>
          </a:prstGeom>
        </p:spPr>
      </p:pic>
      <p:pic>
        <p:nvPicPr>
          <p:cNvPr id="9" name="Picture 8">
            <a:extLst>
              <a:ext uri="{FF2B5EF4-FFF2-40B4-BE49-F238E27FC236}">
                <a16:creationId xmlns:a16="http://schemas.microsoft.com/office/drawing/2014/main" id="{FDDB7787-55CA-4C37-B539-A5A0FEC5813E}"/>
              </a:ext>
            </a:extLst>
          </p:cNvPr>
          <p:cNvPicPr>
            <a:picLocks noChangeAspect="1"/>
          </p:cNvPicPr>
          <p:nvPr/>
        </p:nvPicPr>
        <p:blipFill>
          <a:blip r:embed="rId5"/>
          <a:stretch>
            <a:fillRect/>
          </a:stretch>
        </p:blipFill>
        <p:spPr>
          <a:xfrm>
            <a:off x="5642263" y="2149208"/>
            <a:ext cx="1828800" cy="3657600"/>
          </a:xfrm>
          <a:prstGeom prst="rect">
            <a:avLst/>
          </a:prstGeom>
        </p:spPr>
      </p:pic>
    </p:spTree>
    <p:extLst>
      <p:ext uri="{BB962C8B-B14F-4D97-AF65-F5344CB8AC3E}">
        <p14:creationId xmlns:p14="http://schemas.microsoft.com/office/powerpoint/2010/main" val="99224040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363350"/>
            <a:ext cx="8229600" cy="1143000"/>
          </a:xfrm>
        </p:spPr>
        <p:txBody>
          <a:bodyPr/>
          <a:lstStyle/>
          <a:p>
            <a:r>
              <a:rPr lang="en-US" dirty="0"/>
              <a:t>Planning Storytimes</a:t>
            </a:r>
            <a:br>
              <a:rPr lang="en-US" dirty="0"/>
            </a:br>
            <a:endParaRPr lang="en-US" dirty="0"/>
          </a:p>
        </p:txBody>
      </p:sp>
      <p:sp>
        <p:nvSpPr>
          <p:cNvPr id="3" name="Content Placeholder 2"/>
          <p:cNvSpPr>
            <a:spLocks noGrp="1"/>
          </p:cNvSpPr>
          <p:nvPr>
            <p:ph idx="1"/>
          </p:nvPr>
        </p:nvSpPr>
        <p:spPr>
          <a:xfrm>
            <a:off x="764175" y="740227"/>
            <a:ext cx="7615647" cy="4042607"/>
          </a:xfrm>
        </p:spPr>
        <p:txBody>
          <a:bodyPr/>
          <a:lstStyle/>
          <a:p>
            <a:pPr marL="0" indent="0">
              <a:buNone/>
            </a:pPr>
            <a:endParaRPr lang="en-US" dirty="0"/>
          </a:p>
          <a:p>
            <a:pPr marL="0" indent="0">
              <a:buNone/>
            </a:pPr>
            <a:r>
              <a:rPr lang="en-US" dirty="0"/>
              <a:t>Choosing Books, Songs, etc.</a:t>
            </a:r>
          </a:p>
          <a:p>
            <a:pPr marL="0" indent="0">
              <a:buNone/>
            </a:pPr>
            <a:endParaRPr lang="en-US" sz="1100" dirty="0"/>
          </a:p>
          <a:p>
            <a:r>
              <a:rPr lang="en-US" dirty="0"/>
              <a:t>We like; we enjoy</a:t>
            </a:r>
          </a:p>
          <a:p>
            <a:r>
              <a:rPr lang="en-US" dirty="0"/>
              <a:t>We think the children will enjoy—remember factual books</a:t>
            </a:r>
          </a:p>
          <a:p>
            <a:r>
              <a:rPr lang="en-US" dirty="0"/>
              <a:t>Appropriate for the targeted age-level</a:t>
            </a:r>
          </a:p>
          <a:p>
            <a:r>
              <a:rPr lang="en-US" dirty="0"/>
              <a:t>Work well in a group</a:t>
            </a:r>
          </a:p>
          <a:p>
            <a:endParaRPr lang="en-US" dirty="0"/>
          </a:p>
        </p:txBody>
      </p:sp>
      <p:sp>
        <p:nvSpPr>
          <p:cNvPr id="4" name="Subtitle 3"/>
          <p:cNvSpPr>
            <a:spLocks noGrp="1"/>
          </p:cNvSpPr>
          <p:nvPr>
            <p:ph type="subTitle" idx="10"/>
          </p:nvPr>
        </p:nvSpPr>
        <p:spPr/>
        <p:txBody>
          <a:bodyPr/>
          <a:lstStyle/>
          <a:p>
            <a:r>
              <a:rPr lang="en-US" sz="1400" dirty="0"/>
              <a:t>Photo: Puppet play by </a:t>
            </a:r>
            <a:r>
              <a:rPr lang="en-US" sz="1400" dirty="0">
                <a:hlinkClick r:id="rId3"/>
              </a:rPr>
              <a:t>Miki Yoshihito </a:t>
            </a:r>
            <a:r>
              <a:rPr lang="en-US" sz="1400" dirty="0"/>
              <a:t>on </a:t>
            </a:r>
            <a:r>
              <a:rPr lang="en-US" sz="1400" dirty="0">
                <a:hlinkClick r:id="rId4"/>
              </a:rPr>
              <a:t>Flickr</a:t>
            </a:r>
            <a:r>
              <a:rPr lang="en-US" sz="1400" dirty="0"/>
              <a:t>: </a:t>
            </a:r>
            <a:r>
              <a:rPr lang="en-US" sz="1400" dirty="0">
                <a:hlinkClick r:id="rId5"/>
              </a:rPr>
              <a:t>CC BY 2.0 </a:t>
            </a:r>
            <a:endParaRPr lang="en-US" sz="1400" dirty="0"/>
          </a:p>
        </p:txBody>
      </p:sp>
      <p:pic>
        <p:nvPicPr>
          <p:cNvPr id="6" name="Picture 5">
            <a:extLst>
              <a:ext uri="{FF2B5EF4-FFF2-40B4-BE49-F238E27FC236}">
                <a16:creationId xmlns:a16="http://schemas.microsoft.com/office/drawing/2014/main" id="{90FB4D81-9420-43E5-B4B1-737D7889CFBF}"/>
              </a:ext>
            </a:extLst>
          </p:cNvPr>
          <p:cNvPicPr>
            <a:picLocks noChangeAspect="1"/>
          </p:cNvPicPr>
          <p:nvPr/>
        </p:nvPicPr>
        <p:blipFill>
          <a:blip r:embed="rId6"/>
          <a:stretch>
            <a:fillRect/>
          </a:stretch>
        </p:blipFill>
        <p:spPr>
          <a:xfrm>
            <a:off x="5405099" y="4513890"/>
            <a:ext cx="3128211" cy="2085474"/>
          </a:xfrm>
          <a:prstGeom prst="rect">
            <a:avLst/>
          </a:prstGeom>
          <a:ln w="47625">
            <a:solidFill>
              <a:srgbClr val="E85E4F"/>
            </a:solidFill>
          </a:ln>
        </p:spPr>
      </p:pic>
    </p:spTree>
    <p:extLst>
      <p:ext uri="{BB962C8B-B14F-4D97-AF65-F5344CB8AC3E}">
        <p14:creationId xmlns:p14="http://schemas.microsoft.com/office/powerpoint/2010/main" val="271422643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19E8ED4C-D796-4345-BE41-79AF34E0F22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29062" y="2277202"/>
            <a:ext cx="2275719" cy="1267753"/>
          </a:xfrm>
          <a:prstGeom prst="rect">
            <a:avLst/>
          </a:prstGeom>
        </p:spPr>
      </p:pic>
      <p:pic>
        <p:nvPicPr>
          <p:cNvPr id="10" name="Picture 9">
            <a:extLst>
              <a:ext uri="{FF2B5EF4-FFF2-40B4-BE49-F238E27FC236}">
                <a16:creationId xmlns:a16="http://schemas.microsoft.com/office/drawing/2014/main" id="{963D69DA-9BFE-4A5A-9810-A87D19DF270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35937" y="2393156"/>
            <a:ext cx="2500313" cy="1035844"/>
          </a:xfrm>
          <a:prstGeom prst="rect">
            <a:avLst/>
          </a:prstGeom>
        </p:spPr>
      </p:pic>
      <p:sp>
        <p:nvSpPr>
          <p:cNvPr id="6" name="Title 5">
            <a:extLst>
              <a:ext uri="{FF2B5EF4-FFF2-40B4-BE49-F238E27FC236}">
                <a16:creationId xmlns:a16="http://schemas.microsoft.com/office/drawing/2014/main" id="{E1D28B9A-4FBD-44F3-8161-17DC7DF09DCE}"/>
              </a:ext>
            </a:extLst>
          </p:cNvPr>
          <p:cNvSpPr>
            <a:spLocks noGrp="1"/>
          </p:cNvSpPr>
          <p:nvPr>
            <p:ph type="title"/>
          </p:nvPr>
        </p:nvSpPr>
        <p:spPr>
          <a:xfrm>
            <a:off x="1175656" y="274638"/>
            <a:ext cx="7511143" cy="940555"/>
          </a:xfrm>
        </p:spPr>
        <p:txBody>
          <a:bodyPr/>
          <a:lstStyle/>
          <a:p>
            <a:r>
              <a:rPr lang="en-US" dirty="0"/>
              <a:t>Acknowledgements</a:t>
            </a:r>
          </a:p>
        </p:txBody>
      </p:sp>
      <p:sp>
        <p:nvSpPr>
          <p:cNvPr id="7" name="Content Placeholder 6">
            <a:extLst>
              <a:ext uri="{FF2B5EF4-FFF2-40B4-BE49-F238E27FC236}">
                <a16:creationId xmlns:a16="http://schemas.microsoft.com/office/drawing/2014/main" id="{85BA7517-0857-4C21-8738-D399E39F449A}"/>
              </a:ext>
            </a:extLst>
          </p:cNvPr>
          <p:cNvSpPr>
            <a:spLocks noGrp="1"/>
          </p:cNvSpPr>
          <p:nvPr>
            <p:ph idx="1"/>
          </p:nvPr>
        </p:nvSpPr>
        <p:spPr>
          <a:xfrm>
            <a:off x="1175656" y="1215194"/>
            <a:ext cx="7511143" cy="1267753"/>
          </a:xfrm>
        </p:spPr>
        <p:txBody>
          <a:bodyPr/>
          <a:lstStyle/>
          <a:p>
            <a:r>
              <a:rPr lang="en-US" sz="2400" dirty="0"/>
              <a:t>This project is funded by OCLC and by a grant from the Institute of Museum and Library Services, RE-95-17-0085-17</a:t>
            </a:r>
          </a:p>
        </p:txBody>
      </p:sp>
      <p:sp>
        <p:nvSpPr>
          <p:cNvPr id="8" name="Subtitle 7">
            <a:extLst>
              <a:ext uri="{FF2B5EF4-FFF2-40B4-BE49-F238E27FC236}">
                <a16:creationId xmlns:a16="http://schemas.microsoft.com/office/drawing/2014/main" id="{00A526D1-6C90-43E4-87EC-418059F793EF}"/>
              </a:ext>
            </a:extLst>
          </p:cNvPr>
          <p:cNvSpPr>
            <a:spLocks noGrp="1"/>
          </p:cNvSpPr>
          <p:nvPr>
            <p:ph type="subTitle" idx="10"/>
          </p:nvPr>
        </p:nvSpPr>
        <p:spPr>
          <a:xfrm>
            <a:off x="0" y="0"/>
            <a:ext cx="1175657" cy="6885389"/>
          </a:xfrm>
        </p:spPr>
        <p:txBody>
          <a:bodyPr/>
          <a:lstStyle/>
          <a:p>
            <a:endParaRPr lang="en-US" dirty="0"/>
          </a:p>
        </p:txBody>
      </p:sp>
      <p:sp>
        <p:nvSpPr>
          <p:cNvPr id="11" name="Content Placeholder 6">
            <a:extLst>
              <a:ext uri="{FF2B5EF4-FFF2-40B4-BE49-F238E27FC236}">
                <a16:creationId xmlns:a16="http://schemas.microsoft.com/office/drawing/2014/main" id="{2F405770-C4FA-41D3-AF10-59F546512C7B}"/>
              </a:ext>
            </a:extLst>
          </p:cNvPr>
          <p:cNvSpPr txBox="1">
            <a:spLocks/>
          </p:cNvSpPr>
          <p:nvPr/>
        </p:nvSpPr>
        <p:spPr>
          <a:xfrm>
            <a:off x="1175656" y="3631433"/>
            <a:ext cx="7511143" cy="2011373"/>
          </a:xfrm>
          <a:prstGeom prst="rect">
            <a:avLst/>
          </a:prstGeom>
        </p:spPr>
        <p:txBody>
          <a:bodyPr/>
          <a:lstStyle>
            <a:lvl1pPr marL="342900" indent="-342900" algn="l" defTabSz="457200" rtl="0" eaLnBrk="1" latinLnBrk="0" hangingPunct="1">
              <a:spcBef>
                <a:spcPct val="20000"/>
              </a:spcBef>
              <a:buClr>
                <a:srgbClr val="E85E4F"/>
              </a:buClr>
              <a:buFont typeface="Wingdings" panose="05000000000000000000" pitchFamily="2" charset="2"/>
              <a:buChar char="§"/>
              <a:defRPr sz="3200" kern="1200">
                <a:solidFill>
                  <a:srgbClr val="3D4059"/>
                </a:solidFill>
                <a:latin typeface="+mn-lt"/>
                <a:ea typeface="+mn-ea"/>
                <a:cs typeface="+mn-cs"/>
              </a:defRPr>
            </a:lvl1pPr>
            <a:lvl2pPr marL="742950" indent="-285750" algn="l" defTabSz="457200" rtl="0" eaLnBrk="1" latinLnBrk="0" hangingPunct="1">
              <a:spcBef>
                <a:spcPct val="20000"/>
              </a:spcBef>
              <a:buClr>
                <a:srgbClr val="FFC72C"/>
              </a:buClr>
              <a:buFont typeface="Wingdings" panose="05000000000000000000" pitchFamily="2" charset="2"/>
              <a:buChar char="§"/>
              <a:defRPr sz="2800" kern="1200">
                <a:solidFill>
                  <a:srgbClr val="3D4059"/>
                </a:solidFill>
                <a:latin typeface="+mn-lt"/>
                <a:ea typeface="+mn-ea"/>
                <a:cs typeface="+mn-cs"/>
              </a:defRPr>
            </a:lvl2pPr>
            <a:lvl3pPr marL="1143000" indent="-228600" algn="l" defTabSz="457200" rtl="0" eaLnBrk="1" latinLnBrk="0" hangingPunct="1">
              <a:spcBef>
                <a:spcPct val="20000"/>
              </a:spcBef>
              <a:buClr>
                <a:srgbClr val="FFC72C"/>
              </a:buClr>
              <a:buFont typeface="Wingdings" panose="05000000000000000000" pitchFamily="2" charset="2"/>
              <a:buChar char="§"/>
              <a:defRPr sz="2400" kern="1200">
                <a:solidFill>
                  <a:srgbClr val="3D4059"/>
                </a:solidFill>
                <a:latin typeface="+mn-lt"/>
                <a:ea typeface="+mn-ea"/>
                <a:cs typeface="+mn-cs"/>
              </a:defRPr>
            </a:lvl3pPr>
            <a:lvl4pPr marL="1600200" indent="-228600" algn="l" defTabSz="457200" rtl="0" eaLnBrk="1" latinLnBrk="0" hangingPunct="1">
              <a:spcBef>
                <a:spcPct val="20000"/>
              </a:spcBef>
              <a:buClr>
                <a:srgbClr val="FFC72C"/>
              </a:buClr>
              <a:buFont typeface="Wingdings" panose="05000000000000000000" pitchFamily="2" charset="2"/>
              <a:buChar char="§"/>
              <a:defRPr sz="2000" kern="1200">
                <a:solidFill>
                  <a:srgbClr val="3D4059"/>
                </a:solidFill>
                <a:latin typeface="+mn-lt"/>
                <a:ea typeface="+mn-ea"/>
                <a:cs typeface="+mn-cs"/>
              </a:defRPr>
            </a:lvl4pPr>
            <a:lvl5pPr marL="2057400" indent="-228600" algn="l" defTabSz="457200" rtl="0" eaLnBrk="1" latinLnBrk="0" hangingPunct="1">
              <a:spcBef>
                <a:spcPct val="20000"/>
              </a:spcBef>
              <a:buClr>
                <a:srgbClr val="FFC72C"/>
              </a:buClr>
              <a:buFont typeface="Wingdings" panose="05000000000000000000" pitchFamily="2" charset="2"/>
              <a:buChar char="§"/>
              <a:defRPr sz="2000" kern="1200">
                <a:solidFill>
                  <a:srgbClr val="3D4059"/>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42900" marR="0" lvl="0" indent="-342900" algn="l" defTabSz="457200" rtl="0" eaLnBrk="1" fontAlgn="auto" latinLnBrk="0" hangingPunct="1">
              <a:lnSpc>
                <a:spcPct val="100000"/>
              </a:lnSpc>
              <a:spcBef>
                <a:spcPct val="20000"/>
              </a:spcBef>
              <a:spcAft>
                <a:spcPts val="0"/>
              </a:spcAft>
              <a:buClr>
                <a:srgbClr val="E85E4F"/>
              </a:buClr>
              <a:buSzTx/>
              <a:buFont typeface="Wingdings" panose="05000000000000000000" pitchFamily="2" charset="2"/>
              <a:buChar char="§"/>
              <a:tabLst/>
              <a:defRPr/>
            </a:pPr>
            <a:r>
              <a:rPr kumimoji="0" lang="en-US" sz="2400" b="0" i="0" u="none" strike="noStrike" kern="1200" cap="none" spc="0" normalizeH="0" baseline="0" noProof="0" dirty="0">
                <a:ln>
                  <a:noFill/>
                </a:ln>
                <a:solidFill>
                  <a:srgbClr val="3D4059"/>
                </a:solidFill>
                <a:effectLst/>
                <a:uLnTx/>
                <a:uFillTx/>
                <a:latin typeface="Arial"/>
                <a:ea typeface="+mn-ea"/>
                <a:cs typeface="+mn-cs"/>
              </a:rPr>
              <a:t>With appreciation for our Content Partners:</a:t>
            </a:r>
          </a:p>
          <a:p>
            <a:pPr marL="742950" marR="0" lvl="1" indent="-285750" algn="l" defTabSz="457200" rtl="0" eaLnBrk="1" fontAlgn="auto" latinLnBrk="0" hangingPunct="1">
              <a:lnSpc>
                <a:spcPct val="100000"/>
              </a:lnSpc>
              <a:spcBef>
                <a:spcPct val="20000"/>
              </a:spcBef>
              <a:spcAft>
                <a:spcPts val="0"/>
              </a:spcAft>
              <a:buClr>
                <a:srgbClr val="FFC72C"/>
              </a:buClr>
              <a:buSzTx/>
              <a:buFont typeface="Wingdings" panose="05000000000000000000" pitchFamily="2" charset="2"/>
              <a:buChar char="v"/>
              <a:tabLst/>
              <a:defRPr/>
            </a:pPr>
            <a:r>
              <a:rPr kumimoji="0" lang="en-US" sz="2400" b="0" i="0" u="none" strike="noStrike" kern="1200" cap="none" spc="0" normalizeH="0" baseline="0" noProof="0" dirty="0">
                <a:ln>
                  <a:noFill/>
                </a:ln>
                <a:solidFill>
                  <a:srgbClr val="3D4059"/>
                </a:solidFill>
                <a:effectLst/>
                <a:uLnTx/>
                <a:uFillTx/>
                <a:latin typeface="Arial"/>
                <a:ea typeface="+mn-ea"/>
                <a:cs typeface="+mn-cs"/>
              </a:rPr>
              <a:t>The Campaign for Grade-Level Reading</a:t>
            </a:r>
          </a:p>
          <a:p>
            <a:pPr marL="742950" marR="0" lvl="1" indent="-285750" algn="l" defTabSz="457200" rtl="0" eaLnBrk="1" fontAlgn="auto" latinLnBrk="0" hangingPunct="1">
              <a:lnSpc>
                <a:spcPct val="100000"/>
              </a:lnSpc>
              <a:spcBef>
                <a:spcPct val="20000"/>
              </a:spcBef>
              <a:spcAft>
                <a:spcPts val="0"/>
              </a:spcAft>
              <a:buClr>
                <a:srgbClr val="FFC72C"/>
              </a:buClr>
              <a:buSzTx/>
              <a:buFont typeface="Wingdings" panose="05000000000000000000" pitchFamily="2" charset="2"/>
              <a:buChar char="v"/>
              <a:tabLst/>
              <a:defRPr/>
            </a:pPr>
            <a:r>
              <a:rPr kumimoji="0" lang="en-US" sz="2400" b="0" i="0" u="none" strike="noStrike" kern="1200" cap="none" spc="0" normalizeH="0" baseline="0" noProof="0" dirty="0">
                <a:ln>
                  <a:noFill/>
                </a:ln>
                <a:solidFill>
                  <a:srgbClr val="3D4059"/>
                </a:solidFill>
                <a:effectLst/>
                <a:uLnTx/>
                <a:uFillTx/>
                <a:latin typeface="Arial"/>
                <a:ea typeface="+mn-ea"/>
                <a:cs typeface="+mn-cs"/>
              </a:rPr>
              <a:t>Project Outcome</a:t>
            </a:r>
          </a:p>
          <a:p>
            <a:pPr marL="742950" marR="0" lvl="1" indent="-285750" algn="l" defTabSz="457200" rtl="0" eaLnBrk="1" fontAlgn="auto" latinLnBrk="0" hangingPunct="1">
              <a:lnSpc>
                <a:spcPct val="100000"/>
              </a:lnSpc>
              <a:spcBef>
                <a:spcPct val="20000"/>
              </a:spcBef>
              <a:spcAft>
                <a:spcPts val="0"/>
              </a:spcAft>
              <a:buClr>
                <a:srgbClr val="FFC72C"/>
              </a:buClr>
              <a:buSzTx/>
              <a:buFont typeface="Wingdings" panose="05000000000000000000" pitchFamily="2" charset="2"/>
              <a:buChar char="v"/>
              <a:tabLst/>
              <a:defRPr/>
            </a:pPr>
            <a:r>
              <a:rPr kumimoji="0" lang="en-US" sz="2400" b="0" i="0" u="none" strike="noStrike" kern="1200" cap="none" spc="0" normalizeH="0" baseline="0" noProof="0" dirty="0">
                <a:ln>
                  <a:noFill/>
                </a:ln>
                <a:solidFill>
                  <a:srgbClr val="3D4059"/>
                </a:solidFill>
                <a:effectLst/>
                <a:uLnTx/>
                <a:uFillTx/>
                <a:latin typeface="Arial"/>
                <a:ea typeface="+mn-ea"/>
                <a:cs typeface="+mn-cs"/>
              </a:rPr>
              <a:t>Saroj Ghoting</a:t>
            </a:r>
          </a:p>
        </p:txBody>
      </p:sp>
      <p:pic>
        <p:nvPicPr>
          <p:cNvPr id="12" name="Picture 11">
            <a:extLst>
              <a:ext uri="{FF2B5EF4-FFF2-40B4-BE49-F238E27FC236}">
                <a16:creationId xmlns:a16="http://schemas.microsoft.com/office/drawing/2014/main" id="{101B4175-D77A-476A-81E9-5BF9F71E9B88}"/>
              </a:ext>
            </a:extLst>
          </p:cNvPr>
          <p:cNvPicPr>
            <a:picLocks noChangeAspect="1"/>
          </p:cNvPicPr>
          <p:nvPr/>
        </p:nvPicPr>
        <p:blipFill>
          <a:blip r:embed="rId5"/>
          <a:stretch>
            <a:fillRect/>
          </a:stretch>
        </p:blipFill>
        <p:spPr>
          <a:xfrm>
            <a:off x="3510968" y="5787666"/>
            <a:ext cx="2428527" cy="507602"/>
          </a:xfrm>
          <a:prstGeom prst="rect">
            <a:avLst/>
          </a:prstGeom>
        </p:spPr>
      </p:pic>
      <p:pic>
        <p:nvPicPr>
          <p:cNvPr id="13" name="Picture 12">
            <a:extLst>
              <a:ext uri="{FF2B5EF4-FFF2-40B4-BE49-F238E27FC236}">
                <a16:creationId xmlns:a16="http://schemas.microsoft.com/office/drawing/2014/main" id="{06EF48D6-7D72-42ED-B02C-B1E1E3820C7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644353" y="5577522"/>
            <a:ext cx="1295820" cy="927891"/>
          </a:xfrm>
          <a:prstGeom prst="rect">
            <a:avLst/>
          </a:prstGeom>
        </p:spPr>
      </p:pic>
      <p:pic>
        <p:nvPicPr>
          <p:cNvPr id="14" name="Picture 13">
            <a:extLst>
              <a:ext uri="{FF2B5EF4-FFF2-40B4-BE49-F238E27FC236}">
                <a16:creationId xmlns:a16="http://schemas.microsoft.com/office/drawing/2014/main" id="{5122C846-9482-4315-8CE3-7F4B145EC667}"/>
              </a:ext>
            </a:extLst>
          </p:cNvPr>
          <p:cNvPicPr>
            <a:picLocks noChangeAspect="1"/>
          </p:cNvPicPr>
          <p:nvPr/>
        </p:nvPicPr>
        <p:blipFill>
          <a:blip r:embed="rId7"/>
          <a:stretch>
            <a:fillRect/>
          </a:stretch>
        </p:blipFill>
        <p:spPr>
          <a:xfrm>
            <a:off x="1800270" y="5538547"/>
            <a:ext cx="1005840" cy="1005840"/>
          </a:xfrm>
          <a:prstGeom prst="rect">
            <a:avLst/>
          </a:prstGeom>
        </p:spPr>
      </p:pic>
    </p:spTree>
    <p:extLst>
      <p:ext uri="{BB962C8B-B14F-4D97-AF65-F5344CB8AC3E}">
        <p14:creationId xmlns:p14="http://schemas.microsoft.com/office/powerpoint/2010/main" val="10803471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1F8842C-03BD-4BDB-9F8A-21542E8BC7C7}"/>
              </a:ext>
            </a:extLst>
          </p:cNvPr>
          <p:cNvSpPr>
            <a:spLocks noGrp="1"/>
          </p:cNvSpPr>
          <p:nvPr>
            <p:ph type="title"/>
          </p:nvPr>
        </p:nvSpPr>
        <p:spPr>
          <a:xfrm>
            <a:off x="457200" y="274638"/>
            <a:ext cx="8229600" cy="824819"/>
          </a:xfrm>
        </p:spPr>
        <p:txBody>
          <a:bodyPr/>
          <a:lstStyle/>
          <a:p>
            <a:r>
              <a:rPr lang="en-US" sz="3600" dirty="0"/>
              <a:t>Book/Story Knowledge includes…</a:t>
            </a:r>
          </a:p>
        </p:txBody>
      </p:sp>
      <p:sp>
        <p:nvSpPr>
          <p:cNvPr id="5" name="Content Placeholder 4">
            <a:extLst>
              <a:ext uri="{FF2B5EF4-FFF2-40B4-BE49-F238E27FC236}">
                <a16:creationId xmlns:a16="http://schemas.microsoft.com/office/drawing/2014/main" id="{18EC98CA-041A-485D-B48D-2CC212AEA066}"/>
              </a:ext>
            </a:extLst>
          </p:cNvPr>
          <p:cNvSpPr>
            <a:spLocks noGrp="1"/>
          </p:cNvSpPr>
          <p:nvPr>
            <p:ph idx="1"/>
          </p:nvPr>
        </p:nvSpPr>
        <p:spPr>
          <a:xfrm>
            <a:off x="457200" y="1240976"/>
            <a:ext cx="8229600" cy="4543350"/>
          </a:xfrm>
        </p:spPr>
        <p:txBody>
          <a:bodyPr/>
          <a:lstStyle/>
          <a:p>
            <a:pPr marL="514350" indent="-514350">
              <a:spcBef>
                <a:spcPts val="2400"/>
              </a:spcBef>
              <a:buFont typeface="+mj-lt"/>
              <a:buAutoNum type="alphaUcPeriod"/>
            </a:pPr>
            <a:r>
              <a:rPr lang="en-US" b="1" dirty="0">
                <a:solidFill>
                  <a:srgbClr val="E85E4F"/>
                </a:solidFill>
              </a:rPr>
              <a:t>How stories work </a:t>
            </a:r>
            <a:r>
              <a:rPr lang="en-US" sz="2800" dirty="0">
                <a:sym typeface="Symbol" panose="05050102010706020507" pitchFamily="18" charset="2"/>
              </a:rPr>
              <a:t>the structure and language of a story</a:t>
            </a:r>
            <a:endParaRPr lang="en-US" dirty="0"/>
          </a:p>
          <a:p>
            <a:pPr marL="514350" indent="-514350">
              <a:spcBef>
                <a:spcPts val="2400"/>
              </a:spcBef>
              <a:buFont typeface="+mj-lt"/>
              <a:buAutoNum type="alphaUcPeriod"/>
            </a:pPr>
            <a:r>
              <a:rPr lang="en-US" b="1" dirty="0">
                <a:solidFill>
                  <a:srgbClr val="E85E4F"/>
                </a:solidFill>
              </a:rPr>
              <a:t>Narrative skills </a:t>
            </a:r>
            <a:r>
              <a:rPr lang="en-US" sz="2800" dirty="0">
                <a:sym typeface="Symbol" panose="05050102010706020507" pitchFamily="18" charset="2"/>
              </a:rPr>
              <a:t>retelling stories or events</a:t>
            </a:r>
          </a:p>
          <a:p>
            <a:pPr marL="514350" lvl="0" indent="-514350">
              <a:spcBef>
                <a:spcPts val="2400"/>
              </a:spcBef>
              <a:buFont typeface="+mj-lt"/>
              <a:buAutoNum type="alphaUcPeriod"/>
            </a:pPr>
            <a:r>
              <a:rPr lang="en-US" b="1" dirty="0">
                <a:solidFill>
                  <a:srgbClr val="E85E4F"/>
                </a:solidFill>
              </a:rPr>
              <a:t>Print motivation </a:t>
            </a:r>
            <a:r>
              <a:rPr lang="en-US" sz="2800" dirty="0">
                <a:sym typeface="Symbol" panose="05050102010706020507" pitchFamily="18" charset="2"/>
              </a:rPr>
              <a:t></a:t>
            </a:r>
            <a:r>
              <a:rPr lang="en-US" sz="2800" dirty="0"/>
              <a:t>child’s interest in and enjoyment of books and reading</a:t>
            </a:r>
            <a:endParaRPr lang="en-US" dirty="0"/>
          </a:p>
          <a:p>
            <a:pPr marL="514350" indent="-514350">
              <a:spcBef>
                <a:spcPts val="2400"/>
              </a:spcBef>
              <a:buFont typeface="+mj-lt"/>
              <a:buAutoNum type="alphaUcPeriod"/>
            </a:pPr>
            <a:endParaRPr lang="en-US" dirty="0"/>
          </a:p>
        </p:txBody>
      </p:sp>
      <p:sp>
        <p:nvSpPr>
          <p:cNvPr id="6" name="Subtitle 5">
            <a:extLst>
              <a:ext uri="{FF2B5EF4-FFF2-40B4-BE49-F238E27FC236}">
                <a16:creationId xmlns:a16="http://schemas.microsoft.com/office/drawing/2014/main" id="{29EA9CF0-0A8A-4734-AF6C-0B456AD97593}"/>
              </a:ext>
            </a:extLst>
          </p:cNvPr>
          <p:cNvSpPr>
            <a:spLocks noGrp="1"/>
          </p:cNvSpPr>
          <p:nvPr>
            <p:ph type="subTitle" idx="10"/>
          </p:nvPr>
        </p:nvSpPr>
        <p:spPr/>
        <p:txBody>
          <a:bodyPr/>
          <a:lstStyle/>
          <a:p>
            <a:endParaRPr lang="en-US"/>
          </a:p>
        </p:txBody>
      </p:sp>
    </p:spTree>
    <p:extLst>
      <p:ext uri="{BB962C8B-B14F-4D97-AF65-F5344CB8AC3E}">
        <p14:creationId xmlns:p14="http://schemas.microsoft.com/office/powerpoint/2010/main" val="13748155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59A866F-12C2-4D7A-8C78-E0B8943407A3}"/>
              </a:ext>
            </a:extLst>
          </p:cNvPr>
          <p:cNvSpPr/>
          <p:nvPr/>
        </p:nvSpPr>
        <p:spPr>
          <a:xfrm>
            <a:off x="0" y="0"/>
            <a:ext cx="9144000" cy="1458686"/>
          </a:xfrm>
          <a:prstGeom prst="rect">
            <a:avLst/>
          </a:prstGeom>
          <a:gradFill>
            <a:gsLst>
              <a:gs pos="0">
                <a:srgbClr val="FFC000"/>
              </a:gs>
              <a:gs pos="100000">
                <a:srgbClr val="FFE38B"/>
              </a:gs>
            </a:gsLs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8C10191-58B2-4360-8B7C-0EF88F8DFBD7}"/>
              </a:ext>
            </a:extLst>
          </p:cNvPr>
          <p:cNvSpPr>
            <a:spLocks noGrp="1"/>
          </p:cNvSpPr>
          <p:nvPr>
            <p:ph type="title"/>
          </p:nvPr>
        </p:nvSpPr>
        <p:spPr>
          <a:xfrm>
            <a:off x="457200" y="274638"/>
            <a:ext cx="8229600" cy="1053419"/>
          </a:xfrm>
        </p:spPr>
        <p:txBody>
          <a:bodyPr/>
          <a:lstStyle/>
          <a:p>
            <a:pPr lvl="0">
              <a:spcBef>
                <a:spcPts val="2400"/>
              </a:spcBef>
              <a:buClr>
                <a:srgbClr val="E85E4F"/>
              </a:buClr>
            </a:pPr>
            <a:r>
              <a:rPr lang="en-US" sz="3600" dirty="0">
                <a:ea typeface="+mn-ea"/>
                <a:cs typeface="+mn-cs"/>
              </a:rPr>
              <a:t>A. How stories work </a:t>
            </a:r>
            <a:endParaRPr lang="en-US" sz="3200" b="0" dirty="0">
              <a:solidFill>
                <a:srgbClr val="3D4059"/>
              </a:solidFill>
              <a:ea typeface="+mn-ea"/>
              <a:cs typeface="+mn-cs"/>
            </a:endParaRPr>
          </a:p>
        </p:txBody>
      </p:sp>
      <p:sp>
        <p:nvSpPr>
          <p:cNvPr id="5" name="TextBox 4">
            <a:extLst>
              <a:ext uri="{FF2B5EF4-FFF2-40B4-BE49-F238E27FC236}">
                <a16:creationId xmlns:a16="http://schemas.microsoft.com/office/drawing/2014/main" id="{AAF7012D-A076-4ED4-842E-5E3E351FC16D}"/>
              </a:ext>
            </a:extLst>
          </p:cNvPr>
          <p:cNvSpPr txBox="1"/>
          <p:nvPr/>
        </p:nvSpPr>
        <p:spPr>
          <a:xfrm>
            <a:off x="478972" y="6510471"/>
            <a:ext cx="7500257" cy="341729"/>
          </a:xfrm>
          <a:prstGeom prst="rect">
            <a:avLst/>
          </a:prstGeom>
          <a:noFill/>
        </p:spPr>
        <p:txBody>
          <a:bodyPr wrap="square" rtlCol="0">
            <a:noAutofit/>
          </a:bodyPr>
          <a:lstStyle/>
          <a:p>
            <a:pPr lvl="0">
              <a:defRPr/>
            </a:pPr>
            <a:r>
              <a:rPr lang="en-US" sz="1400" dirty="0">
                <a:solidFill>
                  <a:schemeClr val="tx1">
                    <a:lumMod val="65000"/>
                    <a:lumOff val="35000"/>
                  </a:schemeClr>
                </a:solidFill>
              </a:rPr>
              <a:t>Image: “Goldilocks” by </a:t>
            </a:r>
            <a:r>
              <a:rPr lang="en-US" sz="1400" u="sng" dirty="0" err="1">
                <a:solidFill>
                  <a:schemeClr val="tx1">
                    <a:lumMod val="65000"/>
                    <a:lumOff val="35000"/>
                  </a:schemeClr>
                </a:solidFill>
                <a:hlinkClick r:id="rId3"/>
              </a:rPr>
              <a:t>JenDigitalArt</a:t>
            </a:r>
            <a:r>
              <a:rPr lang="en-US" sz="1400" u="sng" dirty="0">
                <a:solidFill>
                  <a:schemeClr val="tx1">
                    <a:lumMod val="65000"/>
                    <a:lumOff val="35000"/>
                  </a:schemeClr>
                </a:solidFill>
                <a:hlinkClick r:id="rId3"/>
              </a:rPr>
              <a:t> /</a:t>
            </a:r>
            <a:r>
              <a:rPr lang="en-US" sz="1400" dirty="0">
                <a:solidFill>
                  <a:schemeClr val="tx1">
                    <a:lumMod val="65000"/>
                    <a:lumOff val="35000"/>
                  </a:schemeClr>
                </a:solidFill>
              </a:rPr>
              <a:t> on </a:t>
            </a:r>
            <a:r>
              <a:rPr lang="en-US" sz="1400" dirty="0" err="1">
                <a:solidFill>
                  <a:schemeClr val="tx1">
                    <a:lumMod val="65000"/>
                    <a:lumOff val="35000"/>
                  </a:schemeClr>
                </a:solidFill>
                <a:hlinkClick r:id="rId4"/>
              </a:rPr>
              <a:t>Pixabay</a:t>
            </a:r>
            <a:endParaRPr kumimoji="0" lang="en-US" sz="1400" b="0" i="0" u="none" strike="noStrike" kern="1200" cap="none" spc="0" normalizeH="0" baseline="0" noProof="0" dirty="0">
              <a:ln>
                <a:noFill/>
              </a:ln>
              <a:solidFill>
                <a:schemeClr val="tx1">
                  <a:lumMod val="65000"/>
                  <a:lumOff val="35000"/>
                </a:schemeClr>
              </a:solidFill>
              <a:effectLst/>
              <a:uLnTx/>
              <a:uFillTx/>
            </a:endParaRPr>
          </a:p>
        </p:txBody>
      </p:sp>
      <p:sp>
        <p:nvSpPr>
          <p:cNvPr id="10" name="Arrow: Right 9">
            <a:extLst>
              <a:ext uri="{FF2B5EF4-FFF2-40B4-BE49-F238E27FC236}">
                <a16:creationId xmlns:a16="http://schemas.microsoft.com/office/drawing/2014/main" id="{90E3E9F0-F08E-4608-8B6E-B1C63709DC8F}"/>
              </a:ext>
            </a:extLst>
          </p:cNvPr>
          <p:cNvSpPr/>
          <p:nvPr/>
        </p:nvSpPr>
        <p:spPr>
          <a:xfrm>
            <a:off x="589142" y="793218"/>
            <a:ext cx="8378587" cy="6367458"/>
          </a:xfrm>
          <a:prstGeom prst="rightArrow">
            <a:avLst>
              <a:gd name="adj1" fmla="val 50000"/>
              <a:gd name="adj2" fmla="val 49357"/>
            </a:avLst>
          </a:prstGeom>
          <a:gradFill flip="none" rotWithShape="1">
            <a:gsLst>
              <a:gs pos="0">
                <a:srgbClr val="FFEDAB"/>
              </a:gs>
              <a:gs pos="74000">
                <a:srgbClr val="F8931D"/>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4000" b="1">
              <a:solidFill>
                <a:prstClr val="white"/>
              </a:solidFill>
              <a:latin typeface="Arial"/>
            </a:endParaRPr>
          </a:p>
        </p:txBody>
      </p:sp>
      <p:sp>
        <p:nvSpPr>
          <p:cNvPr id="11" name="Oval 10">
            <a:extLst>
              <a:ext uri="{FF2B5EF4-FFF2-40B4-BE49-F238E27FC236}">
                <a16:creationId xmlns:a16="http://schemas.microsoft.com/office/drawing/2014/main" id="{72BF154E-B81D-4B6E-8142-506ED4B5DF79}"/>
              </a:ext>
            </a:extLst>
          </p:cNvPr>
          <p:cNvSpPr>
            <a:spLocks/>
          </p:cNvSpPr>
          <p:nvPr/>
        </p:nvSpPr>
        <p:spPr>
          <a:xfrm>
            <a:off x="793474" y="3353685"/>
            <a:ext cx="2194560" cy="1645920"/>
          </a:xfrm>
          <a:prstGeom prst="ellipse">
            <a:avLst/>
          </a:prstGeom>
          <a:ln>
            <a:solidFill>
              <a:srgbClr val="007427"/>
            </a:solidFill>
          </a:ln>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sz="2800" dirty="0">
                <a:solidFill>
                  <a:schemeClr val="tx1"/>
                </a:solidFill>
              </a:rPr>
              <a:t>begin-</a:t>
            </a:r>
            <a:r>
              <a:rPr lang="en-US" sz="2800" dirty="0" err="1">
                <a:solidFill>
                  <a:schemeClr val="tx1"/>
                </a:solidFill>
              </a:rPr>
              <a:t>ning</a:t>
            </a:r>
            <a:endParaRPr lang="en-US" sz="2800" dirty="0">
              <a:solidFill>
                <a:schemeClr val="tx1"/>
              </a:solidFill>
            </a:endParaRPr>
          </a:p>
        </p:txBody>
      </p:sp>
      <p:sp>
        <p:nvSpPr>
          <p:cNvPr id="12" name="Oval 11">
            <a:extLst>
              <a:ext uri="{FF2B5EF4-FFF2-40B4-BE49-F238E27FC236}">
                <a16:creationId xmlns:a16="http://schemas.microsoft.com/office/drawing/2014/main" id="{EE380100-2152-40BB-9475-AFD5B49842EE}"/>
              </a:ext>
            </a:extLst>
          </p:cNvPr>
          <p:cNvSpPr>
            <a:spLocks/>
          </p:cNvSpPr>
          <p:nvPr/>
        </p:nvSpPr>
        <p:spPr>
          <a:xfrm>
            <a:off x="3304400" y="3353685"/>
            <a:ext cx="2194560" cy="1645920"/>
          </a:xfrm>
          <a:prstGeom prst="ellipse">
            <a:avLst/>
          </a:prstGeom>
          <a:ln>
            <a:solidFill>
              <a:srgbClr val="007427"/>
            </a:solidFill>
          </a:ln>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sz="2800" dirty="0">
                <a:solidFill>
                  <a:schemeClr val="tx1"/>
                </a:solidFill>
              </a:rPr>
              <a:t>middle</a:t>
            </a:r>
          </a:p>
        </p:txBody>
      </p:sp>
      <p:sp>
        <p:nvSpPr>
          <p:cNvPr id="13" name="Oval 12">
            <a:extLst>
              <a:ext uri="{FF2B5EF4-FFF2-40B4-BE49-F238E27FC236}">
                <a16:creationId xmlns:a16="http://schemas.microsoft.com/office/drawing/2014/main" id="{20E462AC-4FA8-42BF-A068-9AFA07B0F2B2}"/>
              </a:ext>
            </a:extLst>
          </p:cNvPr>
          <p:cNvSpPr>
            <a:spLocks/>
          </p:cNvSpPr>
          <p:nvPr/>
        </p:nvSpPr>
        <p:spPr>
          <a:xfrm>
            <a:off x="5815326" y="3353685"/>
            <a:ext cx="2194560" cy="1645920"/>
          </a:xfrm>
          <a:prstGeom prst="ellipse">
            <a:avLst/>
          </a:prstGeom>
          <a:ln>
            <a:solidFill>
              <a:srgbClr val="007427"/>
            </a:solidFill>
          </a:ln>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sz="2800" dirty="0">
                <a:solidFill>
                  <a:schemeClr val="tx1"/>
                </a:solidFill>
              </a:rPr>
              <a:t>end</a:t>
            </a:r>
          </a:p>
        </p:txBody>
      </p:sp>
      <p:sp>
        <p:nvSpPr>
          <p:cNvPr id="15" name="Content Placeholder 2">
            <a:extLst>
              <a:ext uri="{FF2B5EF4-FFF2-40B4-BE49-F238E27FC236}">
                <a16:creationId xmlns:a16="http://schemas.microsoft.com/office/drawing/2014/main" id="{1500B00F-1F2C-48FD-930A-8C5843758B87}"/>
              </a:ext>
            </a:extLst>
          </p:cNvPr>
          <p:cNvSpPr txBox="1">
            <a:spLocks/>
          </p:cNvSpPr>
          <p:nvPr/>
        </p:nvSpPr>
        <p:spPr>
          <a:xfrm>
            <a:off x="604787" y="2504001"/>
            <a:ext cx="5041760" cy="1015891"/>
          </a:xfrm>
          <a:prstGeom prst="rect">
            <a:avLst/>
          </a:prstGeom>
        </p:spPr>
        <p:txBody>
          <a:bodyPr/>
          <a:lstStyle>
            <a:lvl1pPr marL="342900" indent="-342900" algn="l" defTabSz="457200" rtl="0" eaLnBrk="1" latinLnBrk="0" hangingPunct="1">
              <a:spcBef>
                <a:spcPct val="20000"/>
              </a:spcBef>
              <a:buClr>
                <a:srgbClr val="E85E4F"/>
              </a:buClr>
              <a:buFont typeface="Wingdings" panose="05000000000000000000" pitchFamily="2" charset="2"/>
              <a:buChar char="§"/>
              <a:defRPr sz="3200" kern="1200">
                <a:solidFill>
                  <a:srgbClr val="3D4059"/>
                </a:solidFill>
                <a:latin typeface="+mn-lt"/>
                <a:ea typeface="+mn-ea"/>
                <a:cs typeface="+mn-cs"/>
              </a:defRPr>
            </a:lvl1pPr>
            <a:lvl2pPr marL="742950" indent="-285750" algn="l" defTabSz="457200" rtl="0" eaLnBrk="1" latinLnBrk="0" hangingPunct="1">
              <a:spcBef>
                <a:spcPct val="20000"/>
              </a:spcBef>
              <a:buClr>
                <a:srgbClr val="FFC72C"/>
              </a:buClr>
              <a:buFont typeface="Wingdings" panose="05000000000000000000" pitchFamily="2" charset="2"/>
              <a:buChar char="§"/>
              <a:defRPr sz="2800" kern="1200">
                <a:solidFill>
                  <a:srgbClr val="3D4059"/>
                </a:solidFill>
                <a:latin typeface="+mn-lt"/>
                <a:ea typeface="+mn-ea"/>
                <a:cs typeface="+mn-cs"/>
              </a:defRPr>
            </a:lvl2pPr>
            <a:lvl3pPr marL="1143000" indent="-228600" algn="l" defTabSz="457200" rtl="0" eaLnBrk="1" latinLnBrk="0" hangingPunct="1">
              <a:spcBef>
                <a:spcPct val="20000"/>
              </a:spcBef>
              <a:buClr>
                <a:srgbClr val="FFC72C"/>
              </a:buClr>
              <a:buFont typeface="Wingdings" panose="05000000000000000000" pitchFamily="2" charset="2"/>
              <a:buChar char="§"/>
              <a:defRPr sz="2400" kern="1200">
                <a:solidFill>
                  <a:srgbClr val="3D4059"/>
                </a:solidFill>
                <a:latin typeface="+mn-lt"/>
                <a:ea typeface="+mn-ea"/>
                <a:cs typeface="+mn-cs"/>
              </a:defRPr>
            </a:lvl3pPr>
            <a:lvl4pPr marL="1600200" indent="-228600" algn="l" defTabSz="457200" rtl="0" eaLnBrk="1" latinLnBrk="0" hangingPunct="1">
              <a:spcBef>
                <a:spcPct val="20000"/>
              </a:spcBef>
              <a:buClr>
                <a:srgbClr val="FFC72C"/>
              </a:buClr>
              <a:buFont typeface="Wingdings" panose="05000000000000000000" pitchFamily="2" charset="2"/>
              <a:buChar char="§"/>
              <a:defRPr sz="2000" kern="1200">
                <a:solidFill>
                  <a:srgbClr val="3D4059"/>
                </a:solidFill>
                <a:latin typeface="+mn-lt"/>
                <a:ea typeface="+mn-ea"/>
                <a:cs typeface="+mn-cs"/>
              </a:defRPr>
            </a:lvl4pPr>
            <a:lvl5pPr marL="2057400" indent="-228600" algn="l" defTabSz="457200" rtl="0" eaLnBrk="1" latinLnBrk="0" hangingPunct="1">
              <a:spcBef>
                <a:spcPct val="20000"/>
              </a:spcBef>
              <a:buClr>
                <a:srgbClr val="FFC72C"/>
              </a:buClr>
              <a:buFont typeface="Wingdings" panose="05000000000000000000" pitchFamily="2" charset="2"/>
              <a:buChar char="§"/>
              <a:defRPr sz="2000" kern="1200">
                <a:solidFill>
                  <a:srgbClr val="3D4059"/>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400" dirty="0">
                <a:solidFill>
                  <a:schemeClr val="bg1"/>
                </a:solidFill>
              </a:rPr>
              <a:t>“</a:t>
            </a:r>
            <a:r>
              <a:rPr lang="en-US" sz="2400" i="1" dirty="0">
                <a:solidFill>
                  <a:schemeClr val="bg1"/>
                </a:solidFill>
              </a:rPr>
              <a:t>Once upon a time</a:t>
            </a:r>
            <a:r>
              <a:rPr lang="en-US" sz="2400" dirty="0">
                <a:solidFill>
                  <a:schemeClr val="bg1"/>
                </a:solidFill>
              </a:rPr>
              <a:t>, there was a </a:t>
            </a:r>
            <a:br>
              <a:rPr lang="en-US" sz="2400" dirty="0">
                <a:solidFill>
                  <a:schemeClr val="bg1"/>
                </a:solidFill>
              </a:rPr>
            </a:br>
            <a:r>
              <a:rPr lang="en-US" sz="2400" dirty="0">
                <a:solidFill>
                  <a:schemeClr val="bg1"/>
                </a:solidFill>
              </a:rPr>
              <a:t>girl named Goldilocks. …”</a:t>
            </a:r>
          </a:p>
          <a:p>
            <a:pPr marL="0" indent="0">
              <a:buFont typeface="Wingdings" panose="05000000000000000000" pitchFamily="2" charset="2"/>
              <a:buNone/>
            </a:pPr>
            <a:endParaRPr lang="en-US" sz="2400" dirty="0">
              <a:solidFill>
                <a:schemeClr val="bg1"/>
              </a:solidFill>
            </a:endParaRPr>
          </a:p>
        </p:txBody>
      </p:sp>
      <p:sp>
        <p:nvSpPr>
          <p:cNvPr id="18" name="Speech Bubble: Rectangle with Corners Rounded 17">
            <a:extLst>
              <a:ext uri="{FF2B5EF4-FFF2-40B4-BE49-F238E27FC236}">
                <a16:creationId xmlns:a16="http://schemas.microsoft.com/office/drawing/2014/main" id="{47B229E5-3F5B-4B43-A9C0-D4D24071F0C4}"/>
              </a:ext>
            </a:extLst>
          </p:cNvPr>
          <p:cNvSpPr/>
          <p:nvPr/>
        </p:nvSpPr>
        <p:spPr>
          <a:xfrm>
            <a:off x="6626451" y="1477248"/>
            <a:ext cx="2275243" cy="798308"/>
          </a:xfrm>
          <a:prstGeom prst="wedgeRoundRectCallout">
            <a:avLst>
              <a:gd name="adj1" fmla="val 1744"/>
              <a:gd name="adj2" fmla="val 151904"/>
              <a:gd name="adj3" fmla="val 16667"/>
            </a:avLst>
          </a:prstGeom>
          <a:solidFill>
            <a:schemeClr val="bg1"/>
          </a:solidFill>
          <a:ln>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solidFill>
                  <a:schemeClr val="tx1"/>
                </a:solidFill>
              </a:rPr>
              <a:t>Structure</a:t>
            </a:r>
          </a:p>
        </p:txBody>
      </p:sp>
      <p:pic>
        <p:nvPicPr>
          <p:cNvPr id="20" name="Picture 19">
            <a:extLst>
              <a:ext uri="{FF2B5EF4-FFF2-40B4-BE49-F238E27FC236}">
                <a16:creationId xmlns:a16="http://schemas.microsoft.com/office/drawing/2014/main" id="{FCA01739-7A4D-4835-AAC8-E1D64EF08D23}"/>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31667" b="92604" l="43981" r="93737">
                        <a14:foregroundMark x1="59221" y1="34375" x2="68058" y2="31667"/>
                        <a14:foregroundMark x1="68058" y1="31667" x2="60543" y2="34219"/>
                      </a14:backgroundRemoval>
                    </a14:imgEffect>
                  </a14:imgLayer>
                </a14:imgProps>
              </a:ext>
            </a:extLst>
          </a:blip>
          <a:srcRect l="37766" t="26506"/>
          <a:stretch/>
        </p:blipFill>
        <p:spPr>
          <a:xfrm>
            <a:off x="4525108" y="1690665"/>
            <a:ext cx="2035308" cy="3211416"/>
          </a:xfrm>
          <a:prstGeom prst="rect">
            <a:avLst/>
          </a:prstGeom>
        </p:spPr>
      </p:pic>
      <p:sp>
        <p:nvSpPr>
          <p:cNvPr id="21" name="Content Placeholder 2">
            <a:extLst>
              <a:ext uri="{FF2B5EF4-FFF2-40B4-BE49-F238E27FC236}">
                <a16:creationId xmlns:a16="http://schemas.microsoft.com/office/drawing/2014/main" id="{D68C3248-C2AE-4EB0-98CB-2F09D62D2CA0}"/>
              </a:ext>
            </a:extLst>
          </p:cNvPr>
          <p:cNvSpPr txBox="1">
            <a:spLocks/>
          </p:cNvSpPr>
          <p:nvPr/>
        </p:nvSpPr>
        <p:spPr>
          <a:xfrm>
            <a:off x="478972" y="750861"/>
            <a:ext cx="6968430" cy="707826"/>
          </a:xfrm>
          <a:prstGeom prst="rect">
            <a:avLst/>
          </a:prstGeom>
        </p:spPr>
        <p:txBody>
          <a:bodyPr/>
          <a:lstStyle>
            <a:lvl1pPr marL="342900" indent="-342900" algn="l" defTabSz="457200" rtl="0" eaLnBrk="1" latinLnBrk="0" hangingPunct="1">
              <a:spcBef>
                <a:spcPct val="20000"/>
              </a:spcBef>
              <a:buClr>
                <a:srgbClr val="E85E4F"/>
              </a:buClr>
              <a:buFont typeface="Wingdings" panose="05000000000000000000" pitchFamily="2" charset="2"/>
              <a:buChar char="§"/>
              <a:defRPr sz="3200" kern="1200">
                <a:solidFill>
                  <a:srgbClr val="3D4059"/>
                </a:solidFill>
                <a:latin typeface="+mn-lt"/>
                <a:ea typeface="+mn-ea"/>
                <a:cs typeface="+mn-cs"/>
              </a:defRPr>
            </a:lvl1pPr>
            <a:lvl2pPr marL="742950" indent="-285750" algn="l" defTabSz="457200" rtl="0" eaLnBrk="1" latinLnBrk="0" hangingPunct="1">
              <a:spcBef>
                <a:spcPct val="20000"/>
              </a:spcBef>
              <a:buClr>
                <a:srgbClr val="FFC72C"/>
              </a:buClr>
              <a:buFont typeface="Wingdings" panose="05000000000000000000" pitchFamily="2" charset="2"/>
              <a:buChar char="§"/>
              <a:defRPr sz="2800" kern="1200">
                <a:solidFill>
                  <a:srgbClr val="3D4059"/>
                </a:solidFill>
                <a:latin typeface="+mn-lt"/>
                <a:ea typeface="+mn-ea"/>
                <a:cs typeface="+mn-cs"/>
              </a:defRPr>
            </a:lvl2pPr>
            <a:lvl3pPr marL="1143000" indent="-228600" algn="l" defTabSz="457200" rtl="0" eaLnBrk="1" latinLnBrk="0" hangingPunct="1">
              <a:spcBef>
                <a:spcPct val="20000"/>
              </a:spcBef>
              <a:buClr>
                <a:srgbClr val="FFC72C"/>
              </a:buClr>
              <a:buFont typeface="Wingdings" panose="05000000000000000000" pitchFamily="2" charset="2"/>
              <a:buChar char="§"/>
              <a:defRPr sz="2400" kern="1200">
                <a:solidFill>
                  <a:srgbClr val="3D4059"/>
                </a:solidFill>
                <a:latin typeface="+mn-lt"/>
                <a:ea typeface="+mn-ea"/>
                <a:cs typeface="+mn-cs"/>
              </a:defRPr>
            </a:lvl3pPr>
            <a:lvl4pPr marL="1600200" indent="-228600" algn="l" defTabSz="457200" rtl="0" eaLnBrk="1" latinLnBrk="0" hangingPunct="1">
              <a:spcBef>
                <a:spcPct val="20000"/>
              </a:spcBef>
              <a:buClr>
                <a:srgbClr val="FFC72C"/>
              </a:buClr>
              <a:buFont typeface="Wingdings" panose="05000000000000000000" pitchFamily="2" charset="2"/>
              <a:buChar char="§"/>
              <a:defRPr sz="2000" kern="1200">
                <a:solidFill>
                  <a:srgbClr val="3D4059"/>
                </a:solidFill>
                <a:latin typeface="+mn-lt"/>
                <a:ea typeface="+mn-ea"/>
                <a:cs typeface="+mn-cs"/>
              </a:defRPr>
            </a:lvl4pPr>
            <a:lvl5pPr marL="2057400" indent="-228600" algn="l" defTabSz="457200" rtl="0" eaLnBrk="1" latinLnBrk="0" hangingPunct="1">
              <a:spcBef>
                <a:spcPct val="20000"/>
              </a:spcBef>
              <a:buClr>
                <a:srgbClr val="FFC72C"/>
              </a:buClr>
              <a:buFont typeface="Wingdings" panose="05000000000000000000" pitchFamily="2" charset="2"/>
              <a:buChar char="§"/>
              <a:defRPr sz="2000" kern="1200">
                <a:solidFill>
                  <a:srgbClr val="3D4059"/>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800" dirty="0">
                <a:sym typeface="Symbol" panose="05050102010706020507" pitchFamily="18" charset="2"/>
              </a:rPr>
              <a:t>the structure and language of a story</a:t>
            </a:r>
            <a:endParaRPr lang="en-US" sz="2800" dirty="0">
              <a:solidFill>
                <a:schemeClr val="tx1"/>
              </a:solidFill>
            </a:endParaRPr>
          </a:p>
        </p:txBody>
      </p:sp>
      <p:sp>
        <p:nvSpPr>
          <p:cNvPr id="22" name="Speech Bubble: Rectangle with Corners Rounded 21">
            <a:extLst>
              <a:ext uri="{FF2B5EF4-FFF2-40B4-BE49-F238E27FC236}">
                <a16:creationId xmlns:a16="http://schemas.microsoft.com/office/drawing/2014/main" id="{F886C644-BD4B-4BDD-850F-876C27D9C4A7}"/>
              </a:ext>
            </a:extLst>
          </p:cNvPr>
          <p:cNvSpPr/>
          <p:nvPr/>
        </p:nvSpPr>
        <p:spPr>
          <a:xfrm>
            <a:off x="610296" y="1535755"/>
            <a:ext cx="2694104" cy="798308"/>
          </a:xfrm>
          <a:prstGeom prst="wedgeRoundRectCallout">
            <a:avLst>
              <a:gd name="adj1" fmla="val 8508"/>
              <a:gd name="adj2" fmla="val 77680"/>
              <a:gd name="adj3" fmla="val 16667"/>
            </a:avLst>
          </a:prstGeom>
          <a:solidFill>
            <a:schemeClr val="bg1"/>
          </a:solidFill>
          <a:ln>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solidFill>
                  <a:schemeClr val="tx1"/>
                </a:solidFill>
              </a:rPr>
              <a:t>Story language</a:t>
            </a:r>
          </a:p>
        </p:txBody>
      </p:sp>
      <p:sp>
        <p:nvSpPr>
          <p:cNvPr id="23" name="Content Placeholder 2">
            <a:extLst>
              <a:ext uri="{FF2B5EF4-FFF2-40B4-BE49-F238E27FC236}">
                <a16:creationId xmlns:a16="http://schemas.microsoft.com/office/drawing/2014/main" id="{02962F0A-C197-40EA-BDC3-D565B18AE5C1}"/>
              </a:ext>
            </a:extLst>
          </p:cNvPr>
          <p:cNvSpPr txBox="1">
            <a:spLocks/>
          </p:cNvSpPr>
          <p:nvPr/>
        </p:nvSpPr>
        <p:spPr>
          <a:xfrm>
            <a:off x="604787" y="4999605"/>
            <a:ext cx="7500257" cy="587263"/>
          </a:xfrm>
          <a:prstGeom prst="rect">
            <a:avLst/>
          </a:prstGeom>
        </p:spPr>
        <p:txBody>
          <a:bodyPr/>
          <a:lstStyle>
            <a:lvl1pPr marL="342900" indent="-342900" algn="l" defTabSz="457200" rtl="0" eaLnBrk="1" latinLnBrk="0" hangingPunct="1">
              <a:spcBef>
                <a:spcPct val="20000"/>
              </a:spcBef>
              <a:buClr>
                <a:srgbClr val="E85E4F"/>
              </a:buClr>
              <a:buFont typeface="Wingdings" panose="05000000000000000000" pitchFamily="2" charset="2"/>
              <a:buChar char="§"/>
              <a:defRPr sz="3200" kern="1200">
                <a:solidFill>
                  <a:srgbClr val="3D4059"/>
                </a:solidFill>
                <a:latin typeface="+mn-lt"/>
                <a:ea typeface="+mn-ea"/>
                <a:cs typeface="+mn-cs"/>
              </a:defRPr>
            </a:lvl1pPr>
            <a:lvl2pPr marL="742950" indent="-285750" algn="l" defTabSz="457200" rtl="0" eaLnBrk="1" latinLnBrk="0" hangingPunct="1">
              <a:spcBef>
                <a:spcPct val="20000"/>
              </a:spcBef>
              <a:buClr>
                <a:srgbClr val="FFC72C"/>
              </a:buClr>
              <a:buFont typeface="Wingdings" panose="05000000000000000000" pitchFamily="2" charset="2"/>
              <a:buChar char="§"/>
              <a:defRPr sz="2800" kern="1200">
                <a:solidFill>
                  <a:srgbClr val="3D4059"/>
                </a:solidFill>
                <a:latin typeface="+mn-lt"/>
                <a:ea typeface="+mn-ea"/>
                <a:cs typeface="+mn-cs"/>
              </a:defRPr>
            </a:lvl2pPr>
            <a:lvl3pPr marL="1143000" indent="-228600" algn="l" defTabSz="457200" rtl="0" eaLnBrk="1" latinLnBrk="0" hangingPunct="1">
              <a:spcBef>
                <a:spcPct val="20000"/>
              </a:spcBef>
              <a:buClr>
                <a:srgbClr val="FFC72C"/>
              </a:buClr>
              <a:buFont typeface="Wingdings" panose="05000000000000000000" pitchFamily="2" charset="2"/>
              <a:buChar char="§"/>
              <a:defRPr sz="2400" kern="1200">
                <a:solidFill>
                  <a:srgbClr val="3D4059"/>
                </a:solidFill>
                <a:latin typeface="+mn-lt"/>
                <a:ea typeface="+mn-ea"/>
                <a:cs typeface="+mn-cs"/>
              </a:defRPr>
            </a:lvl3pPr>
            <a:lvl4pPr marL="1600200" indent="-228600" algn="l" defTabSz="457200" rtl="0" eaLnBrk="1" latinLnBrk="0" hangingPunct="1">
              <a:spcBef>
                <a:spcPct val="20000"/>
              </a:spcBef>
              <a:buClr>
                <a:srgbClr val="FFC72C"/>
              </a:buClr>
              <a:buFont typeface="Wingdings" panose="05000000000000000000" pitchFamily="2" charset="2"/>
              <a:buChar char="§"/>
              <a:defRPr sz="2000" kern="1200">
                <a:solidFill>
                  <a:srgbClr val="3D4059"/>
                </a:solidFill>
                <a:latin typeface="+mn-lt"/>
                <a:ea typeface="+mn-ea"/>
                <a:cs typeface="+mn-cs"/>
              </a:defRPr>
            </a:lvl4pPr>
            <a:lvl5pPr marL="2057400" indent="-228600" algn="l" defTabSz="457200" rtl="0" eaLnBrk="1" latinLnBrk="0" hangingPunct="1">
              <a:spcBef>
                <a:spcPct val="20000"/>
              </a:spcBef>
              <a:buClr>
                <a:srgbClr val="FFC72C"/>
              </a:buClr>
              <a:buFont typeface="Wingdings" panose="05000000000000000000" pitchFamily="2" charset="2"/>
              <a:buChar char="§"/>
              <a:defRPr sz="2000" kern="1200">
                <a:solidFill>
                  <a:srgbClr val="3D4059"/>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000" dirty="0">
                <a:solidFill>
                  <a:schemeClr val="bg1"/>
                </a:solidFill>
              </a:rPr>
              <a:t>“Porridge is just right” …”Chair is just right” …”Bed is just right”</a:t>
            </a:r>
          </a:p>
          <a:p>
            <a:pPr marL="0" indent="0">
              <a:buFont typeface="Wingdings" panose="05000000000000000000" pitchFamily="2" charset="2"/>
              <a:buNone/>
            </a:pPr>
            <a:endParaRPr lang="en-US" sz="2000" dirty="0">
              <a:solidFill>
                <a:schemeClr val="bg1"/>
              </a:solidFill>
            </a:endParaRPr>
          </a:p>
        </p:txBody>
      </p:sp>
      <p:sp>
        <p:nvSpPr>
          <p:cNvPr id="24" name="Speech Bubble: Rectangle with Corners Rounded 23">
            <a:extLst>
              <a:ext uri="{FF2B5EF4-FFF2-40B4-BE49-F238E27FC236}">
                <a16:creationId xmlns:a16="http://schemas.microsoft.com/office/drawing/2014/main" id="{FDDCA8C2-94CB-4A15-BEB8-948A4464101C}"/>
              </a:ext>
            </a:extLst>
          </p:cNvPr>
          <p:cNvSpPr/>
          <p:nvPr/>
        </p:nvSpPr>
        <p:spPr>
          <a:xfrm>
            <a:off x="1640982" y="5629225"/>
            <a:ext cx="2694104" cy="798308"/>
          </a:xfrm>
          <a:prstGeom prst="wedgeRoundRectCallout">
            <a:avLst>
              <a:gd name="adj1" fmla="val 25683"/>
              <a:gd name="adj2" fmla="val -86543"/>
              <a:gd name="adj3" fmla="val 16667"/>
            </a:avLst>
          </a:prstGeom>
          <a:solidFill>
            <a:schemeClr val="bg1"/>
          </a:solidFill>
          <a:ln>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solidFill>
                  <a:schemeClr val="tx1"/>
                </a:solidFill>
              </a:rPr>
              <a:t>Repeating motif</a:t>
            </a:r>
          </a:p>
        </p:txBody>
      </p:sp>
    </p:spTree>
    <p:extLst>
      <p:ext uri="{BB962C8B-B14F-4D97-AF65-F5344CB8AC3E}">
        <p14:creationId xmlns:p14="http://schemas.microsoft.com/office/powerpoint/2010/main" val="7941630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59A866F-12C2-4D7A-8C78-E0B8943407A3}"/>
              </a:ext>
            </a:extLst>
          </p:cNvPr>
          <p:cNvSpPr/>
          <p:nvPr/>
        </p:nvSpPr>
        <p:spPr>
          <a:xfrm>
            <a:off x="0" y="0"/>
            <a:ext cx="9144000" cy="1458686"/>
          </a:xfrm>
          <a:prstGeom prst="rect">
            <a:avLst/>
          </a:prstGeom>
          <a:gradFill>
            <a:gsLst>
              <a:gs pos="0">
                <a:srgbClr val="FFC000"/>
              </a:gs>
              <a:gs pos="100000">
                <a:srgbClr val="FFE38B"/>
              </a:gs>
            </a:gsLs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 name="Title 1">
            <a:extLst>
              <a:ext uri="{FF2B5EF4-FFF2-40B4-BE49-F238E27FC236}">
                <a16:creationId xmlns:a16="http://schemas.microsoft.com/office/drawing/2014/main" id="{68C10191-58B2-4360-8B7C-0EF88F8DFBD7}"/>
              </a:ext>
            </a:extLst>
          </p:cNvPr>
          <p:cNvSpPr>
            <a:spLocks noGrp="1"/>
          </p:cNvSpPr>
          <p:nvPr>
            <p:ph type="title"/>
          </p:nvPr>
        </p:nvSpPr>
        <p:spPr>
          <a:xfrm>
            <a:off x="457200" y="274638"/>
            <a:ext cx="8229600" cy="1053419"/>
          </a:xfrm>
        </p:spPr>
        <p:txBody>
          <a:bodyPr/>
          <a:lstStyle/>
          <a:p>
            <a:pPr lvl="0">
              <a:spcBef>
                <a:spcPts val="2400"/>
              </a:spcBef>
              <a:buClr>
                <a:srgbClr val="E85E4F"/>
              </a:buClr>
            </a:pPr>
            <a:r>
              <a:rPr lang="en-US" sz="3600" dirty="0">
                <a:ea typeface="+mn-ea"/>
                <a:cs typeface="+mn-cs"/>
              </a:rPr>
              <a:t>B. Narrative skills </a:t>
            </a:r>
            <a:br>
              <a:rPr lang="en-US" sz="3600" dirty="0">
                <a:ea typeface="+mn-ea"/>
                <a:cs typeface="+mn-cs"/>
              </a:rPr>
            </a:br>
            <a:r>
              <a:rPr lang="en-US" sz="2800" b="0" dirty="0">
                <a:solidFill>
                  <a:srgbClr val="3D4059"/>
                </a:solidFill>
                <a:ea typeface="+mn-ea"/>
                <a:cs typeface="+mn-cs"/>
                <a:sym typeface="Symbol" panose="05050102010706020507" pitchFamily="18" charset="2"/>
              </a:rPr>
              <a:t>retelling stories or events</a:t>
            </a:r>
            <a:endParaRPr lang="en-US" sz="3200" b="0" dirty="0">
              <a:solidFill>
                <a:srgbClr val="3D4059"/>
              </a:solidFill>
              <a:ea typeface="+mn-ea"/>
              <a:cs typeface="+mn-cs"/>
            </a:endParaRPr>
          </a:p>
        </p:txBody>
      </p:sp>
      <p:sp>
        <p:nvSpPr>
          <p:cNvPr id="3" name="Content Placeholder 2">
            <a:extLst>
              <a:ext uri="{FF2B5EF4-FFF2-40B4-BE49-F238E27FC236}">
                <a16:creationId xmlns:a16="http://schemas.microsoft.com/office/drawing/2014/main" id="{99EAD464-29CD-4B6F-9055-B4BC6FEF5287}"/>
              </a:ext>
            </a:extLst>
          </p:cNvPr>
          <p:cNvSpPr>
            <a:spLocks noGrp="1"/>
          </p:cNvSpPr>
          <p:nvPr>
            <p:ph idx="1"/>
          </p:nvPr>
        </p:nvSpPr>
        <p:spPr/>
        <p:txBody>
          <a:bodyPr/>
          <a:lstStyle/>
          <a:p>
            <a:pPr marL="0" indent="0">
              <a:buNone/>
            </a:pPr>
            <a:r>
              <a:rPr lang="en-US" dirty="0"/>
              <a:t>Build children’s ability to describe things and events, and to tell and re-tell stories</a:t>
            </a:r>
          </a:p>
        </p:txBody>
      </p:sp>
      <p:sp>
        <p:nvSpPr>
          <p:cNvPr id="5" name="TextBox 4">
            <a:extLst>
              <a:ext uri="{FF2B5EF4-FFF2-40B4-BE49-F238E27FC236}">
                <a16:creationId xmlns:a16="http://schemas.microsoft.com/office/drawing/2014/main" id="{D7CFB758-4295-42D2-9887-90ABEDDD8400}"/>
              </a:ext>
            </a:extLst>
          </p:cNvPr>
          <p:cNvSpPr txBox="1"/>
          <p:nvPr/>
        </p:nvSpPr>
        <p:spPr>
          <a:xfrm>
            <a:off x="3048000" y="6508268"/>
            <a:ext cx="5791200" cy="526521"/>
          </a:xfrm>
          <a:prstGeom prst="rect">
            <a:avLst/>
          </a:prstGeom>
          <a:noFill/>
        </p:spPr>
        <p:txBody>
          <a:bodyPr wrap="square" rtlCol="0">
            <a:noAutofit/>
          </a:bodyPr>
          <a:lstStyle/>
          <a:p>
            <a:pPr>
              <a:defRPr/>
            </a:pPr>
            <a:r>
              <a:rPr lang="en-US" sz="1000" dirty="0">
                <a:solidFill>
                  <a:srgbClr val="000000">
                    <a:lumMod val="50000"/>
                    <a:lumOff val="50000"/>
                  </a:srgbClr>
                </a:solidFill>
                <a:hlinkClick r:id="rId3"/>
              </a:rPr>
              <a:t>Photo</a:t>
            </a:r>
            <a:r>
              <a:rPr lang="en-US" sz="1000" dirty="0">
                <a:solidFill>
                  <a:srgbClr val="000000">
                    <a:lumMod val="50000"/>
                    <a:lumOff val="50000"/>
                  </a:srgbClr>
                </a:solidFill>
              </a:rPr>
              <a:t> by </a:t>
            </a:r>
            <a:r>
              <a:rPr lang="en-US" sz="1000" dirty="0">
                <a:solidFill>
                  <a:srgbClr val="000000">
                    <a:lumMod val="50000"/>
                    <a:lumOff val="50000"/>
                  </a:srgbClr>
                </a:solidFill>
                <a:hlinkClick r:id="rId4"/>
              </a:rPr>
              <a:t>Allen County (IN) Public Library </a:t>
            </a:r>
            <a:r>
              <a:rPr lang="en-US" sz="1000" dirty="0">
                <a:solidFill>
                  <a:srgbClr val="000000">
                    <a:lumMod val="50000"/>
                    <a:lumOff val="50000"/>
                  </a:srgbClr>
                </a:solidFill>
              </a:rPr>
              <a:t>/ </a:t>
            </a:r>
            <a:r>
              <a:rPr lang="en-US" sz="1000" dirty="0">
                <a:solidFill>
                  <a:srgbClr val="000000">
                    <a:lumMod val="50000"/>
                    <a:lumOff val="50000"/>
                  </a:srgbClr>
                </a:solidFill>
                <a:hlinkClick r:id="rId5"/>
              </a:rPr>
              <a:t>CC BY-NC-ND 2.0</a:t>
            </a:r>
            <a:endParaRPr lang="en-US" sz="1000" dirty="0">
              <a:solidFill>
                <a:srgbClr val="000000">
                  <a:lumMod val="50000"/>
                  <a:lumOff val="50000"/>
                </a:srgbClr>
              </a:solidFill>
            </a:endParaRPr>
          </a:p>
        </p:txBody>
      </p:sp>
      <p:sp>
        <p:nvSpPr>
          <p:cNvPr id="8" name="Rectangle: Rounded Corners 7">
            <a:extLst>
              <a:ext uri="{FF2B5EF4-FFF2-40B4-BE49-F238E27FC236}">
                <a16:creationId xmlns:a16="http://schemas.microsoft.com/office/drawing/2014/main" id="{DBCEDB3B-46E8-4E1E-9417-AF99C8188B36}"/>
              </a:ext>
            </a:extLst>
          </p:cNvPr>
          <p:cNvSpPr>
            <a:spLocks noChangeAspect="1"/>
          </p:cNvSpPr>
          <p:nvPr/>
        </p:nvSpPr>
        <p:spPr>
          <a:xfrm>
            <a:off x="2355613" y="2743768"/>
            <a:ext cx="4889974" cy="3654218"/>
          </a:xfrm>
          <a:prstGeom prst="roundRect">
            <a:avLst/>
          </a:prstGeom>
          <a:blipFill dpi="0" rotWithShape="1">
            <a:blip r:embed="rId6">
              <a:extLst>
                <a:ext uri="{28A0092B-C50C-407E-A947-70E740481C1C}">
                  <a14:useLocalDpi xmlns:a14="http://schemas.microsoft.com/office/drawing/2010/main" val="0"/>
                </a:ext>
              </a:extLst>
            </a:blip>
            <a:srcRect/>
            <a:stretch>
              <a:fillRect/>
            </a:stretch>
          </a:blipFill>
          <a:ln w="73025">
            <a:solidFill>
              <a:srgbClr val="FFF4D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15341621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A21D646-D6A9-4E40-B843-E399C0DD435C}"/>
              </a:ext>
            </a:extLst>
          </p:cNvPr>
          <p:cNvPicPr>
            <a:picLocks noChangeAspect="1"/>
          </p:cNvPicPr>
          <p:nvPr/>
        </p:nvPicPr>
        <p:blipFill rotWithShape="1">
          <a:blip r:embed="rId3"/>
          <a:srcRect r="59907"/>
          <a:stretch/>
        </p:blipFill>
        <p:spPr>
          <a:xfrm flipH="1">
            <a:off x="6248399" y="2333475"/>
            <a:ext cx="2819400" cy="4655151"/>
          </a:xfrm>
          <a:prstGeom prst="rect">
            <a:avLst/>
          </a:prstGeom>
        </p:spPr>
      </p:pic>
      <p:sp>
        <p:nvSpPr>
          <p:cNvPr id="4" name="Rectangle 3">
            <a:extLst>
              <a:ext uri="{FF2B5EF4-FFF2-40B4-BE49-F238E27FC236}">
                <a16:creationId xmlns:a16="http://schemas.microsoft.com/office/drawing/2014/main" id="{259A866F-12C2-4D7A-8C78-E0B8943407A3}"/>
              </a:ext>
            </a:extLst>
          </p:cNvPr>
          <p:cNvSpPr/>
          <p:nvPr/>
        </p:nvSpPr>
        <p:spPr>
          <a:xfrm>
            <a:off x="0" y="0"/>
            <a:ext cx="9144000" cy="1458686"/>
          </a:xfrm>
          <a:prstGeom prst="rect">
            <a:avLst/>
          </a:prstGeom>
          <a:gradFill>
            <a:gsLst>
              <a:gs pos="0">
                <a:srgbClr val="FFC000"/>
              </a:gs>
              <a:gs pos="100000">
                <a:srgbClr val="FFE38B"/>
              </a:gs>
            </a:gsLs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 name="Title 1">
            <a:extLst>
              <a:ext uri="{FF2B5EF4-FFF2-40B4-BE49-F238E27FC236}">
                <a16:creationId xmlns:a16="http://schemas.microsoft.com/office/drawing/2014/main" id="{68C10191-58B2-4360-8B7C-0EF88F8DFBD7}"/>
              </a:ext>
            </a:extLst>
          </p:cNvPr>
          <p:cNvSpPr>
            <a:spLocks noGrp="1"/>
          </p:cNvSpPr>
          <p:nvPr>
            <p:ph type="title"/>
          </p:nvPr>
        </p:nvSpPr>
        <p:spPr>
          <a:xfrm>
            <a:off x="457200" y="274638"/>
            <a:ext cx="8229600" cy="1053419"/>
          </a:xfrm>
        </p:spPr>
        <p:txBody>
          <a:bodyPr/>
          <a:lstStyle/>
          <a:p>
            <a:pPr lvl="0">
              <a:spcBef>
                <a:spcPts val="2400"/>
              </a:spcBef>
              <a:buClr>
                <a:srgbClr val="E85E4F"/>
              </a:buClr>
            </a:pPr>
            <a:r>
              <a:rPr lang="en-US" sz="3600" dirty="0"/>
              <a:t>C. Print Motivation </a:t>
            </a:r>
            <a:r>
              <a:rPr lang="en-US" sz="2800" b="0" dirty="0">
                <a:solidFill>
                  <a:srgbClr val="3D4059"/>
                </a:solidFill>
                <a:ea typeface="+mn-ea"/>
                <a:cs typeface="+mn-cs"/>
                <a:sym typeface="Symbol" panose="05050102010706020507" pitchFamily="18" charset="2"/>
              </a:rPr>
              <a:t></a:t>
            </a:r>
            <a:r>
              <a:rPr lang="en-US" sz="2800" b="0" dirty="0">
                <a:solidFill>
                  <a:srgbClr val="3D4059"/>
                </a:solidFill>
                <a:ea typeface="+mn-ea"/>
                <a:cs typeface="+mn-cs"/>
              </a:rPr>
              <a:t>child’s interest in and enjoyment of books and reading</a:t>
            </a:r>
            <a:br>
              <a:rPr lang="en-US" sz="3200" b="0" dirty="0">
                <a:solidFill>
                  <a:srgbClr val="3D4059"/>
                </a:solidFill>
                <a:ea typeface="+mn-ea"/>
                <a:cs typeface="+mn-cs"/>
              </a:rPr>
            </a:br>
            <a:endParaRPr lang="en-US" dirty="0"/>
          </a:p>
        </p:txBody>
      </p:sp>
      <p:sp>
        <p:nvSpPr>
          <p:cNvPr id="3" name="Content Placeholder 2">
            <a:extLst>
              <a:ext uri="{FF2B5EF4-FFF2-40B4-BE49-F238E27FC236}">
                <a16:creationId xmlns:a16="http://schemas.microsoft.com/office/drawing/2014/main" id="{99EAD464-29CD-4B6F-9055-B4BC6FEF5287}"/>
              </a:ext>
            </a:extLst>
          </p:cNvPr>
          <p:cNvSpPr>
            <a:spLocks noGrp="1"/>
          </p:cNvSpPr>
          <p:nvPr>
            <p:ph idx="1"/>
          </p:nvPr>
        </p:nvSpPr>
        <p:spPr>
          <a:xfrm>
            <a:off x="457200" y="1600200"/>
            <a:ext cx="6760029" cy="3407229"/>
          </a:xfrm>
        </p:spPr>
        <p:txBody>
          <a:bodyPr/>
          <a:lstStyle/>
          <a:p>
            <a:pPr marL="0" indent="0">
              <a:buNone/>
            </a:pPr>
            <a:r>
              <a:rPr lang="en-US" dirty="0"/>
              <a:t>Why is print motivation important?</a:t>
            </a:r>
          </a:p>
          <a:p>
            <a:r>
              <a:rPr lang="en-US" dirty="0"/>
              <a:t>Children who enjoy books and reading will be curious about how to read and will read more </a:t>
            </a:r>
          </a:p>
          <a:p>
            <a:r>
              <a:rPr lang="en-US" dirty="0"/>
              <a:t>Children become good readers </a:t>
            </a:r>
            <a:br>
              <a:rPr lang="en-US" dirty="0"/>
            </a:br>
            <a:r>
              <a:rPr lang="en-US" dirty="0"/>
              <a:t>by practicing.</a:t>
            </a:r>
          </a:p>
        </p:txBody>
      </p:sp>
      <p:sp>
        <p:nvSpPr>
          <p:cNvPr id="5" name="TextBox 4">
            <a:extLst>
              <a:ext uri="{FF2B5EF4-FFF2-40B4-BE49-F238E27FC236}">
                <a16:creationId xmlns:a16="http://schemas.microsoft.com/office/drawing/2014/main" id="{9DF23B37-46F3-43C9-8236-6DA67778CF00}"/>
              </a:ext>
            </a:extLst>
          </p:cNvPr>
          <p:cNvSpPr txBox="1"/>
          <p:nvPr/>
        </p:nvSpPr>
        <p:spPr>
          <a:xfrm>
            <a:off x="478972" y="6510471"/>
            <a:ext cx="7500257" cy="341729"/>
          </a:xfrm>
          <a:prstGeom prst="rect">
            <a:avLst/>
          </a:prstGeom>
          <a:noFill/>
        </p:spPr>
        <p:txBody>
          <a:bodyPr wrap="square" rtlCol="0">
            <a:noAutofit/>
          </a:bodyPr>
          <a:lstStyle/>
          <a:p>
            <a:pPr>
              <a:defRPr/>
            </a:pPr>
            <a:r>
              <a:rPr lang="en-US" sz="1400" dirty="0">
                <a:solidFill>
                  <a:srgbClr val="000000">
                    <a:lumMod val="50000"/>
                    <a:lumOff val="50000"/>
                  </a:srgbClr>
                </a:solidFill>
              </a:rPr>
              <a:t>Photo: Boy sitting on books reading by </a:t>
            </a:r>
            <a:r>
              <a:rPr lang="en-US" sz="1400" u="sng" dirty="0" err="1">
                <a:solidFill>
                  <a:srgbClr val="000000">
                    <a:lumMod val="50000"/>
                    <a:lumOff val="50000"/>
                  </a:srgbClr>
                </a:solidFill>
                <a:hlinkClick r:id="rId4"/>
              </a:rPr>
              <a:t>PublicDomainPictures</a:t>
            </a:r>
            <a:r>
              <a:rPr lang="en-US" sz="1400" dirty="0">
                <a:solidFill>
                  <a:srgbClr val="000000">
                    <a:lumMod val="50000"/>
                    <a:lumOff val="50000"/>
                  </a:srgbClr>
                </a:solidFill>
              </a:rPr>
              <a:t> on </a:t>
            </a:r>
            <a:r>
              <a:rPr lang="en-US" sz="1400" dirty="0" err="1">
                <a:solidFill>
                  <a:srgbClr val="000000">
                    <a:lumMod val="50000"/>
                    <a:lumOff val="50000"/>
                  </a:srgbClr>
                </a:solidFill>
                <a:hlinkClick r:id="rId5"/>
              </a:rPr>
              <a:t>Pixabay</a:t>
            </a:r>
            <a:endParaRPr lang="en-US" sz="1400" dirty="0">
              <a:solidFill>
                <a:srgbClr val="000000">
                  <a:lumMod val="50000"/>
                  <a:lumOff val="50000"/>
                </a:srgbClr>
              </a:solidFill>
            </a:endParaRPr>
          </a:p>
        </p:txBody>
      </p:sp>
    </p:spTree>
    <p:extLst>
      <p:ext uri="{BB962C8B-B14F-4D97-AF65-F5344CB8AC3E}">
        <p14:creationId xmlns:p14="http://schemas.microsoft.com/office/powerpoint/2010/main" val="18428070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A67ED18F-A4C5-4870-AF62-9C1CA9221812}"/>
              </a:ext>
            </a:extLst>
          </p:cNvPr>
          <p:cNvSpPr/>
          <p:nvPr/>
        </p:nvSpPr>
        <p:spPr>
          <a:xfrm>
            <a:off x="954540" y="1762125"/>
            <a:ext cx="2764973" cy="4043363"/>
          </a:xfrm>
          <a:prstGeom prst="roundRect">
            <a:avLst/>
          </a:prstGeom>
          <a:blipFill>
            <a:blip r:embed="rId3"/>
            <a:stretch>
              <a:fillRect/>
            </a:stretch>
          </a:blipFill>
          <a:ln w="41275">
            <a:solidFill>
              <a:srgbClr val="FFD96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 name="Title 1">
            <a:extLst>
              <a:ext uri="{FF2B5EF4-FFF2-40B4-BE49-F238E27FC236}">
                <a16:creationId xmlns:a16="http://schemas.microsoft.com/office/drawing/2014/main" id="{6B4BE97E-00C1-4A0A-AEAB-1C380CC5857D}"/>
              </a:ext>
            </a:extLst>
          </p:cNvPr>
          <p:cNvSpPr>
            <a:spLocks noGrp="1"/>
          </p:cNvSpPr>
          <p:nvPr>
            <p:ph type="title"/>
          </p:nvPr>
        </p:nvSpPr>
        <p:spPr>
          <a:xfrm>
            <a:off x="457200" y="160338"/>
            <a:ext cx="8229600" cy="1238476"/>
          </a:xfrm>
        </p:spPr>
        <p:txBody>
          <a:bodyPr/>
          <a:lstStyle/>
          <a:p>
            <a:pPr algn="ctr"/>
            <a:r>
              <a:rPr lang="en-US" sz="3200" dirty="0"/>
              <a:t>Brainstorm! </a:t>
            </a:r>
            <a:br>
              <a:rPr lang="en-US" sz="3200" dirty="0"/>
            </a:br>
            <a:r>
              <a:rPr lang="en-US" sz="3200" dirty="0"/>
              <a:t>Supporting Print Motivation</a:t>
            </a:r>
          </a:p>
        </p:txBody>
      </p:sp>
      <p:sp>
        <p:nvSpPr>
          <p:cNvPr id="4" name="TextBox 3">
            <a:extLst>
              <a:ext uri="{FF2B5EF4-FFF2-40B4-BE49-F238E27FC236}">
                <a16:creationId xmlns:a16="http://schemas.microsoft.com/office/drawing/2014/main" id="{CFCF6D34-361C-4D6D-B13C-4967555BC069}"/>
              </a:ext>
            </a:extLst>
          </p:cNvPr>
          <p:cNvSpPr txBox="1"/>
          <p:nvPr/>
        </p:nvSpPr>
        <p:spPr>
          <a:xfrm>
            <a:off x="821871" y="6516271"/>
            <a:ext cx="7500257" cy="341729"/>
          </a:xfrm>
          <a:prstGeom prst="rect">
            <a:avLst/>
          </a:prstGeom>
          <a:noFill/>
        </p:spPr>
        <p:txBody>
          <a:bodyPr wrap="square" rtlCol="0">
            <a:noAutofit/>
          </a:bodyPr>
          <a:lstStyle/>
          <a:p>
            <a:pPr>
              <a:defRPr/>
            </a:pPr>
            <a:r>
              <a:rPr lang="en-US" sz="1400" dirty="0">
                <a:solidFill>
                  <a:srgbClr val="000000">
                    <a:lumMod val="50000"/>
                    <a:lumOff val="50000"/>
                  </a:srgbClr>
                </a:solidFill>
              </a:rPr>
              <a:t>Photo: Lunch at the Library by </a:t>
            </a:r>
            <a:r>
              <a:rPr lang="en-US" sz="1400" u="sng" dirty="0">
                <a:solidFill>
                  <a:srgbClr val="000000">
                    <a:lumMod val="50000"/>
                    <a:lumOff val="50000"/>
                  </a:srgbClr>
                </a:solidFill>
                <a:hlinkClick r:id="rId4" tooltip="Go to San José Public Library's photostream"/>
              </a:rPr>
              <a:t>San José Public Library</a:t>
            </a:r>
            <a:r>
              <a:rPr lang="en-US" sz="1400" dirty="0">
                <a:solidFill>
                  <a:srgbClr val="000000">
                    <a:lumMod val="50000"/>
                    <a:lumOff val="50000"/>
                  </a:srgbClr>
                </a:solidFill>
              </a:rPr>
              <a:t> on </a:t>
            </a:r>
            <a:r>
              <a:rPr lang="en-US" sz="1400" dirty="0">
                <a:solidFill>
                  <a:srgbClr val="000000">
                    <a:lumMod val="50000"/>
                    <a:lumOff val="50000"/>
                  </a:srgbClr>
                </a:solidFill>
                <a:hlinkClick r:id="rId5"/>
              </a:rPr>
              <a:t>Flickr</a:t>
            </a:r>
            <a:r>
              <a:rPr lang="en-US" sz="1400" dirty="0">
                <a:solidFill>
                  <a:srgbClr val="000000">
                    <a:lumMod val="50000"/>
                    <a:lumOff val="50000"/>
                  </a:srgbClr>
                </a:solidFill>
              </a:rPr>
              <a:t> </a:t>
            </a:r>
            <a:r>
              <a:rPr lang="en-US" sz="1400" u="sng" dirty="0">
                <a:solidFill>
                  <a:srgbClr val="000000">
                    <a:lumMod val="50000"/>
                    <a:lumOff val="50000"/>
                  </a:srgbClr>
                </a:solidFill>
                <a:hlinkClick r:id="rId6"/>
              </a:rPr>
              <a:t>CC BY-SA 2.0</a:t>
            </a:r>
            <a:endParaRPr lang="en-US" sz="1400" dirty="0">
              <a:solidFill>
                <a:srgbClr val="000000">
                  <a:lumMod val="50000"/>
                  <a:lumOff val="50000"/>
                </a:srgbClr>
              </a:solidFill>
            </a:endParaRPr>
          </a:p>
        </p:txBody>
      </p:sp>
    </p:spTree>
    <p:extLst>
      <p:ext uri="{BB962C8B-B14F-4D97-AF65-F5344CB8AC3E}">
        <p14:creationId xmlns:p14="http://schemas.microsoft.com/office/powerpoint/2010/main" val="40583721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9CE2416-13AE-45C1-BAD9-F2C2FED7BF5E}"/>
              </a:ext>
            </a:extLst>
          </p:cNvPr>
          <p:cNvSpPr>
            <a:spLocks noGrp="1"/>
          </p:cNvSpPr>
          <p:nvPr>
            <p:ph idx="1"/>
          </p:nvPr>
        </p:nvSpPr>
        <p:spPr>
          <a:xfrm>
            <a:off x="651292" y="1357626"/>
            <a:ext cx="5762210" cy="3151180"/>
          </a:xfrm>
        </p:spPr>
        <p:txBody>
          <a:bodyPr/>
          <a:lstStyle/>
          <a:p>
            <a:pPr marL="0" indent="0">
              <a:buNone/>
            </a:pPr>
            <a:r>
              <a:rPr lang="en-US" sz="2800" b="1" dirty="0"/>
              <a:t>Infants</a:t>
            </a:r>
          </a:p>
          <a:p>
            <a:r>
              <a:rPr lang="en-US" sz="2800" dirty="0"/>
              <a:t>Use board books or small, chunky books for little hands</a:t>
            </a:r>
          </a:p>
        </p:txBody>
      </p:sp>
      <p:sp>
        <p:nvSpPr>
          <p:cNvPr id="4" name="Title 1">
            <a:extLst>
              <a:ext uri="{FF2B5EF4-FFF2-40B4-BE49-F238E27FC236}">
                <a16:creationId xmlns:a16="http://schemas.microsoft.com/office/drawing/2014/main" id="{33830314-CCF4-42FB-9A9E-34FD572C9AB9}"/>
              </a:ext>
            </a:extLst>
          </p:cNvPr>
          <p:cNvSpPr txBox="1">
            <a:spLocks/>
          </p:cNvSpPr>
          <p:nvPr/>
        </p:nvSpPr>
        <p:spPr>
          <a:xfrm>
            <a:off x="1651001" y="406398"/>
            <a:ext cx="4762500" cy="766762"/>
          </a:xfrm>
          <a:prstGeom prst="rect">
            <a:avLst/>
          </a:prstGeom>
        </p:spPr>
        <p:txBody>
          <a:bodyPr/>
          <a:lstStyle>
            <a:lvl1pPr algn="l" defTabSz="457200" rtl="0" eaLnBrk="1" latinLnBrk="0" hangingPunct="1">
              <a:spcBef>
                <a:spcPct val="0"/>
              </a:spcBef>
              <a:buNone/>
              <a:defRPr sz="4000" b="1" kern="1200">
                <a:solidFill>
                  <a:srgbClr val="E85E4F"/>
                </a:solidFill>
                <a:latin typeface="+mj-lt"/>
                <a:ea typeface="+mj-ea"/>
                <a:cs typeface="+mj-cs"/>
              </a:defRPr>
            </a:lvl1pPr>
          </a:lstStyle>
          <a:p>
            <a:r>
              <a:rPr lang="en-US" sz="3600" b="0" i="1" dirty="0">
                <a:solidFill>
                  <a:srgbClr val="000000">
                    <a:lumMod val="65000"/>
                    <a:lumOff val="35000"/>
                  </a:srgbClr>
                </a:solidFill>
              </a:rPr>
              <a:t>For birth to 18 months</a:t>
            </a:r>
          </a:p>
        </p:txBody>
      </p:sp>
      <p:pic>
        <p:nvPicPr>
          <p:cNvPr id="10" name="Picture 9">
            <a:extLst>
              <a:ext uri="{FF2B5EF4-FFF2-40B4-BE49-F238E27FC236}">
                <a16:creationId xmlns:a16="http://schemas.microsoft.com/office/drawing/2014/main" id="{BA4662CC-5E24-4FEB-A915-36710D26FD8B}"/>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Lst>
          </a:blip>
          <a:stretch>
            <a:fillRect/>
          </a:stretch>
        </p:blipFill>
        <p:spPr>
          <a:xfrm>
            <a:off x="794657" y="4133933"/>
            <a:ext cx="3556324" cy="218850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Speech Bubble: Rectangle with Corners Rounded 1">
            <a:extLst>
              <a:ext uri="{FF2B5EF4-FFF2-40B4-BE49-F238E27FC236}">
                <a16:creationId xmlns:a16="http://schemas.microsoft.com/office/drawing/2014/main" id="{37189EDB-11D3-4E42-85CE-687348DE3E31}"/>
              </a:ext>
            </a:extLst>
          </p:cNvPr>
          <p:cNvSpPr/>
          <p:nvPr/>
        </p:nvSpPr>
        <p:spPr>
          <a:xfrm>
            <a:off x="1256294" y="2873823"/>
            <a:ext cx="2330549" cy="1175656"/>
          </a:xfrm>
          <a:prstGeom prst="wedgeRoundRectCallout">
            <a:avLst>
              <a:gd name="adj1" fmla="val 35941"/>
              <a:gd name="adj2" fmla="val 95833"/>
              <a:gd name="adj3" fmla="val 16667"/>
            </a:avLst>
          </a:prstGeom>
          <a:gradFill>
            <a:gsLst>
              <a:gs pos="0">
                <a:srgbClr val="FFC000"/>
              </a:gs>
              <a:gs pos="100000">
                <a:srgbClr val="FFE38B"/>
              </a:gs>
            </a:gsLst>
          </a:gradFill>
          <a:ln w="22225">
            <a:solidFill>
              <a:srgbClr val="EF8F85"/>
            </a:solid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r>
              <a:rPr lang="en-US" sz="2000" dirty="0">
                <a:solidFill>
                  <a:srgbClr val="000000"/>
                </a:solidFill>
              </a:rPr>
              <a:t>Infants like </a:t>
            </a:r>
            <a:br>
              <a:rPr lang="en-US" sz="2000" dirty="0">
                <a:solidFill>
                  <a:srgbClr val="000000"/>
                </a:solidFill>
              </a:rPr>
            </a:br>
            <a:r>
              <a:rPr lang="en-US" sz="2000" dirty="0">
                <a:solidFill>
                  <a:srgbClr val="000000"/>
                </a:solidFill>
              </a:rPr>
              <a:t>books that use </a:t>
            </a:r>
            <a:br>
              <a:rPr lang="en-US" sz="2000" dirty="0">
                <a:solidFill>
                  <a:srgbClr val="000000"/>
                </a:solidFill>
              </a:rPr>
            </a:br>
            <a:r>
              <a:rPr lang="en-US" sz="2000" dirty="0">
                <a:solidFill>
                  <a:srgbClr val="000000"/>
                </a:solidFill>
              </a:rPr>
              <a:t>their senses</a:t>
            </a:r>
          </a:p>
        </p:txBody>
      </p:sp>
      <p:pic>
        <p:nvPicPr>
          <p:cNvPr id="14" name="Picture 13">
            <a:extLst>
              <a:ext uri="{FF2B5EF4-FFF2-40B4-BE49-F238E27FC236}">
                <a16:creationId xmlns:a16="http://schemas.microsoft.com/office/drawing/2014/main" id="{2F37DD2F-9EEF-450A-BAD1-AEF7C422F01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93021" y="3551306"/>
            <a:ext cx="3995419" cy="2954718"/>
          </a:xfrm>
          <a:prstGeom prst="rect">
            <a:avLst/>
          </a:prstGeom>
        </p:spPr>
      </p:pic>
      <p:pic>
        <p:nvPicPr>
          <p:cNvPr id="13" name="Picture 28" descr="LookatMe">
            <a:extLst>
              <a:ext uri="{FF2B5EF4-FFF2-40B4-BE49-F238E27FC236}">
                <a16:creationId xmlns:a16="http://schemas.microsoft.com/office/drawing/2014/main" id="{04B00455-D7E0-4050-B9BF-F465A9F19E36}"/>
              </a:ext>
            </a:extLst>
          </p:cNvPr>
          <p:cNvPicPr>
            <a:picLocks noChangeAspect="1" noChangeArrowheads="1"/>
          </p:cNvPicPr>
          <p:nvPr/>
        </p:nvPicPr>
        <p:blipFill>
          <a:blip r:embed="rId6">
            <a:clrChange>
              <a:clrFrom>
                <a:srgbClr val="FFFFFF"/>
              </a:clrFrom>
              <a:clrTo>
                <a:srgbClr val="FFFFFF">
                  <a:alpha val="0"/>
                </a:srgbClr>
              </a:clrTo>
            </a:clrChange>
            <a:lum bright="12000"/>
            <a:extLst>
              <a:ext uri="{28A0092B-C50C-407E-A947-70E740481C1C}">
                <a14:useLocalDpi xmlns:a14="http://schemas.microsoft.com/office/drawing/2010/main" val="0"/>
              </a:ext>
            </a:extLst>
          </a:blip>
          <a:srcRect/>
          <a:stretch>
            <a:fillRect/>
          </a:stretch>
        </p:blipFill>
        <p:spPr bwMode="auto">
          <a:xfrm rot="20634684">
            <a:off x="4686906" y="2651760"/>
            <a:ext cx="1165859" cy="15544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Speech Bubble: Rectangle with Corners Rounded 15">
            <a:extLst>
              <a:ext uri="{FF2B5EF4-FFF2-40B4-BE49-F238E27FC236}">
                <a16:creationId xmlns:a16="http://schemas.microsoft.com/office/drawing/2014/main" id="{2B7D3129-B2C2-45E7-B76B-4F116925C679}"/>
              </a:ext>
            </a:extLst>
          </p:cNvPr>
          <p:cNvSpPr/>
          <p:nvPr/>
        </p:nvSpPr>
        <p:spPr>
          <a:xfrm>
            <a:off x="6543304" y="1559221"/>
            <a:ext cx="1949404" cy="1606025"/>
          </a:xfrm>
          <a:prstGeom prst="wedgeRoundRectCallout">
            <a:avLst>
              <a:gd name="adj1" fmla="val 7637"/>
              <a:gd name="adj2" fmla="val 80243"/>
              <a:gd name="adj3" fmla="val 16667"/>
            </a:avLst>
          </a:prstGeom>
          <a:gradFill>
            <a:gsLst>
              <a:gs pos="0">
                <a:srgbClr val="FFC000"/>
              </a:gs>
              <a:gs pos="100000">
                <a:srgbClr val="FFE38B"/>
              </a:gs>
            </a:gsLst>
          </a:gradFill>
          <a:ln w="22225">
            <a:solidFill>
              <a:srgbClr val="EF8F85"/>
            </a:solid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r>
              <a:rPr lang="en-US" sz="2000" dirty="0">
                <a:solidFill>
                  <a:srgbClr val="000000"/>
                </a:solidFill>
              </a:rPr>
              <a:t>And books to play games like peek-a-boo</a:t>
            </a:r>
          </a:p>
        </p:txBody>
      </p:sp>
      <p:sp>
        <p:nvSpPr>
          <p:cNvPr id="17" name="TextBox 16">
            <a:extLst>
              <a:ext uri="{FF2B5EF4-FFF2-40B4-BE49-F238E27FC236}">
                <a16:creationId xmlns:a16="http://schemas.microsoft.com/office/drawing/2014/main" id="{0135EF9C-961D-4AF3-81C8-8AC09A5B4686}"/>
              </a:ext>
            </a:extLst>
          </p:cNvPr>
          <p:cNvSpPr txBox="1"/>
          <p:nvPr/>
        </p:nvSpPr>
        <p:spPr>
          <a:xfrm>
            <a:off x="17749" y="6563705"/>
            <a:ext cx="7500257" cy="262081"/>
          </a:xfrm>
          <a:prstGeom prst="rect">
            <a:avLst/>
          </a:prstGeom>
          <a:noFill/>
        </p:spPr>
        <p:txBody>
          <a:bodyPr wrap="square" rtlCol="0">
            <a:noAutofit/>
          </a:bodyPr>
          <a:lstStyle/>
          <a:p>
            <a:pPr>
              <a:defRPr/>
            </a:pPr>
            <a:r>
              <a:rPr lang="en-US" sz="1400" dirty="0">
                <a:solidFill>
                  <a:srgbClr val="000000">
                    <a:lumMod val="50000"/>
                    <a:lumOff val="50000"/>
                  </a:srgbClr>
                </a:solidFill>
              </a:rPr>
              <a:t>Books: </a:t>
            </a:r>
            <a:r>
              <a:rPr lang="en-US" sz="1400" i="1" dirty="0">
                <a:solidFill>
                  <a:srgbClr val="000000">
                    <a:lumMod val="50000"/>
                    <a:lumOff val="50000"/>
                  </a:srgbClr>
                </a:solidFill>
              </a:rPr>
              <a:t>Pat the Bunny </a:t>
            </a:r>
            <a:r>
              <a:rPr lang="en-US" sz="1400" dirty="0">
                <a:solidFill>
                  <a:srgbClr val="000000">
                    <a:lumMod val="50000"/>
                    <a:lumOff val="50000"/>
                  </a:srgbClr>
                </a:solidFill>
              </a:rPr>
              <a:t>by Dorothy Kunhardt; Look at Me! By Elliot </a:t>
            </a:r>
            <a:r>
              <a:rPr lang="en-US" sz="1400" dirty="0" err="1">
                <a:solidFill>
                  <a:srgbClr val="000000">
                    <a:lumMod val="50000"/>
                    <a:lumOff val="50000"/>
                  </a:srgbClr>
                </a:solidFill>
              </a:rPr>
              <a:t>Kreloff</a:t>
            </a:r>
            <a:endParaRPr lang="en-US" sz="1400" dirty="0">
              <a:solidFill>
                <a:srgbClr val="000000">
                  <a:lumMod val="50000"/>
                  <a:lumOff val="50000"/>
                </a:srgbClr>
              </a:solidFill>
            </a:endParaRPr>
          </a:p>
        </p:txBody>
      </p:sp>
      <p:grpSp>
        <p:nvGrpSpPr>
          <p:cNvPr id="15" name="Group 14">
            <a:extLst>
              <a:ext uri="{FF2B5EF4-FFF2-40B4-BE49-F238E27FC236}">
                <a16:creationId xmlns:a16="http://schemas.microsoft.com/office/drawing/2014/main" id="{3D9385EC-3657-4B26-8BA1-95483CDAB4AB}"/>
              </a:ext>
            </a:extLst>
          </p:cNvPr>
          <p:cNvGrpSpPr/>
          <p:nvPr/>
        </p:nvGrpSpPr>
        <p:grpSpPr>
          <a:xfrm>
            <a:off x="644525" y="271463"/>
            <a:ext cx="1006475" cy="914400"/>
            <a:chOff x="644525" y="271463"/>
            <a:chExt cx="1006475" cy="914400"/>
          </a:xfrm>
        </p:grpSpPr>
        <p:grpSp>
          <p:nvGrpSpPr>
            <p:cNvPr id="18" name="Group 4">
              <a:extLst>
                <a:ext uri="{FF2B5EF4-FFF2-40B4-BE49-F238E27FC236}">
                  <a16:creationId xmlns:a16="http://schemas.microsoft.com/office/drawing/2014/main" id="{A9B41E26-6E6A-404D-9110-E9AFFD0889DD}"/>
                </a:ext>
              </a:extLst>
            </p:cNvPr>
            <p:cNvGrpSpPr>
              <a:grpSpLocks noChangeAspect="1"/>
            </p:cNvGrpSpPr>
            <p:nvPr/>
          </p:nvGrpSpPr>
          <p:grpSpPr bwMode="auto">
            <a:xfrm>
              <a:off x="644525" y="271463"/>
              <a:ext cx="1006475" cy="914400"/>
              <a:chOff x="406" y="171"/>
              <a:chExt cx="634" cy="576"/>
            </a:xfrm>
          </p:grpSpPr>
          <p:sp>
            <p:nvSpPr>
              <p:cNvPr id="20" name="AutoShape 3">
                <a:extLst>
                  <a:ext uri="{FF2B5EF4-FFF2-40B4-BE49-F238E27FC236}">
                    <a16:creationId xmlns:a16="http://schemas.microsoft.com/office/drawing/2014/main" id="{7129FFBE-DC1D-433E-AD98-F490F207A083}"/>
                  </a:ext>
                </a:extLst>
              </p:cNvPr>
              <p:cNvSpPr>
                <a:spLocks noChangeAspect="1" noChangeArrowheads="1" noTextEdit="1"/>
              </p:cNvSpPr>
              <p:nvPr/>
            </p:nvSpPr>
            <p:spPr bwMode="auto">
              <a:xfrm>
                <a:off x="406" y="171"/>
                <a:ext cx="634" cy="576"/>
              </a:xfrm>
              <a:prstGeom prst="rect">
                <a:avLst/>
              </a:prstGeom>
              <a:noFill/>
              <a:ln w="28575" cap="flat" cmpd="sng" algn="in">
                <a:solidFill>
                  <a:srgbClr val="0000FF"/>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21" name="Freeform 5">
                <a:extLst>
                  <a:ext uri="{FF2B5EF4-FFF2-40B4-BE49-F238E27FC236}">
                    <a16:creationId xmlns:a16="http://schemas.microsoft.com/office/drawing/2014/main" id="{266D772F-DBD6-4DAF-B32D-9E717C82E8C0}"/>
                  </a:ext>
                </a:extLst>
              </p:cNvPr>
              <p:cNvSpPr>
                <a:spLocks/>
              </p:cNvSpPr>
              <p:nvPr/>
            </p:nvSpPr>
            <p:spPr bwMode="auto">
              <a:xfrm>
                <a:off x="406" y="503"/>
                <a:ext cx="634" cy="227"/>
              </a:xfrm>
              <a:custGeom>
                <a:avLst/>
                <a:gdLst>
                  <a:gd name="T0" fmla="*/ 325 w 2536"/>
                  <a:gd name="T1" fmla="*/ 759 h 910"/>
                  <a:gd name="T2" fmla="*/ 398 w 2536"/>
                  <a:gd name="T3" fmla="*/ 786 h 910"/>
                  <a:gd name="T4" fmla="*/ 476 w 2536"/>
                  <a:gd name="T5" fmla="*/ 811 h 910"/>
                  <a:gd name="T6" fmla="*/ 561 w 2536"/>
                  <a:gd name="T7" fmla="*/ 833 h 910"/>
                  <a:gd name="T8" fmla="*/ 650 w 2536"/>
                  <a:gd name="T9" fmla="*/ 853 h 910"/>
                  <a:gd name="T10" fmla="*/ 744 w 2536"/>
                  <a:gd name="T11" fmla="*/ 869 h 910"/>
                  <a:gd name="T12" fmla="*/ 841 w 2536"/>
                  <a:gd name="T13" fmla="*/ 883 h 910"/>
                  <a:gd name="T14" fmla="*/ 943 w 2536"/>
                  <a:gd name="T15" fmla="*/ 895 h 910"/>
                  <a:gd name="T16" fmla="*/ 1049 w 2536"/>
                  <a:gd name="T17" fmla="*/ 903 h 910"/>
                  <a:gd name="T18" fmla="*/ 1157 w 2536"/>
                  <a:gd name="T19" fmla="*/ 909 h 910"/>
                  <a:gd name="T20" fmla="*/ 1268 w 2536"/>
                  <a:gd name="T21" fmla="*/ 910 h 910"/>
                  <a:gd name="T22" fmla="*/ 1381 w 2536"/>
                  <a:gd name="T23" fmla="*/ 908 h 910"/>
                  <a:gd name="T24" fmla="*/ 1494 w 2536"/>
                  <a:gd name="T25" fmla="*/ 903 h 910"/>
                  <a:gd name="T26" fmla="*/ 1601 w 2536"/>
                  <a:gd name="T27" fmla="*/ 894 h 910"/>
                  <a:gd name="T28" fmla="*/ 1705 w 2536"/>
                  <a:gd name="T29" fmla="*/ 882 h 910"/>
                  <a:gd name="T30" fmla="*/ 1805 w 2536"/>
                  <a:gd name="T31" fmla="*/ 867 h 910"/>
                  <a:gd name="T32" fmla="*/ 1901 w 2536"/>
                  <a:gd name="T33" fmla="*/ 850 h 910"/>
                  <a:gd name="T34" fmla="*/ 1992 w 2536"/>
                  <a:gd name="T35" fmla="*/ 828 h 910"/>
                  <a:gd name="T36" fmla="*/ 2077 w 2536"/>
                  <a:gd name="T37" fmla="*/ 806 h 910"/>
                  <a:gd name="T38" fmla="*/ 2156 w 2536"/>
                  <a:gd name="T39" fmla="*/ 781 h 910"/>
                  <a:gd name="T40" fmla="*/ 2229 w 2536"/>
                  <a:gd name="T41" fmla="*/ 752 h 910"/>
                  <a:gd name="T42" fmla="*/ 2304 w 2536"/>
                  <a:gd name="T43" fmla="*/ 717 h 910"/>
                  <a:gd name="T44" fmla="*/ 2385 w 2536"/>
                  <a:gd name="T45" fmla="*/ 672 h 910"/>
                  <a:gd name="T46" fmla="*/ 2449 w 2536"/>
                  <a:gd name="T47" fmla="*/ 621 h 910"/>
                  <a:gd name="T48" fmla="*/ 2497 w 2536"/>
                  <a:gd name="T49" fmla="*/ 569 h 910"/>
                  <a:gd name="T50" fmla="*/ 2526 w 2536"/>
                  <a:gd name="T51" fmla="*/ 513 h 910"/>
                  <a:gd name="T52" fmla="*/ 2536 w 2536"/>
                  <a:gd name="T53" fmla="*/ 455 h 910"/>
                  <a:gd name="T54" fmla="*/ 2501 w 2536"/>
                  <a:gd name="T55" fmla="*/ 349 h 910"/>
                  <a:gd name="T56" fmla="*/ 2400 w 2536"/>
                  <a:gd name="T57" fmla="*/ 251 h 910"/>
                  <a:gd name="T58" fmla="*/ 2244 w 2536"/>
                  <a:gd name="T59" fmla="*/ 165 h 910"/>
                  <a:gd name="T60" fmla="*/ 2039 w 2536"/>
                  <a:gd name="T61" fmla="*/ 94 h 910"/>
                  <a:gd name="T62" fmla="*/ 1794 w 2536"/>
                  <a:gd name="T63" fmla="*/ 41 h 910"/>
                  <a:gd name="T64" fmla="*/ 1653 w 2536"/>
                  <a:gd name="T65" fmla="*/ 23 h 910"/>
                  <a:gd name="T66" fmla="*/ 1573 w 2536"/>
                  <a:gd name="T67" fmla="*/ 14 h 910"/>
                  <a:gd name="T68" fmla="*/ 1492 w 2536"/>
                  <a:gd name="T69" fmla="*/ 7 h 910"/>
                  <a:gd name="T70" fmla="*/ 1410 w 2536"/>
                  <a:gd name="T71" fmla="*/ 4 h 910"/>
                  <a:gd name="T72" fmla="*/ 1325 w 2536"/>
                  <a:gd name="T73" fmla="*/ 0 h 910"/>
                  <a:gd name="T74" fmla="*/ 1237 w 2536"/>
                  <a:gd name="T75" fmla="*/ 0 h 910"/>
                  <a:gd name="T76" fmla="*/ 1145 w 2536"/>
                  <a:gd name="T77" fmla="*/ 3 h 910"/>
                  <a:gd name="T78" fmla="*/ 1055 w 2536"/>
                  <a:gd name="T79" fmla="*/ 7 h 910"/>
                  <a:gd name="T80" fmla="*/ 967 w 2536"/>
                  <a:gd name="T81" fmla="*/ 13 h 910"/>
                  <a:gd name="T82" fmla="*/ 881 w 2536"/>
                  <a:gd name="T83" fmla="*/ 23 h 910"/>
                  <a:gd name="T84" fmla="*/ 797 w 2536"/>
                  <a:gd name="T85" fmla="*/ 33 h 910"/>
                  <a:gd name="T86" fmla="*/ 551 w 2536"/>
                  <a:gd name="T87" fmla="*/ 80 h 910"/>
                  <a:gd name="T88" fmla="*/ 339 w 2536"/>
                  <a:gd name="T89" fmla="*/ 145 h 910"/>
                  <a:gd name="T90" fmla="*/ 174 w 2536"/>
                  <a:gd name="T91" fmla="*/ 225 h 910"/>
                  <a:gd name="T92" fmla="*/ 59 w 2536"/>
                  <a:gd name="T93" fmla="*/ 317 h 910"/>
                  <a:gd name="T94" fmla="*/ 4 w 2536"/>
                  <a:gd name="T95" fmla="*/ 420 h 910"/>
                  <a:gd name="T96" fmla="*/ 5 w 2536"/>
                  <a:gd name="T97" fmla="*/ 495 h 910"/>
                  <a:gd name="T98" fmla="*/ 30 w 2536"/>
                  <a:gd name="T99" fmla="*/ 554 h 910"/>
                  <a:gd name="T100" fmla="*/ 74 w 2536"/>
                  <a:gd name="T101" fmla="*/ 609 h 910"/>
                  <a:gd name="T102" fmla="*/ 137 w 2536"/>
                  <a:gd name="T103" fmla="*/ 661 h 910"/>
                  <a:gd name="T104" fmla="*/ 218 w 2536"/>
                  <a:gd name="T105" fmla="*/ 710 h 9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536" h="910">
                    <a:moveTo>
                      <a:pt x="280" y="741"/>
                    </a:moveTo>
                    <a:lnTo>
                      <a:pt x="303" y="750"/>
                    </a:lnTo>
                    <a:lnTo>
                      <a:pt x="325" y="759"/>
                    </a:lnTo>
                    <a:lnTo>
                      <a:pt x="350" y="769"/>
                    </a:lnTo>
                    <a:lnTo>
                      <a:pt x="373" y="777"/>
                    </a:lnTo>
                    <a:lnTo>
                      <a:pt x="398" y="786"/>
                    </a:lnTo>
                    <a:lnTo>
                      <a:pt x="424" y="795"/>
                    </a:lnTo>
                    <a:lnTo>
                      <a:pt x="450" y="803"/>
                    </a:lnTo>
                    <a:lnTo>
                      <a:pt x="476" y="811"/>
                    </a:lnTo>
                    <a:lnTo>
                      <a:pt x="504" y="818"/>
                    </a:lnTo>
                    <a:lnTo>
                      <a:pt x="532" y="826"/>
                    </a:lnTo>
                    <a:lnTo>
                      <a:pt x="561" y="833"/>
                    </a:lnTo>
                    <a:lnTo>
                      <a:pt x="590" y="840"/>
                    </a:lnTo>
                    <a:lnTo>
                      <a:pt x="620" y="846"/>
                    </a:lnTo>
                    <a:lnTo>
                      <a:pt x="650" y="853"/>
                    </a:lnTo>
                    <a:lnTo>
                      <a:pt x="681" y="859"/>
                    </a:lnTo>
                    <a:lnTo>
                      <a:pt x="712" y="864"/>
                    </a:lnTo>
                    <a:lnTo>
                      <a:pt x="744" y="869"/>
                    </a:lnTo>
                    <a:lnTo>
                      <a:pt x="776" y="874"/>
                    </a:lnTo>
                    <a:lnTo>
                      <a:pt x="809" y="880"/>
                    </a:lnTo>
                    <a:lnTo>
                      <a:pt x="841" y="883"/>
                    </a:lnTo>
                    <a:lnTo>
                      <a:pt x="875" y="888"/>
                    </a:lnTo>
                    <a:lnTo>
                      <a:pt x="909" y="892"/>
                    </a:lnTo>
                    <a:lnTo>
                      <a:pt x="943" y="895"/>
                    </a:lnTo>
                    <a:lnTo>
                      <a:pt x="978" y="899"/>
                    </a:lnTo>
                    <a:lnTo>
                      <a:pt x="1014" y="901"/>
                    </a:lnTo>
                    <a:lnTo>
                      <a:pt x="1049" y="903"/>
                    </a:lnTo>
                    <a:lnTo>
                      <a:pt x="1084" y="906"/>
                    </a:lnTo>
                    <a:lnTo>
                      <a:pt x="1121" y="907"/>
                    </a:lnTo>
                    <a:lnTo>
                      <a:pt x="1157" y="909"/>
                    </a:lnTo>
                    <a:lnTo>
                      <a:pt x="1194" y="909"/>
                    </a:lnTo>
                    <a:lnTo>
                      <a:pt x="1230" y="910"/>
                    </a:lnTo>
                    <a:lnTo>
                      <a:pt x="1268" y="910"/>
                    </a:lnTo>
                    <a:lnTo>
                      <a:pt x="1306" y="910"/>
                    </a:lnTo>
                    <a:lnTo>
                      <a:pt x="1344" y="909"/>
                    </a:lnTo>
                    <a:lnTo>
                      <a:pt x="1381" y="908"/>
                    </a:lnTo>
                    <a:lnTo>
                      <a:pt x="1419" y="907"/>
                    </a:lnTo>
                    <a:lnTo>
                      <a:pt x="1456" y="906"/>
                    </a:lnTo>
                    <a:lnTo>
                      <a:pt x="1494" y="903"/>
                    </a:lnTo>
                    <a:lnTo>
                      <a:pt x="1529" y="901"/>
                    </a:lnTo>
                    <a:lnTo>
                      <a:pt x="1565" y="897"/>
                    </a:lnTo>
                    <a:lnTo>
                      <a:pt x="1601" y="894"/>
                    </a:lnTo>
                    <a:lnTo>
                      <a:pt x="1636" y="890"/>
                    </a:lnTo>
                    <a:lnTo>
                      <a:pt x="1671" y="887"/>
                    </a:lnTo>
                    <a:lnTo>
                      <a:pt x="1705" y="882"/>
                    </a:lnTo>
                    <a:lnTo>
                      <a:pt x="1739" y="878"/>
                    </a:lnTo>
                    <a:lnTo>
                      <a:pt x="1773" y="873"/>
                    </a:lnTo>
                    <a:lnTo>
                      <a:pt x="1805" y="867"/>
                    </a:lnTo>
                    <a:lnTo>
                      <a:pt x="1838" y="861"/>
                    </a:lnTo>
                    <a:lnTo>
                      <a:pt x="1869" y="855"/>
                    </a:lnTo>
                    <a:lnTo>
                      <a:pt x="1901" y="850"/>
                    </a:lnTo>
                    <a:lnTo>
                      <a:pt x="1932" y="843"/>
                    </a:lnTo>
                    <a:lnTo>
                      <a:pt x="1962" y="837"/>
                    </a:lnTo>
                    <a:lnTo>
                      <a:pt x="1992" y="828"/>
                    </a:lnTo>
                    <a:lnTo>
                      <a:pt x="2021" y="821"/>
                    </a:lnTo>
                    <a:lnTo>
                      <a:pt x="2049" y="813"/>
                    </a:lnTo>
                    <a:lnTo>
                      <a:pt x="2077" y="806"/>
                    </a:lnTo>
                    <a:lnTo>
                      <a:pt x="2104" y="797"/>
                    </a:lnTo>
                    <a:lnTo>
                      <a:pt x="2130" y="789"/>
                    </a:lnTo>
                    <a:lnTo>
                      <a:pt x="2156" y="781"/>
                    </a:lnTo>
                    <a:lnTo>
                      <a:pt x="2181" y="771"/>
                    </a:lnTo>
                    <a:lnTo>
                      <a:pt x="2206" y="762"/>
                    </a:lnTo>
                    <a:lnTo>
                      <a:pt x="2229" y="752"/>
                    </a:lnTo>
                    <a:lnTo>
                      <a:pt x="2252" y="743"/>
                    </a:lnTo>
                    <a:lnTo>
                      <a:pt x="2274" y="733"/>
                    </a:lnTo>
                    <a:lnTo>
                      <a:pt x="2304" y="717"/>
                    </a:lnTo>
                    <a:lnTo>
                      <a:pt x="2332" y="703"/>
                    </a:lnTo>
                    <a:lnTo>
                      <a:pt x="2360" y="687"/>
                    </a:lnTo>
                    <a:lnTo>
                      <a:pt x="2385" y="672"/>
                    </a:lnTo>
                    <a:lnTo>
                      <a:pt x="2408" y="655"/>
                    </a:lnTo>
                    <a:lnTo>
                      <a:pt x="2429" y="638"/>
                    </a:lnTo>
                    <a:lnTo>
                      <a:pt x="2449" y="621"/>
                    </a:lnTo>
                    <a:lnTo>
                      <a:pt x="2467" y="604"/>
                    </a:lnTo>
                    <a:lnTo>
                      <a:pt x="2483" y="586"/>
                    </a:lnTo>
                    <a:lnTo>
                      <a:pt x="2497" y="569"/>
                    </a:lnTo>
                    <a:lnTo>
                      <a:pt x="2509" y="550"/>
                    </a:lnTo>
                    <a:lnTo>
                      <a:pt x="2518" y="531"/>
                    </a:lnTo>
                    <a:lnTo>
                      <a:pt x="2526" y="513"/>
                    </a:lnTo>
                    <a:lnTo>
                      <a:pt x="2532" y="494"/>
                    </a:lnTo>
                    <a:lnTo>
                      <a:pt x="2535" y="475"/>
                    </a:lnTo>
                    <a:lnTo>
                      <a:pt x="2536" y="455"/>
                    </a:lnTo>
                    <a:lnTo>
                      <a:pt x="2532" y="419"/>
                    </a:lnTo>
                    <a:lnTo>
                      <a:pt x="2520" y="383"/>
                    </a:lnTo>
                    <a:lnTo>
                      <a:pt x="2501" y="349"/>
                    </a:lnTo>
                    <a:lnTo>
                      <a:pt x="2475" y="315"/>
                    </a:lnTo>
                    <a:lnTo>
                      <a:pt x="2441" y="282"/>
                    </a:lnTo>
                    <a:lnTo>
                      <a:pt x="2400" y="251"/>
                    </a:lnTo>
                    <a:lnTo>
                      <a:pt x="2355" y="220"/>
                    </a:lnTo>
                    <a:lnTo>
                      <a:pt x="2302" y="192"/>
                    </a:lnTo>
                    <a:lnTo>
                      <a:pt x="2244" y="165"/>
                    </a:lnTo>
                    <a:lnTo>
                      <a:pt x="2181" y="140"/>
                    </a:lnTo>
                    <a:lnTo>
                      <a:pt x="2112" y="116"/>
                    </a:lnTo>
                    <a:lnTo>
                      <a:pt x="2039" y="94"/>
                    </a:lnTo>
                    <a:lnTo>
                      <a:pt x="1961" y="74"/>
                    </a:lnTo>
                    <a:lnTo>
                      <a:pt x="1880" y="57"/>
                    </a:lnTo>
                    <a:lnTo>
                      <a:pt x="1794" y="41"/>
                    </a:lnTo>
                    <a:lnTo>
                      <a:pt x="1704" y="29"/>
                    </a:lnTo>
                    <a:lnTo>
                      <a:pt x="1678" y="25"/>
                    </a:lnTo>
                    <a:lnTo>
                      <a:pt x="1653" y="23"/>
                    </a:lnTo>
                    <a:lnTo>
                      <a:pt x="1627" y="19"/>
                    </a:lnTo>
                    <a:lnTo>
                      <a:pt x="1601" y="17"/>
                    </a:lnTo>
                    <a:lnTo>
                      <a:pt x="1573" y="14"/>
                    </a:lnTo>
                    <a:lnTo>
                      <a:pt x="1547" y="12"/>
                    </a:lnTo>
                    <a:lnTo>
                      <a:pt x="1520" y="10"/>
                    </a:lnTo>
                    <a:lnTo>
                      <a:pt x="1492" y="7"/>
                    </a:lnTo>
                    <a:lnTo>
                      <a:pt x="1465" y="6"/>
                    </a:lnTo>
                    <a:lnTo>
                      <a:pt x="1438" y="5"/>
                    </a:lnTo>
                    <a:lnTo>
                      <a:pt x="1410" y="4"/>
                    </a:lnTo>
                    <a:lnTo>
                      <a:pt x="1381" y="3"/>
                    </a:lnTo>
                    <a:lnTo>
                      <a:pt x="1354" y="2"/>
                    </a:lnTo>
                    <a:lnTo>
                      <a:pt x="1325" y="0"/>
                    </a:lnTo>
                    <a:lnTo>
                      <a:pt x="1297" y="0"/>
                    </a:lnTo>
                    <a:lnTo>
                      <a:pt x="1268" y="0"/>
                    </a:lnTo>
                    <a:lnTo>
                      <a:pt x="1237" y="0"/>
                    </a:lnTo>
                    <a:lnTo>
                      <a:pt x="1207" y="0"/>
                    </a:lnTo>
                    <a:lnTo>
                      <a:pt x="1175" y="2"/>
                    </a:lnTo>
                    <a:lnTo>
                      <a:pt x="1145" y="3"/>
                    </a:lnTo>
                    <a:lnTo>
                      <a:pt x="1115" y="4"/>
                    </a:lnTo>
                    <a:lnTo>
                      <a:pt x="1084" y="5"/>
                    </a:lnTo>
                    <a:lnTo>
                      <a:pt x="1055" y="7"/>
                    </a:lnTo>
                    <a:lnTo>
                      <a:pt x="1025" y="9"/>
                    </a:lnTo>
                    <a:lnTo>
                      <a:pt x="995" y="11"/>
                    </a:lnTo>
                    <a:lnTo>
                      <a:pt x="967" y="13"/>
                    </a:lnTo>
                    <a:lnTo>
                      <a:pt x="938" y="17"/>
                    </a:lnTo>
                    <a:lnTo>
                      <a:pt x="909" y="19"/>
                    </a:lnTo>
                    <a:lnTo>
                      <a:pt x="881" y="23"/>
                    </a:lnTo>
                    <a:lnTo>
                      <a:pt x="852" y="26"/>
                    </a:lnTo>
                    <a:lnTo>
                      <a:pt x="824" y="30"/>
                    </a:lnTo>
                    <a:lnTo>
                      <a:pt x="797" y="33"/>
                    </a:lnTo>
                    <a:lnTo>
                      <a:pt x="711" y="47"/>
                    </a:lnTo>
                    <a:lnTo>
                      <a:pt x="629" y="62"/>
                    </a:lnTo>
                    <a:lnTo>
                      <a:pt x="551" y="80"/>
                    </a:lnTo>
                    <a:lnTo>
                      <a:pt x="476" y="100"/>
                    </a:lnTo>
                    <a:lnTo>
                      <a:pt x="406" y="122"/>
                    </a:lnTo>
                    <a:lnTo>
                      <a:pt x="339" y="145"/>
                    </a:lnTo>
                    <a:lnTo>
                      <a:pt x="279" y="171"/>
                    </a:lnTo>
                    <a:lnTo>
                      <a:pt x="223" y="197"/>
                    </a:lnTo>
                    <a:lnTo>
                      <a:pt x="174" y="225"/>
                    </a:lnTo>
                    <a:lnTo>
                      <a:pt x="129" y="255"/>
                    </a:lnTo>
                    <a:lnTo>
                      <a:pt x="91" y="286"/>
                    </a:lnTo>
                    <a:lnTo>
                      <a:pt x="59" y="317"/>
                    </a:lnTo>
                    <a:lnTo>
                      <a:pt x="34" y="351"/>
                    </a:lnTo>
                    <a:lnTo>
                      <a:pt x="16" y="385"/>
                    </a:lnTo>
                    <a:lnTo>
                      <a:pt x="4" y="420"/>
                    </a:lnTo>
                    <a:lnTo>
                      <a:pt x="0" y="455"/>
                    </a:lnTo>
                    <a:lnTo>
                      <a:pt x="1" y="475"/>
                    </a:lnTo>
                    <a:lnTo>
                      <a:pt x="5" y="495"/>
                    </a:lnTo>
                    <a:lnTo>
                      <a:pt x="10" y="515"/>
                    </a:lnTo>
                    <a:lnTo>
                      <a:pt x="20" y="535"/>
                    </a:lnTo>
                    <a:lnTo>
                      <a:pt x="30" y="554"/>
                    </a:lnTo>
                    <a:lnTo>
                      <a:pt x="42" y="572"/>
                    </a:lnTo>
                    <a:lnTo>
                      <a:pt x="57" y="591"/>
                    </a:lnTo>
                    <a:lnTo>
                      <a:pt x="74" y="609"/>
                    </a:lnTo>
                    <a:lnTo>
                      <a:pt x="93" y="627"/>
                    </a:lnTo>
                    <a:lnTo>
                      <a:pt x="115" y="645"/>
                    </a:lnTo>
                    <a:lnTo>
                      <a:pt x="137" y="661"/>
                    </a:lnTo>
                    <a:lnTo>
                      <a:pt x="162" y="679"/>
                    </a:lnTo>
                    <a:lnTo>
                      <a:pt x="189" y="694"/>
                    </a:lnTo>
                    <a:lnTo>
                      <a:pt x="218" y="710"/>
                    </a:lnTo>
                    <a:lnTo>
                      <a:pt x="248" y="726"/>
                    </a:lnTo>
                    <a:lnTo>
                      <a:pt x="280" y="741"/>
                    </a:lnTo>
                    <a:close/>
                  </a:path>
                </a:pathLst>
              </a:custGeom>
              <a:solidFill>
                <a:srgbClr val="FF00D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22" name="Freeform 6">
                <a:extLst>
                  <a:ext uri="{FF2B5EF4-FFF2-40B4-BE49-F238E27FC236}">
                    <a16:creationId xmlns:a16="http://schemas.microsoft.com/office/drawing/2014/main" id="{92E38EE8-8B59-45EA-BCAC-850C2A2602F9}"/>
                  </a:ext>
                </a:extLst>
              </p:cNvPr>
              <p:cNvSpPr>
                <a:spLocks/>
              </p:cNvSpPr>
              <p:nvPr/>
            </p:nvSpPr>
            <p:spPr bwMode="auto">
              <a:xfrm>
                <a:off x="442" y="173"/>
                <a:ext cx="545" cy="573"/>
              </a:xfrm>
              <a:custGeom>
                <a:avLst/>
                <a:gdLst>
                  <a:gd name="T0" fmla="*/ 214 w 2183"/>
                  <a:gd name="T1" fmla="*/ 1289 h 2295"/>
                  <a:gd name="T2" fmla="*/ 333 w 2183"/>
                  <a:gd name="T3" fmla="*/ 1233 h 2295"/>
                  <a:gd name="T4" fmla="*/ 292 w 2183"/>
                  <a:gd name="T5" fmla="*/ 1108 h 2295"/>
                  <a:gd name="T6" fmla="*/ 294 w 2183"/>
                  <a:gd name="T7" fmla="*/ 1002 h 2295"/>
                  <a:gd name="T8" fmla="*/ 333 w 2183"/>
                  <a:gd name="T9" fmla="*/ 944 h 2295"/>
                  <a:gd name="T10" fmla="*/ 788 w 2183"/>
                  <a:gd name="T11" fmla="*/ 909 h 2295"/>
                  <a:gd name="T12" fmla="*/ 870 w 2183"/>
                  <a:gd name="T13" fmla="*/ 890 h 2295"/>
                  <a:gd name="T14" fmla="*/ 862 w 2183"/>
                  <a:gd name="T15" fmla="*/ 813 h 2295"/>
                  <a:gd name="T16" fmla="*/ 825 w 2183"/>
                  <a:gd name="T17" fmla="*/ 621 h 2295"/>
                  <a:gd name="T18" fmla="*/ 810 w 2183"/>
                  <a:gd name="T19" fmla="*/ 572 h 2295"/>
                  <a:gd name="T20" fmla="*/ 791 w 2183"/>
                  <a:gd name="T21" fmla="*/ 552 h 2295"/>
                  <a:gd name="T22" fmla="*/ 818 w 2183"/>
                  <a:gd name="T23" fmla="*/ 553 h 2295"/>
                  <a:gd name="T24" fmla="*/ 789 w 2183"/>
                  <a:gd name="T25" fmla="*/ 478 h 2295"/>
                  <a:gd name="T26" fmla="*/ 752 w 2183"/>
                  <a:gd name="T27" fmla="*/ 313 h 2295"/>
                  <a:gd name="T28" fmla="*/ 810 w 2183"/>
                  <a:gd name="T29" fmla="*/ 204 h 2295"/>
                  <a:gd name="T30" fmla="*/ 891 w 2183"/>
                  <a:gd name="T31" fmla="*/ 123 h 2295"/>
                  <a:gd name="T32" fmla="*/ 988 w 2183"/>
                  <a:gd name="T33" fmla="*/ 61 h 2295"/>
                  <a:gd name="T34" fmla="*/ 1078 w 2183"/>
                  <a:gd name="T35" fmla="*/ 25 h 2295"/>
                  <a:gd name="T36" fmla="*/ 1160 w 2183"/>
                  <a:gd name="T37" fmla="*/ 6 h 2295"/>
                  <a:gd name="T38" fmla="*/ 1245 w 2183"/>
                  <a:gd name="T39" fmla="*/ 0 h 2295"/>
                  <a:gd name="T40" fmla="*/ 1330 w 2183"/>
                  <a:gd name="T41" fmla="*/ 14 h 2295"/>
                  <a:gd name="T42" fmla="*/ 1405 w 2183"/>
                  <a:gd name="T43" fmla="*/ 55 h 2295"/>
                  <a:gd name="T44" fmla="*/ 1459 w 2183"/>
                  <a:gd name="T45" fmla="*/ 99 h 2295"/>
                  <a:gd name="T46" fmla="*/ 1516 w 2183"/>
                  <a:gd name="T47" fmla="*/ 164 h 2295"/>
                  <a:gd name="T48" fmla="*/ 1580 w 2183"/>
                  <a:gd name="T49" fmla="*/ 318 h 2295"/>
                  <a:gd name="T50" fmla="*/ 1560 w 2183"/>
                  <a:gd name="T51" fmla="*/ 502 h 2295"/>
                  <a:gd name="T52" fmla="*/ 1452 w 2183"/>
                  <a:gd name="T53" fmla="*/ 673 h 2295"/>
                  <a:gd name="T54" fmla="*/ 1408 w 2183"/>
                  <a:gd name="T55" fmla="*/ 766 h 2295"/>
                  <a:gd name="T56" fmla="*/ 1472 w 2183"/>
                  <a:gd name="T57" fmla="*/ 836 h 2295"/>
                  <a:gd name="T58" fmla="*/ 1575 w 2183"/>
                  <a:gd name="T59" fmla="*/ 880 h 2295"/>
                  <a:gd name="T60" fmla="*/ 1658 w 2183"/>
                  <a:gd name="T61" fmla="*/ 944 h 2295"/>
                  <a:gd name="T62" fmla="*/ 1709 w 2183"/>
                  <a:gd name="T63" fmla="*/ 1058 h 2295"/>
                  <a:gd name="T64" fmla="*/ 1759 w 2183"/>
                  <a:gd name="T65" fmla="*/ 1267 h 2295"/>
                  <a:gd name="T66" fmla="*/ 1767 w 2183"/>
                  <a:gd name="T67" fmla="*/ 1385 h 2295"/>
                  <a:gd name="T68" fmla="*/ 1733 w 2183"/>
                  <a:gd name="T69" fmla="*/ 1447 h 2295"/>
                  <a:gd name="T70" fmla="*/ 1709 w 2183"/>
                  <a:gd name="T71" fmla="*/ 1544 h 2295"/>
                  <a:gd name="T72" fmla="*/ 1763 w 2183"/>
                  <a:gd name="T73" fmla="*/ 1677 h 2295"/>
                  <a:gd name="T74" fmla="*/ 1893 w 2183"/>
                  <a:gd name="T75" fmla="*/ 1648 h 2295"/>
                  <a:gd name="T76" fmla="*/ 2024 w 2183"/>
                  <a:gd name="T77" fmla="*/ 1641 h 2295"/>
                  <a:gd name="T78" fmla="*/ 2134 w 2183"/>
                  <a:gd name="T79" fmla="*/ 1709 h 2295"/>
                  <a:gd name="T80" fmla="*/ 2183 w 2183"/>
                  <a:gd name="T81" fmla="*/ 1839 h 2295"/>
                  <a:gd name="T82" fmla="*/ 2124 w 2183"/>
                  <a:gd name="T83" fmla="*/ 1944 h 2295"/>
                  <a:gd name="T84" fmla="*/ 2034 w 2183"/>
                  <a:gd name="T85" fmla="*/ 2026 h 2295"/>
                  <a:gd name="T86" fmla="*/ 1937 w 2183"/>
                  <a:gd name="T87" fmla="*/ 2098 h 2295"/>
                  <a:gd name="T88" fmla="*/ 1842 w 2183"/>
                  <a:gd name="T89" fmla="*/ 2164 h 2295"/>
                  <a:gd name="T90" fmla="*/ 1746 w 2183"/>
                  <a:gd name="T91" fmla="*/ 2215 h 2295"/>
                  <a:gd name="T92" fmla="*/ 1635 w 2183"/>
                  <a:gd name="T93" fmla="*/ 2241 h 2295"/>
                  <a:gd name="T94" fmla="*/ 1426 w 2183"/>
                  <a:gd name="T95" fmla="*/ 2258 h 2295"/>
                  <a:gd name="T96" fmla="*/ 900 w 2183"/>
                  <a:gd name="T97" fmla="*/ 2295 h 2295"/>
                  <a:gd name="T98" fmla="*/ 823 w 2183"/>
                  <a:gd name="T99" fmla="*/ 2289 h 2295"/>
                  <a:gd name="T100" fmla="*/ 753 w 2183"/>
                  <a:gd name="T101" fmla="*/ 2269 h 2295"/>
                  <a:gd name="T102" fmla="*/ 684 w 2183"/>
                  <a:gd name="T103" fmla="*/ 2216 h 2295"/>
                  <a:gd name="T104" fmla="*/ 598 w 2183"/>
                  <a:gd name="T105" fmla="*/ 2155 h 2295"/>
                  <a:gd name="T106" fmla="*/ 505 w 2183"/>
                  <a:gd name="T107" fmla="*/ 2103 h 2295"/>
                  <a:gd name="T108" fmla="*/ 418 w 2183"/>
                  <a:gd name="T109" fmla="*/ 2040 h 2295"/>
                  <a:gd name="T110" fmla="*/ 333 w 2183"/>
                  <a:gd name="T111" fmla="*/ 1970 h 2295"/>
                  <a:gd name="T112" fmla="*/ 322 w 2183"/>
                  <a:gd name="T113" fmla="*/ 1867 h 2295"/>
                  <a:gd name="T114" fmla="*/ 69 w 2183"/>
                  <a:gd name="T115" fmla="*/ 1759 h 2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183" h="2295">
                    <a:moveTo>
                      <a:pt x="166" y="1449"/>
                    </a:moveTo>
                    <a:lnTo>
                      <a:pt x="162" y="1317"/>
                    </a:lnTo>
                    <a:lnTo>
                      <a:pt x="168" y="1312"/>
                    </a:lnTo>
                    <a:lnTo>
                      <a:pt x="187" y="1302"/>
                    </a:lnTo>
                    <a:lnTo>
                      <a:pt x="214" y="1289"/>
                    </a:lnTo>
                    <a:lnTo>
                      <a:pt x="245" y="1274"/>
                    </a:lnTo>
                    <a:lnTo>
                      <a:pt x="278" y="1258"/>
                    </a:lnTo>
                    <a:lnTo>
                      <a:pt x="305" y="1246"/>
                    </a:lnTo>
                    <a:lnTo>
                      <a:pt x="325" y="1236"/>
                    </a:lnTo>
                    <a:lnTo>
                      <a:pt x="333" y="1233"/>
                    </a:lnTo>
                    <a:lnTo>
                      <a:pt x="335" y="1205"/>
                    </a:lnTo>
                    <a:lnTo>
                      <a:pt x="330" y="1179"/>
                    </a:lnTo>
                    <a:lnTo>
                      <a:pt x="320" y="1154"/>
                    </a:lnTo>
                    <a:lnTo>
                      <a:pt x="305" y="1131"/>
                    </a:lnTo>
                    <a:lnTo>
                      <a:pt x="292" y="1108"/>
                    </a:lnTo>
                    <a:lnTo>
                      <a:pt x="282" y="1083"/>
                    </a:lnTo>
                    <a:lnTo>
                      <a:pt x="277" y="1057"/>
                    </a:lnTo>
                    <a:lnTo>
                      <a:pt x="282" y="1028"/>
                    </a:lnTo>
                    <a:lnTo>
                      <a:pt x="288" y="1015"/>
                    </a:lnTo>
                    <a:lnTo>
                      <a:pt x="294" y="1002"/>
                    </a:lnTo>
                    <a:lnTo>
                      <a:pt x="300" y="991"/>
                    </a:lnTo>
                    <a:lnTo>
                      <a:pt x="307" y="978"/>
                    </a:lnTo>
                    <a:lnTo>
                      <a:pt x="315" y="966"/>
                    </a:lnTo>
                    <a:lnTo>
                      <a:pt x="322" y="954"/>
                    </a:lnTo>
                    <a:lnTo>
                      <a:pt x="333" y="944"/>
                    </a:lnTo>
                    <a:lnTo>
                      <a:pt x="346" y="934"/>
                    </a:lnTo>
                    <a:lnTo>
                      <a:pt x="349" y="856"/>
                    </a:lnTo>
                    <a:lnTo>
                      <a:pt x="591" y="770"/>
                    </a:lnTo>
                    <a:lnTo>
                      <a:pt x="788" y="798"/>
                    </a:lnTo>
                    <a:lnTo>
                      <a:pt x="788" y="909"/>
                    </a:lnTo>
                    <a:lnTo>
                      <a:pt x="804" y="905"/>
                    </a:lnTo>
                    <a:lnTo>
                      <a:pt x="821" y="902"/>
                    </a:lnTo>
                    <a:lnTo>
                      <a:pt x="838" y="898"/>
                    </a:lnTo>
                    <a:lnTo>
                      <a:pt x="855" y="895"/>
                    </a:lnTo>
                    <a:lnTo>
                      <a:pt x="870" y="890"/>
                    </a:lnTo>
                    <a:lnTo>
                      <a:pt x="887" y="885"/>
                    </a:lnTo>
                    <a:lnTo>
                      <a:pt x="904" y="881"/>
                    </a:lnTo>
                    <a:lnTo>
                      <a:pt x="920" y="875"/>
                    </a:lnTo>
                    <a:lnTo>
                      <a:pt x="887" y="846"/>
                    </a:lnTo>
                    <a:lnTo>
                      <a:pt x="862" y="813"/>
                    </a:lnTo>
                    <a:lnTo>
                      <a:pt x="842" y="778"/>
                    </a:lnTo>
                    <a:lnTo>
                      <a:pt x="829" y="740"/>
                    </a:lnTo>
                    <a:lnTo>
                      <a:pt x="822" y="701"/>
                    </a:lnTo>
                    <a:lnTo>
                      <a:pt x="821" y="661"/>
                    </a:lnTo>
                    <a:lnTo>
                      <a:pt x="825" y="621"/>
                    </a:lnTo>
                    <a:lnTo>
                      <a:pt x="836" y="581"/>
                    </a:lnTo>
                    <a:lnTo>
                      <a:pt x="830" y="580"/>
                    </a:lnTo>
                    <a:lnTo>
                      <a:pt x="823" y="578"/>
                    </a:lnTo>
                    <a:lnTo>
                      <a:pt x="817" y="575"/>
                    </a:lnTo>
                    <a:lnTo>
                      <a:pt x="810" y="572"/>
                    </a:lnTo>
                    <a:lnTo>
                      <a:pt x="805" y="568"/>
                    </a:lnTo>
                    <a:lnTo>
                      <a:pt x="800" y="564"/>
                    </a:lnTo>
                    <a:lnTo>
                      <a:pt x="795" y="559"/>
                    </a:lnTo>
                    <a:lnTo>
                      <a:pt x="791" y="553"/>
                    </a:lnTo>
                    <a:lnTo>
                      <a:pt x="791" y="552"/>
                    </a:lnTo>
                    <a:lnTo>
                      <a:pt x="793" y="551"/>
                    </a:lnTo>
                    <a:lnTo>
                      <a:pt x="799" y="551"/>
                    </a:lnTo>
                    <a:lnTo>
                      <a:pt x="805" y="552"/>
                    </a:lnTo>
                    <a:lnTo>
                      <a:pt x="812" y="553"/>
                    </a:lnTo>
                    <a:lnTo>
                      <a:pt x="818" y="553"/>
                    </a:lnTo>
                    <a:lnTo>
                      <a:pt x="825" y="552"/>
                    </a:lnTo>
                    <a:lnTo>
                      <a:pt x="830" y="551"/>
                    </a:lnTo>
                    <a:lnTo>
                      <a:pt x="830" y="536"/>
                    </a:lnTo>
                    <a:lnTo>
                      <a:pt x="808" y="508"/>
                    </a:lnTo>
                    <a:lnTo>
                      <a:pt x="789" y="478"/>
                    </a:lnTo>
                    <a:lnTo>
                      <a:pt x="774" y="447"/>
                    </a:lnTo>
                    <a:lnTo>
                      <a:pt x="762" y="415"/>
                    </a:lnTo>
                    <a:lnTo>
                      <a:pt x="754" y="381"/>
                    </a:lnTo>
                    <a:lnTo>
                      <a:pt x="750" y="347"/>
                    </a:lnTo>
                    <a:lnTo>
                      <a:pt x="752" y="313"/>
                    </a:lnTo>
                    <a:lnTo>
                      <a:pt x="758" y="278"/>
                    </a:lnTo>
                    <a:lnTo>
                      <a:pt x="770" y="258"/>
                    </a:lnTo>
                    <a:lnTo>
                      <a:pt x="783" y="240"/>
                    </a:lnTo>
                    <a:lnTo>
                      <a:pt x="796" y="221"/>
                    </a:lnTo>
                    <a:lnTo>
                      <a:pt x="810" y="204"/>
                    </a:lnTo>
                    <a:lnTo>
                      <a:pt x="825" y="186"/>
                    </a:lnTo>
                    <a:lnTo>
                      <a:pt x="840" y="170"/>
                    </a:lnTo>
                    <a:lnTo>
                      <a:pt x="856" y="153"/>
                    </a:lnTo>
                    <a:lnTo>
                      <a:pt x="873" y="138"/>
                    </a:lnTo>
                    <a:lnTo>
                      <a:pt x="891" y="123"/>
                    </a:lnTo>
                    <a:lnTo>
                      <a:pt x="909" y="109"/>
                    </a:lnTo>
                    <a:lnTo>
                      <a:pt x="928" y="96"/>
                    </a:lnTo>
                    <a:lnTo>
                      <a:pt x="947" y="83"/>
                    </a:lnTo>
                    <a:lnTo>
                      <a:pt x="968" y="71"/>
                    </a:lnTo>
                    <a:lnTo>
                      <a:pt x="988" y="61"/>
                    </a:lnTo>
                    <a:lnTo>
                      <a:pt x="1009" y="50"/>
                    </a:lnTo>
                    <a:lnTo>
                      <a:pt x="1031" y="41"/>
                    </a:lnTo>
                    <a:lnTo>
                      <a:pt x="1046" y="35"/>
                    </a:lnTo>
                    <a:lnTo>
                      <a:pt x="1062" y="29"/>
                    </a:lnTo>
                    <a:lnTo>
                      <a:pt x="1078" y="25"/>
                    </a:lnTo>
                    <a:lnTo>
                      <a:pt x="1093" y="19"/>
                    </a:lnTo>
                    <a:lnTo>
                      <a:pt x="1110" y="15"/>
                    </a:lnTo>
                    <a:lnTo>
                      <a:pt x="1126" y="12"/>
                    </a:lnTo>
                    <a:lnTo>
                      <a:pt x="1143" y="8"/>
                    </a:lnTo>
                    <a:lnTo>
                      <a:pt x="1160" y="6"/>
                    </a:lnTo>
                    <a:lnTo>
                      <a:pt x="1176" y="4"/>
                    </a:lnTo>
                    <a:lnTo>
                      <a:pt x="1193" y="2"/>
                    </a:lnTo>
                    <a:lnTo>
                      <a:pt x="1209" y="1"/>
                    </a:lnTo>
                    <a:lnTo>
                      <a:pt x="1228" y="0"/>
                    </a:lnTo>
                    <a:lnTo>
                      <a:pt x="1245" y="0"/>
                    </a:lnTo>
                    <a:lnTo>
                      <a:pt x="1262" y="1"/>
                    </a:lnTo>
                    <a:lnTo>
                      <a:pt x="1280" y="2"/>
                    </a:lnTo>
                    <a:lnTo>
                      <a:pt x="1297" y="4"/>
                    </a:lnTo>
                    <a:lnTo>
                      <a:pt x="1314" y="8"/>
                    </a:lnTo>
                    <a:lnTo>
                      <a:pt x="1330" y="14"/>
                    </a:lnTo>
                    <a:lnTo>
                      <a:pt x="1345" y="20"/>
                    </a:lnTo>
                    <a:lnTo>
                      <a:pt x="1361" y="27"/>
                    </a:lnTo>
                    <a:lnTo>
                      <a:pt x="1376" y="36"/>
                    </a:lnTo>
                    <a:lnTo>
                      <a:pt x="1391" y="44"/>
                    </a:lnTo>
                    <a:lnTo>
                      <a:pt x="1405" y="55"/>
                    </a:lnTo>
                    <a:lnTo>
                      <a:pt x="1418" y="66"/>
                    </a:lnTo>
                    <a:lnTo>
                      <a:pt x="1429" y="74"/>
                    </a:lnTo>
                    <a:lnTo>
                      <a:pt x="1439" y="82"/>
                    </a:lnTo>
                    <a:lnTo>
                      <a:pt x="1448" y="90"/>
                    </a:lnTo>
                    <a:lnTo>
                      <a:pt x="1459" y="99"/>
                    </a:lnTo>
                    <a:lnTo>
                      <a:pt x="1468" y="109"/>
                    </a:lnTo>
                    <a:lnTo>
                      <a:pt x="1477" y="118"/>
                    </a:lnTo>
                    <a:lnTo>
                      <a:pt x="1485" y="127"/>
                    </a:lnTo>
                    <a:lnTo>
                      <a:pt x="1494" y="137"/>
                    </a:lnTo>
                    <a:lnTo>
                      <a:pt x="1516" y="164"/>
                    </a:lnTo>
                    <a:lnTo>
                      <a:pt x="1536" y="193"/>
                    </a:lnTo>
                    <a:lnTo>
                      <a:pt x="1550" y="222"/>
                    </a:lnTo>
                    <a:lnTo>
                      <a:pt x="1563" y="254"/>
                    </a:lnTo>
                    <a:lnTo>
                      <a:pt x="1572" y="285"/>
                    </a:lnTo>
                    <a:lnTo>
                      <a:pt x="1580" y="318"/>
                    </a:lnTo>
                    <a:lnTo>
                      <a:pt x="1585" y="352"/>
                    </a:lnTo>
                    <a:lnTo>
                      <a:pt x="1590" y="386"/>
                    </a:lnTo>
                    <a:lnTo>
                      <a:pt x="1584" y="426"/>
                    </a:lnTo>
                    <a:lnTo>
                      <a:pt x="1575" y="464"/>
                    </a:lnTo>
                    <a:lnTo>
                      <a:pt x="1560" y="502"/>
                    </a:lnTo>
                    <a:lnTo>
                      <a:pt x="1545" y="538"/>
                    </a:lnTo>
                    <a:lnTo>
                      <a:pt x="1525" y="573"/>
                    </a:lnTo>
                    <a:lnTo>
                      <a:pt x="1503" y="607"/>
                    </a:lnTo>
                    <a:lnTo>
                      <a:pt x="1478" y="640"/>
                    </a:lnTo>
                    <a:lnTo>
                      <a:pt x="1452" y="673"/>
                    </a:lnTo>
                    <a:lnTo>
                      <a:pt x="1444" y="690"/>
                    </a:lnTo>
                    <a:lnTo>
                      <a:pt x="1434" y="709"/>
                    </a:lnTo>
                    <a:lnTo>
                      <a:pt x="1422" y="727"/>
                    </a:lnTo>
                    <a:lnTo>
                      <a:pt x="1413" y="746"/>
                    </a:lnTo>
                    <a:lnTo>
                      <a:pt x="1408" y="766"/>
                    </a:lnTo>
                    <a:lnTo>
                      <a:pt x="1408" y="785"/>
                    </a:lnTo>
                    <a:lnTo>
                      <a:pt x="1416" y="803"/>
                    </a:lnTo>
                    <a:lnTo>
                      <a:pt x="1433" y="821"/>
                    </a:lnTo>
                    <a:lnTo>
                      <a:pt x="1452" y="828"/>
                    </a:lnTo>
                    <a:lnTo>
                      <a:pt x="1472" y="836"/>
                    </a:lnTo>
                    <a:lnTo>
                      <a:pt x="1493" y="843"/>
                    </a:lnTo>
                    <a:lnTo>
                      <a:pt x="1513" y="851"/>
                    </a:lnTo>
                    <a:lnTo>
                      <a:pt x="1534" y="861"/>
                    </a:lnTo>
                    <a:lnTo>
                      <a:pt x="1554" y="870"/>
                    </a:lnTo>
                    <a:lnTo>
                      <a:pt x="1575" y="880"/>
                    </a:lnTo>
                    <a:lnTo>
                      <a:pt x="1593" y="891"/>
                    </a:lnTo>
                    <a:lnTo>
                      <a:pt x="1611" y="903"/>
                    </a:lnTo>
                    <a:lnTo>
                      <a:pt x="1628" y="916"/>
                    </a:lnTo>
                    <a:lnTo>
                      <a:pt x="1644" y="930"/>
                    </a:lnTo>
                    <a:lnTo>
                      <a:pt x="1658" y="944"/>
                    </a:lnTo>
                    <a:lnTo>
                      <a:pt x="1670" y="960"/>
                    </a:lnTo>
                    <a:lnTo>
                      <a:pt x="1680" y="979"/>
                    </a:lnTo>
                    <a:lnTo>
                      <a:pt x="1688" y="998"/>
                    </a:lnTo>
                    <a:lnTo>
                      <a:pt x="1693" y="1019"/>
                    </a:lnTo>
                    <a:lnTo>
                      <a:pt x="1709" y="1058"/>
                    </a:lnTo>
                    <a:lnTo>
                      <a:pt x="1721" y="1099"/>
                    </a:lnTo>
                    <a:lnTo>
                      <a:pt x="1731" y="1141"/>
                    </a:lnTo>
                    <a:lnTo>
                      <a:pt x="1740" y="1184"/>
                    </a:lnTo>
                    <a:lnTo>
                      <a:pt x="1748" y="1226"/>
                    </a:lnTo>
                    <a:lnTo>
                      <a:pt x="1759" y="1267"/>
                    </a:lnTo>
                    <a:lnTo>
                      <a:pt x="1772" y="1308"/>
                    </a:lnTo>
                    <a:lnTo>
                      <a:pt x="1787" y="1347"/>
                    </a:lnTo>
                    <a:lnTo>
                      <a:pt x="1783" y="1361"/>
                    </a:lnTo>
                    <a:lnTo>
                      <a:pt x="1776" y="1374"/>
                    </a:lnTo>
                    <a:lnTo>
                      <a:pt x="1767" y="1385"/>
                    </a:lnTo>
                    <a:lnTo>
                      <a:pt x="1756" y="1395"/>
                    </a:lnTo>
                    <a:lnTo>
                      <a:pt x="1746" y="1407"/>
                    </a:lnTo>
                    <a:lnTo>
                      <a:pt x="1738" y="1419"/>
                    </a:lnTo>
                    <a:lnTo>
                      <a:pt x="1733" y="1432"/>
                    </a:lnTo>
                    <a:lnTo>
                      <a:pt x="1733" y="1447"/>
                    </a:lnTo>
                    <a:lnTo>
                      <a:pt x="1727" y="1462"/>
                    </a:lnTo>
                    <a:lnTo>
                      <a:pt x="1722" y="1475"/>
                    </a:lnTo>
                    <a:lnTo>
                      <a:pt x="1717" y="1488"/>
                    </a:lnTo>
                    <a:lnTo>
                      <a:pt x="1708" y="1501"/>
                    </a:lnTo>
                    <a:lnTo>
                      <a:pt x="1709" y="1544"/>
                    </a:lnTo>
                    <a:lnTo>
                      <a:pt x="1716" y="1591"/>
                    </a:lnTo>
                    <a:lnTo>
                      <a:pt x="1720" y="1637"/>
                    </a:lnTo>
                    <a:lnTo>
                      <a:pt x="1714" y="1684"/>
                    </a:lnTo>
                    <a:lnTo>
                      <a:pt x="1738" y="1682"/>
                    </a:lnTo>
                    <a:lnTo>
                      <a:pt x="1763" y="1677"/>
                    </a:lnTo>
                    <a:lnTo>
                      <a:pt x="1789" y="1672"/>
                    </a:lnTo>
                    <a:lnTo>
                      <a:pt x="1815" y="1667"/>
                    </a:lnTo>
                    <a:lnTo>
                      <a:pt x="1841" y="1660"/>
                    </a:lnTo>
                    <a:lnTo>
                      <a:pt x="1867" y="1654"/>
                    </a:lnTo>
                    <a:lnTo>
                      <a:pt x="1893" y="1648"/>
                    </a:lnTo>
                    <a:lnTo>
                      <a:pt x="1920" y="1643"/>
                    </a:lnTo>
                    <a:lnTo>
                      <a:pt x="1947" y="1640"/>
                    </a:lnTo>
                    <a:lnTo>
                      <a:pt x="1973" y="1637"/>
                    </a:lnTo>
                    <a:lnTo>
                      <a:pt x="1997" y="1637"/>
                    </a:lnTo>
                    <a:lnTo>
                      <a:pt x="2024" y="1641"/>
                    </a:lnTo>
                    <a:lnTo>
                      <a:pt x="2048" y="1647"/>
                    </a:lnTo>
                    <a:lnTo>
                      <a:pt x="2072" y="1656"/>
                    </a:lnTo>
                    <a:lnTo>
                      <a:pt x="2095" y="1669"/>
                    </a:lnTo>
                    <a:lnTo>
                      <a:pt x="2117" y="1686"/>
                    </a:lnTo>
                    <a:lnTo>
                      <a:pt x="2134" y="1709"/>
                    </a:lnTo>
                    <a:lnTo>
                      <a:pt x="2150" y="1733"/>
                    </a:lnTo>
                    <a:lnTo>
                      <a:pt x="2163" y="1758"/>
                    </a:lnTo>
                    <a:lnTo>
                      <a:pt x="2174" y="1785"/>
                    </a:lnTo>
                    <a:lnTo>
                      <a:pt x="2180" y="1812"/>
                    </a:lnTo>
                    <a:lnTo>
                      <a:pt x="2183" y="1839"/>
                    </a:lnTo>
                    <a:lnTo>
                      <a:pt x="2181" y="1867"/>
                    </a:lnTo>
                    <a:lnTo>
                      <a:pt x="2175" y="1895"/>
                    </a:lnTo>
                    <a:lnTo>
                      <a:pt x="2158" y="1911"/>
                    </a:lnTo>
                    <a:lnTo>
                      <a:pt x="2141" y="1927"/>
                    </a:lnTo>
                    <a:lnTo>
                      <a:pt x="2124" y="1944"/>
                    </a:lnTo>
                    <a:lnTo>
                      <a:pt x="2107" y="1960"/>
                    </a:lnTo>
                    <a:lnTo>
                      <a:pt x="2089" y="1978"/>
                    </a:lnTo>
                    <a:lnTo>
                      <a:pt x="2070" y="1994"/>
                    </a:lnTo>
                    <a:lnTo>
                      <a:pt x="2052" y="2010"/>
                    </a:lnTo>
                    <a:lnTo>
                      <a:pt x="2034" y="2026"/>
                    </a:lnTo>
                    <a:lnTo>
                      <a:pt x="2016" y="2042"/>
                    </a:lnTo>
                    <a:lnTo>
                      <a:pt x="1996" y="2057"/>
                    </a:lnTo>
                    <a:lnTo>
                      <a:pt x="1977" y="2071"/>
                    </a:lnTo>
                    <a:lnTo>
                      <a:pt x="1957" y="2085"/>
                    </a:lnTo>
                    <a:lnTo>
                      <a:pt x="1937" y="2098"/>
                    </a:lnTo>
                    <a:lnTo>
                      <a:pt x="1917" y="2111"/>
                    </a:lnTo>
                    <a:lnTo>
                      <a:pt x="1896" y="2122"/>
                    </a:lnTo>
                    <a:lnTo>
                      <a:pt x="1875" y="2132"/>
                    </a:lnTo>
                    <a:lnTo>
                      <a:pt x="1859" y="2148"/>
                    </a:lnTo>
                    <a:lnTo>
                      <a:pt x="1842" y="2164"/>
                    </a:lnTo>
                    <a:lnTo>
                      <a:pt x="1825" y="2177"/>
                    </a:lnTo>
                    <a:lnTo>
                      <a:pt x="1806" y="2188"/>
                    </a:lnTo>
                    <a:lnTo>
                      <a:pt x="1787" y="2199"/>
                    </a:lnTo>
                    <a:lnTo>
                      <a:pt x="1767" y="2207"/>
                    </a:lnTo>
                    <a:lnTo>
                      <a:pt x="1746" y="2215"/>
                    </a:lnTo>
                    <a:lnTo>
                      <a:pt x="1725" y="2222"/>
                    </a:lnTo>
                    <a:lnTo>
                      <a:pt x="1703" y="2228"/>
                    </a:lnTo>
                    <a:lnTo>
                      <a:pt x="1680" y="2233"/>
                    </a:lnTo>
                    <a:lnTo>
                      <a:pt x="1658" y="2236"/>
                    </a:lnTo>
                    <a:lnTo>
                      <a:pt x="1635" y="2241"/>
                    </a:lnTo>
                    <a:lnTo>
                      <a:pt x="1611" y="2244"/>
                    </a:lnTo>
                    <a:lnTo>
                      <a:pt x="1589" y="2247"/>
                    </a:lnTo>
                    <a:lnTo>
                      <a:pt x="1566" y="2250"/>
                    </a:lnTo>
                    <a:lnTo>
                      <a:pt x="1542" y="2253"/>
                    </a:lnTo>
                    <a:lnTo>
                      <a:pt x="1426" y="2258"/>
                    </a:lnTo>
                    <a:lnTo>
                      <a:pt x="1185" y="2262"/>
                    </a:lnTo>
                    <a:lnTo>
                      <a:pt x="956" y="2291"/>
                    </a:lnTo>
                    <a:lnTo>
                      <a:pt x="937" y="2293"/>
                    </a:lnTo>
                    <a:lnTo>
                      <a:pt x="919" y="2295"/>
                    </a:lnTo>
                    <a:lnTo>
                      <a:pt x="900" y="2295"/>
                    </a:lnTo>
                    <a:lnTo>
                      <a:pt x="883" y="2295"/>
                    </a:lnTo>
                    <a:lnTo>
                      <a:pt x="868" y="2295"/>
                    </a:lnTo>
                    <a:lnTo>
                      <a:pt x="852" y="2293"/>
                    </a:lnTo>
                    <a:lnTo>
                      <a:pt x="838" y="2291"/>
                    </a:lnTo>
                    <a:lnTo>
                      <a:pt x="823" y="2289"/>
                    </a:lnTo>
                    <a:lnTo>
                      <a:pt x="809" y="2288"/>
                    </a:lnTo>
                    <a:lnTo>
                      <a:pt x="795" y="2285"/>
                    </a:lnTo>
                    <a:lnTo>
                      <a:pt x="780" y="2281"/>
                    </a:lnTo>
                    <a:lnTo>
                      <a:pt x="767" y="2275"/>
                    </a:lnTo>
                    <a:lnTo>
                      <a:pt x="753" y="2269"/>
                    </a:lnTo>
                    <a:lnTo>
                      <a:pt x="740" y="2262"/>
                    </a:lnTo>
                    <a:lnTo>
                      <a:pt x="727" y="2255"/>
                    </a:lnTo>
                    <a:lnTo>
                      <a:pt x="714" y="2248"/>
                    </a:lnTo>
                    <a:lnTo>
                      <a:pt x="699" y="2232"/>
                    </a:lnTo>
                    <a:lnTo>
                      <a:pt x="684" y="2216"/>
                    </a:lnTo>
                    <a:lnTo>
                      <a:pt x="667" y="2202"/>
                    </a:lnTo>
                    <a:lnTo>
                      <a:pt x="650" y="2189"/>
                    </a:lnTo>
                    <a:lnTo>
                      <a:pt x="633" y="2178"/>
                    </a:lnTo>
                    <a:lnTo>
                      <a:pt x="615" y="2166"/>
                    </a:lnTo>
                    <a:lnTo>
                      <a:pt x="598" y="2155"/>
                    </a:lnTo>
                    <a:lnTo>
                      <a:pt x="579" y="2145"/>
                    </a:lnTo>
                    <a:lnTo>
                      <a:pt x="560" y="2134"/>
                    </a:lnTo>
                    <a:lnTo>
                      <a:pt x="542" y="2124"/>
                    </a:lnTo>
                    <a:lnTo>
                      <a:pt x="523" y="2113"/>
                    </a:lnTo>
                    <a:lnTo>
                      <a:pt x="505" y="2103"/>
                    </a:lnTo>
                    <a:lnTo>
                      <a:pt x="487" y="2091"/>
                    </a:lnTo>
                    <a:lnTo>
                      <a:pt x="470" y="2078"/>
                    </a:lnTo>
                    <a:lnTo>
                      <a:pt x="453" y="2064"/>
                    </a:lnTo>
                    <a:lnTo>
                      <a:pt x="436" y="2050"/>
                    </a:lnTo>
                    <a:lnTo>
                      <a:pt x="418" y="2040"/>
                    </a:lnTo>
                    <a:lnTo>
                      <a:pt x="398" y="2028"/>
                    </a:lnTo>
                    <a:lnTo>
                      <a:pt x="380" y="2015"/>
                    </a:lnTo>
                    <a:lnTo>
                      <a:pt x="363" y="2001"/>
                    </a:lnTo>
                    <a:lnTo>
                      <a:pt x="347" y="1986"/>
                    </a:lnTo>
                    <a:lnTo>
                      <a:pt x="333" y="1970"/>
                    </a:lnTo>
                    <a:lnTo>
                      <a:pt x="322" y="1951"/>
                    </a:lnTo>
                    <a:lnTo>
                      <a:pt x="316" y="1932"/>
                    </a:lnTo>
                    <a:lnTo>
                      <a:pt x="316" y="1910"/>
                    </a:lnTo>
                    <a:lnTo>
                      <a:pt x="318" y="1888"/>
                    </a:lnTo>
                    <a:lnTo>
                      <a:pt x="322" y="1867"/>
                    </a:lnTo>
                    <a:lnTo>
                      <a:pt x="328" y="1846"/>
                    </a:lnTo>
                    <a:lnTo>
                      <a:pt x="81" y="1794"/>
                    </a:lnTo>
                    <a:lnTo>
                      <a:pt x="71" y="1786"/>
                    </a:lnTo>
                    <a:lnTo>
                      <a:pt x="68" y="1773"/>
                    </a:lnTo>
                    <a:lnTo>
                      <a:pt x="69" y="1759"/>
                    </a:lnTo>
                    <a:lnTo>
                      <a:pt x="69" y="1746"/>
                    </a:lnTo>
                    <a:lnTo>
                      <a:pt x="1" y="1724"/>
                    </a:lnTo>
                    <a:lnTo>
                      <a:pt x="0" y="1506"/>
                    </a:lnTo>
                    <a:lnTo>
                      <a:pt x="166" y="144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23" name="Freeform 7">
                <a:extLst>
                  <a:ext uri="{FF2B5EF4-FFF2-40B4-BE49-F238E27FC236}">
                    <a16:creationId xmlns:a16="http://schemas.microsoft.com/office/drawing/2014/main" id="{E9536432-259A-43A5-B76E-0ACAFE74D189}"/>
                  </a:ext>
                </a:extLst>
              </p:cNvPr>
              <p:cNvSpPr>
                <a:spLocks/>
              </p:cNvSpPr>
              <p:nvPr/>
            </p:nvSpPr>
            <p:spPr bwMode="auto">
              <a:xfrm>
                <a:off x="642" y="182"/>
                <a:ext cx="185" cy="210"/>
              </a:xfrm>
              <a:custGeom>
                <a:avLst/>
                <a:gdLst>
                  <a:gd name="T0" fmla="*/ 706 w 737"/>
                  <a:gd name="T1" fmla="*/ 225 h 841"/>
                  <a:gd name="T2" fmla="*/ 730 w 737"/>
                  <a:gd name="T3" fmla="*/ 299 h 841"/>
                  <a:gd name="T4" fmla="*/ 737 w 737"/>
                  <a:gd name="T5" fmla="*/ 377 h 841"/>
                  <a:gd name="T6" fmla="*/ 720 w 737"/>
                  <a:gd name="T7" fmla="*/ 453 h 841"/>
                  <a:gd name="T8" fmla="*/ 683 w 737"/>
                  <a:gd name="T9" fmla="*/ 530 h 841"/>
                  <a:gd name="T10" fmla="*/ 631 w 737"/>
                  <a:gd name="T11" fmla="*/ 600 h 841"/>
                  <a:gd name="T12" fmla="*/ 580 w 737"/>
                  <a:gd name="T13" fmla="*/ 663 h 841"/>
                  <a:gd name="T14" fmla="*/ 553 w 737"/>
                  <a:gd name="T15" fmla="*/ 734 h 841"/>
                  <a:gd name="T16" fmla="*/ 544 w 737"/>
                  <a:gd name="T17" fmla="*/ 787 h 841"/>
                  <a:gd name="T18" fmla="*/ 516 w 737"/>
                  <a:gd name="T19" fmla="*/ 808 h 841"/>
                  <a:gd name="T20" fmla="*/ 486 w 737"/>
                  <a:gd name="T21" fmla="*/ 825 h 841"/>
                  <a:gd name="T22" fmla="*/ 452 w 737"/>
                  <a:gd name="T23" fmla="*/ 835 h 841"/>
                  <a:gd name="T24" fmla="*/ 417 w 737"/>
                  <a:gd name="T25" fmla="*/ 840 h 841"/>
                  <a:gd name="T26" fmla="*/ 377 w 737"/>
                  <a:gd name="T27" fmla="*/ 840 h 841"/>
                  <a:gd name="T28" fmla="*/ 332 w 737"/>
                  <a:gd name="T29" fmla="*/ 835 h 841"/>
                  <a:gd name="T30" fmla="*/ 282 w 737"/>
                  <a:gd name="T31" fmla="*/ 825 h 841"/>
                  <a:gd name="T32" fmla="*/ 262 w 737"/>
                  <a:gd name="T33" fmla="*/ 811 h 841"/>
                  <a:gd name="T34" fmla="*/ 278 w 737"/>
                  <a:gd name="T35" fmla="*/ 798 h 841"/>
                  <a:gd name="T36" fmla="*/ 292 w 737"/>
                  <a:gd name="T37" fmla="*/ 784 h 841"/>
                  <a:gd name="T38" fmla="*/ 301 w 737"/>
                  <a:gd name="T39" fmla="*/ 769 h 841"/>
                  <a:gd name="T40" fmla="*/ 291 w 737"/>
                  <a:gd name="T41" fmla="*/ 752 h 841"/>
                  <a:gd name="T42" fmla="*/ 271 w 737"/>
                  <a:gd name="T43" fmla="*/ 769 h 841"/>
                  <a:gd name="T44" fmla="*/ 250 w 737"/>
                  <a:gd name="T45" fmla="*/ 784 h 841"/>
                  <a:gd name="T46" fmla="*/ 227 w 737"/>
                  <a:gd name="T47" fmla="*/ 794 h 841"/>
                  <a:gd name="T48" fmla="*/ 201 w 737"/>
                  <a:gd name="T49" fmla="*/ 800 h 841"/>
                  <a:gd name="T50" fmla="*/ 165 w 737"/>
                  <a:gd name="T51" fmla="*/ 796 h 841"/>
                  <a:gd name="T52" fmla="*/ 134 w 737"/>
                  <a:gd name="T53" fmla="*/ 780 h 841"/>
                  <a:gd name="T54" fmla="*/ 108 w 737"/>
                  <a:gd name="T55" fmla="*/ 758 h 841"/>
                  <a:gd name="T56" fmla="*/ 90 w 737"/>
                  <a:gd name="T57" fmla="*/ 731 h 841"/>
                  <a:gd name="T58" fmla="*/ 64 w 737"/>
                  <a:gd name="T59" fmla="*/ 635 h 841"/>
                  <a:gd name="T60" fmla="*/ 83 w 737"/>
                  <a:gd name="T61" fmla="*/ 537 h 841"/>
                  <a:gd name="T62" fmla="*/ 64 w 737"/>
                  <a:gd name="T63" fmla="*/ 482 h 841"/>
                  <a:gd name="T64" fmla="*/ 36 w 737"/>
                  <a:gd name="T65" fmla="*/ 432 h 841"/>
                  <a:gd name="T66" fmla="*/ 10 w 737"/>
                  <a:gd name="T67" fmla="*/ 380 h 841"/>
                  <a:gd name="T68" fmla="*/ 0 w 737"/>
                  <a:gd name="T69" fmla="*/ 323 h 841"/>
                  <a:gd name="T70" fmla="*/ 5 w 737"/>
                  <a:gd name="T71" fmla="*/ 267 h 841"/>
                  <a:gd name="T72" fmla="*/ 26 w 737"/>
                  <a:gd name="T73" fmla="*/ 217 h 841"/>
                  <a:gd name="T74" fmla="*/ 58 w 737"/>
                  <a:gd name="T75" fmla="*/ 171 h 841"/>
                  <a:gd name="T76" fmla="*/ 102 w 737"/>
                  <a:gd name="T77" fmla="*/ 130 h 841"/>
                  <a:gd name="T78" fmla="*/ 151 w 737"/>
                  <a:gd name="T79" fmla="*/ 94 h 841"/>
                  <a:gd name="T80" fmla="*/ 205 w 737"/>
                  <a:gd name="T81" fmla="*/ 63 h 841"/>
                  <a:gd name="T82" fmla="*/ 259 w 737"/>
                  <a:gd name="T83" fmla="*/ 37 h 841"/>
                  <a:gd name="T84" fmla="*/ 313 w 737"/>
                  <a:gd name="T85" fmla="*/ 14 h 841"/>
                  <a:gd name="T86" fmla="*/ 349 w 737"/>
                  <a:gd name="T87" fmla="*/ 4 h 841"/>
                  <a:gd name="T88" fmla="*/ 389 w 737"/>
                  <a:gd name="T89" fmla="*/ 0 h 841"/>
                  <a:gd name="T90" fmla="*/ 428 w 737"/>
                  <a:gd name="T91" fmla="*/ 1 h 841"/>
                  <a:gd name="T92" fmla="*/ 467 w 737"/>
                  <a:gd name="T93" fmla="*/ 7 h 841"/>
                  <a:gd name="T94" fmla="*/ 488 w 737"/>
                  <a:gd name="T95" fmla="*/ 12 h 841"/>
                  <a:gd name="T96" fmla="*/ 509 w 737"/>
                  <a:gd name="T97" fmla="*/ 19 h 841"/>
                  <a:gd name="T98" fmla="*/ 527 w 737"/>
                  <a:gd name="T99" fmla="*/ 28 h 841"/>
                  <a:gd name="T100" fmla="*/ 545 w 737"/>
                  <a:gd name="T101" fmla="*/ 38 h 841"/>
                  <a:gd name="T102" fmla="*/ 588 w 737"/>
                  <a:gd name="T103" fmla="*/ 69 h 841"/>
                  <a:gd name="T104" fmla="*/ 629 w 737"/>
                  <a:gd name="T105" fmla="*/ 107 h 841"/>
                  <a:gd name="T106" fmla="*/ 662 w 737"/>
                  <a:gd name="T107" fmla="*/ 148 h 841"/>
                  <a:gd name="T108" fmla="*/ 689 w 737"/>
                  <a:gd name="T109" fmla="*/ 191 h 8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37" h="841">
                    <a:moveTo>
                      <a:pt x="689" y="191"/>
                    </a:moveTo>
                    <a:lnTo>
                      <a:pt x="706" y="225"/>
                    </a:lnTo>
                    <a:lnTo>
                      <a:pt x="720" y="261"/>
                    </a:lnTo>
                    <a:lnTo>
                      <a:pt x="730" y="299"/>
                    </a:lnTo>
                    <a:lnTo>
                      <a:pt x="737" y="338"/>
                    </a:lnTo>
                    <a:lnTo>
                      <a:pt x="737" y="377"/>
                    </a:lnTo>
                    <a:lnTo>
                      <a:pt x="732" y="417"/>
                    </a:lnTo>
                    <a:lnTo>
                      <a:pt x="720" y="453"/>
                    </a:lnTo>
                    <a:lnTo>
                      <a:pt x="700" y="488"/>
                    </a:lnTo>
                    <a:lnTo>
                      <a:pt x="683" y="530"/>
                    </a:lnTo>
                    <a:lnTo>
                      <a:pt x="659" y="566"/>
                    </a:lnTo>
                    <a:lnTo>
                      <a:pt x="631" y="600"/>
                    </a:lnTo>
                    <a:lnTo>
                      <a:pt x="604" y="632"/>
                    </a:lnTo>
                    <a:lnTo>
                      <a:pt x="580" y="663"/>
                    </a:lnTo>
                    <a:lnTo>
                      <a:pt x="562" y="696"/>
                    </a:lnTo>
                    <a:lnTo>
                      <a:pt x="553" y="734"/>
                    </a:lnTo>
                    <a:lnTo>
                      <a:pt x="558" y="775"/>
                    </a:lnTo>
                    <a:lnTo>
                      <a:pt x="544" y="787"/>
                    </a:lnTo>
                    <a:lnTo>
                      <a:pt x="531" y="799"/>
                    </a:lnTo>
                    <a:lnTo>
                      <a:pt x="516" y="808"/>
                    </a:lnTo>
                    <a:lnTo>
                      <a:pt x="501" y="817"/>
                    </a:lnTo>
                    <a:lnTo>
                      <a:pt x="486" y="825"/>
                    </a:lnTo>
                    <a:lnTo>
                      <a:pt x="469" y="831"/>
                    </a:lnTo>
                    <a:lnTo>
                      <a:pt x="452" y="835"/>
                    </a:lnTo>
                    <a:lnTo>
                      <a:pt x="435" y="838"/>
                    </a:lnTo>
                    <a:lnTo>
                      <a:pt x="417" y="840"/>
                    </a:lnTo>
                    <a:lnTo>
                      <a:pt x="398" y="841"/>
                    </a:lnTo>
                    <a:lnTo>
                      <a:pt x="377" y="840"/>
                    </a:lnTo>
                    <a:lnTo>
                      <a:pt x="355" y="839"/>
                    </a:lnTo>
                    <a:lnTo>
                      <a:pt x="332" y="835"/>
                    </a:lnTo>
                    <a:lnTo>
                      <a:pt x="308" y="831"/>
                    </a:lnTo>
                    <a:lnTo>
                      <a:pt x="282" y="825"/>
                    </a:lnTo>
                    <a:lnTo>
                      <a:pt x="254" y="818"/>
                    </a:lnTo>
                    <a:lnTo>
                      <a:pt x="262" y="811"/>
                    </a:lnTo>
                    <a:lnTo>
                      <a:pt x="270" y="804"/>
                    </a:lnTo>
                    <a:lnTo>
                      <a:pt x="278" y="798"/>
                    </a:lnTo>
                    <a:lnTo>
                      <a:pt x="284" y="791"/>
                    </a:lnTo>
                    <a:lnTo>
                      <a:pt x="292" y="784"/>
                    </a:lnTo>
                    <a:lnTo>
                      <a:pt x="297" y="777"/>
                    </a:lnTo>
                    <a:lnTo>
                      <a:pt x="301" y="769"/>
                    </a:lnTo>
                    <a:lnTo>
                      <a:pt x="302" y="760"/>
                    </a:lnTo>
                    <a:lnTo>
                      <a:pt x="291" y="752"/>
                    </a:lnTo>
                    <a:lnTo>
                      <a:pt x="282" y="760"/>
                    </a:lnTo>
                    <a:lnTo>
                      <a:pt x="271" y="769"/>
                    </a:lnTo>
                    <a:lnTo>
                      <a:pt x="261" y="777"/>
                    </a:lnTo>
                    <a:lnTo>
                      <a:pt x="250" y="784"/>
                    </a:lnTo>
                    <a:lnTo>
                      <a:pt x="239" y="790"/>
                    </a:lnTo>
                    <a:lnTo>
                      <a:pt x="227" y="794"/>
                    </a:lnTo>
                    <a:lnTo>
                      <a:pt x="214" y="798"/>
                    </a:lnTo>
                    <a:lnTo>
                      <a:pt x="201" y="800"/>
                    </a:lnTo>
                    <a:lnTo>
                      <a:pt x="182" y="799"/>
                    </a:lnTo>
                    <a:lnTo>
                      <a:pt x="165" y="796"/>
                    </a:lnTo>
                    <a:lnTo>
                      <a:pt x="150" y="790"/>
                    </a:lnTo>
                    <a:lnTo>
                      <a:pt x="134" y="780"/>
                    </a:lnTo>
                    <a:lnTo>
                      <a:pt x="121" y="770"/>
                    </a:lnTo>
                    <a:lnTo>
                      <a:pt x="108" y="758"/>
                    </a:lnTo>
                    <a:lnTo>
                      <a:pt x="98" y="745"/>
                    </a:lnTo>
                    <a:lnTo>
                      <a:pt x="90" y="731"/>
                    </a:lnTo>
                    <a:lnTo>
                      <a:pt x="70" y="686"/>
                    </a:lnTo>
                    <a:lnTo>
                      <a:pt x="64" y="635"/>
                    </a:lnTo>
                    <a:lnTo>
                      <a:pt x="68" y="585"/>
                    </a:lnTo>
                    <a:lnTo>
                      <a:pt x="83" y="537"/>
                    </a:lnTo>
                    <a:lnTo>
                      <a:pt x="75" y="509"/>
                    </a:lnTo>
                    <a:lnTo>
                      <a:pt x="64" y="482"/>
                    </a:lnTo>
                    <a:lnTo>
                      <a:pt x="51" y="458"/>
                    </a:lnTo>
                    <a:lnTo>
                      <a:pt x="36" y="432"/>
                    </a:lnTo>
                    <a:lnTo>
                      <a:pt x="22" y="406"/>
                    </a:lnTo>
                    <a:lnTo>
                      <a:pt x="10" y="380"/>
                    </a:lnTo>
                    <a:lnTo>
                      <a:pt x="2" y="352"/>
                    </a:lnTo>
                    <a:lnTo>
                      <a:pt x="0" y="323"/>
                    </a:lnTo>
                    <a:lnTo>
                      <a:pt x="0" y="294"/>
                    </a:lnTo>
                    <a:lnTo>
                      <a:pt x="5" y="267"/>
                    </a:lnTo>
                    <a:lnTo>
                      <a:pt x="14" y="241"/>
                    </a:lnTo>
                    <a:lnTo>
                      <a:pt x="26" y="217"/>
                    </a:lnTo>
                    <a:lnTo>
                      <a:pt x="40" y="193"/>
                    </a:lnTo>
                    <a:lnTo>
                      <a:pt x="58" y="171"/>
                    </a:lnTo>
                    <a:lnTo>
                      <a:pt x="79" y="150"/>
                    </a:lnTo>
                    <a:lnTo>
                      <a:pt x="102" y="130"/>
                    </a:lnTo>
                    <a:lnTo>
                      <a:pt x="126" y="111"/>
                    </a:lnTo>
                    <a:lnTo>
                      <a:pt x="151" y="94"/>
                    </a:lnTo>
                    <a:lnTo>
                      <a:pt x="177" y="79"/>
                    </a:lnTo>
                    <a:lnTo>
                      <a:pt x="205" y="63"/>
                    </a:lnTo>
                    <a:lnTo>
                      <a:pt x="232" y="49"/>
                    </a:lnTo>
                    <a:lnTo>
                      <a:pt x="259" y="37"/>
                    </a:lnTo>
                    <a:lnTo>
                      <a:pt x="287" y="25"/>
                    </a:lnTo>
                    <a:lnTo>
                      <a:pt x="313" y="14"/>
                    </a:lnTo>
                    <a:lnTo>
                      <a:pt x="331" y="8"/>
                    </a:lnTo>
                    <a:lnTo>
                      <a:pt x="349" y="4"/>
                    </a:lnTo>
                    <a:lnTo>
                      <a:pt x="369" y="1"/>
                    </a:lnTo>
                    <a:lnTo>
                      <a:pt x="389" y="0"/>
                    </a:lnTo>
                    <a:lnTo>
                      <a:pt x="408" y="0"/>
                    </a:lnTo>
                    <a:lnTo>
                      <a:pt x="428" y="1"/>
                    </a:lnTo>
                    <a:lnTo>
                      <a:pt x="447" y="4"/>
                    </a:lnTo>
                    <a:lnTo>
                      <a:pt x="467" y="7"/>
                    </a:lnTo>
                    <a:lnTo>
                      <a:pt x="477" y="10"/>
                    </a:lnTo>
                    <a:lnTo>
                      <a:pt x="488" y="12"/>
                    </a:lnTo>
                    <a:lnTo>
                      <a:pt x="498" y="15"/>
                    </a:lnTo>
                    <a:lnTo>
                      <a:pt x="509" y="19"/>
                    </a:lnTo>
                    <a:lnTo>
                      <a:pt x="518" y="24"/>
                    </a:lnTo>
                    <a:lnTo>
                      <a:pt x="527" y="28"/>
                    </a:lnTo>
                    <a:lnTo>
                      <a:pt x="536" y="33"/>
                    </a:lnTo>
                    <a:lnTo>
                      <a:pt x="545" y="38"/>
                    </a:lnTo>
                    <a:lnTo>
                      <a:pt x="567" y="53"/>
                    </a:lnTo>
                    <a:lnTo>
                      <a:pt x="588" y="69"/>
                    </a:lnTo>
                    <a:lnTo>
                      <a:pt x="609" y="88"/>
                    </a:lnTo>
                    <a:lnTo>
                      <a:pt x="629" y="107"/>
                    </a:lnTo>
                    <a:lnTo>
                      <a:pt x="647" y="128"/>
                    </a:lnTo>
                    <a:lnTo>
                      <a:pt x="662" y="148"/>
                    </a:lnTo>
                    <a:lnTo>
                      <a:pt x="677" y="170"/>
                    </a:lnTo>
                    <a:lnTo>
                      <a:pt x="689" y="191"/>
                    </a:lnTo>
                    <a:close/>
                  </a:path>
                </a:pathLst>
              </a:custGeom>
              <a:solidFill>
                <a:srgbClr val="F2D8C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24" name="Freeform 8">
                <a:extLst>
                  <a:ext uri="{FF2B5EF4-FFF2-40B4-BE49-F238E27FC236}">
                    <a16:creationId xmlns:a16="http://schemas.microsoft.com/office/drawing/2014/main" id="{988C1244-C771-4962-B64C-DFD65B89AEB6}"/>
                  </a:ext>
                </a:extLst>
              </p:cNvPr>
              <p:cNvSpPr>
                <a:spLocks/>
              </p:cNvSpPr>
              <p:nvPr/>
            </p:nvSpPr>
            <p:spPr bwMode="auto">
              <a:xfrm>
                <a:off x="755" y="228"/>
                <a:ext cx="19" cy="28"/>
              </a:xfrm>
              <a:custGeom>
                <a:avLst/>
                <a:gdLst>
                  <a:gd name="T0" fmla="*/ 21 w 76"/>
                  <a:gd name="T1" fmla="*/ 0 h 115"/>
                  <a:gd name="T2" fmla="*/ 22 w 76"/>
                  <a:gd name="T3" fmla="*/ 10 h 115"/>
                  <a:gd name="T4" fmla="*/ 19 w 76"/>
                  <a:gd name="T5" fmla="*/ 20 h 115"/>
                  <a:gd name="T6" fmla="*/ 17 w 76"/>
                  <a:gd name="T7" fmla="*/ 29 h 115"/>
                  <a:gd name="T8" fmla="*/ 18 w 76"/>
                  <a:gd name="T9" fmla="*/ 37 h 115"/>
                  <a:gd name="T10" fmla="*/ 27 w 76"/>
                  <a:gd name="T11" fmla="*/ 43 h 115"/>
                  <a:gd name="T12" fmla="*/ 38 w 76"/>
                  <a:gd name="T13" fmla="*/ 50 h 115"/>
                  <a:gd name="T14" fmla="*/ 48 w 76"/>
                  <a:gd name="T15" fmla="*/ 56 h 115"/>
                  <a:gd name="T16" fmla="*/ 59 w 76"/>
                  <a:gd name="T17" fmla="*/ 62 h 115"/>
                  <a:gd name="T18" fmla="*/ 66 w 76"/>
                  <a:gd name="T19" fmla="*/ 70 h 115"/>
                  <a:gd name="T20" fmla="*/ 73 w 76"/>
                  <a:gd name="T21" fmla="*/ 78 h 115"/>
                  <a:gd name="T22" fmla="*/ 76 w 76"/>
                  <a:gd name="T23" fmla="*/ 89 h 115"/>
                  <a:gd name="T24" fmla="*/ 76 w 76"/>
                  <a:gd name="T25" fmla="*/ 102 h 115"/>
                  <a:gd name="T26" fmla="*/ 70 w 76"/>
                  <a:gd name="T27" fmla="*/ 105 h 115"/>
                  <a:gd name="T28" fmla="*/ 68 w 76"/>
                  <a:gd name="T29" fmla="*/ 111 h 115"/>
                  <a:gd name="T30" fmla="*/ 64 w 76"/>
                  <a:gd name="T31" fmla="*/ 115 h 115"/>
                  <a:gd name="T32" fmla="*/ 57 w 76"/>
                  <a:gd name="T33" fmla="*/ 113 h 115"/>
                  <a:gd name="T34" fmla="*/ 57 w 76"/>
                  <a:gd name="T35" fmla="*/ 99 h 115"/>
                  <a:gd name="T36" fmla="*/ 56 w 76"/>
                  <a:gd name="T37" fmla="*/ 86 h 115"/>
                  <a:gd name="T38" fmla="*/ 49 w 76"/>
                  <a:gd name="T39" fmla="*/ 75 h 115"/>
                  <a:gd name="T40" fmla="*/ 36 w 76"/>
                  <a:gd name="T41" fmla="*/ 64 h 115"/>
                  <a:gd name="T42" fmla="*/ 29 w 76"/>
                  <a:gd name="T43" fmla="*/ 60 h 115"/>
                  <a:gd name="T44" fmla="*/ 21 w 76"/>
                  <a:gd name="T45" fmla="*/ 56 h 115"/>
                  <a:gd name="T46" fmla="*/ 13 w 76"/>
                  <a:gd name="T47" fmla="*/ 51 h 115"/>
                  <a:gd name="T48" fmla="*/ 5 w 76"/>
                  <a:gd name="T49" fmla="*/ 43 h 115"/>
                  <a:gd name="T50" fmla="*/ 0 w 76"/>
                  <a:gd name="T51" fmla="*/ 31 h 115"/>
                  <a:gd name="T52" fmla="*/ 1 w 76"/>
                  <a:gd name="T53" fmla="*/ 19 h 115"/>
                  <a:gd name="T54" fmla="*/ 8 w 76"/>
                  <a:gd name="T55" fmla="*/ 7 h 115"/>
                  <a:gd name="T56" fmla="*/ 21 w 76"/>
                  <a:gd name="T57" fmla="*/ 0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6" h="115">
                    <a:moveTo>
                      <a:pt x="21" y="0"/>
                    </a:moveTo>
                    <a:lnTo>
                      <a:pt x="22" y="10"/>
                    </a:lnTo>
                    <a:lnTo>
                      <a:pt x="19" y="20"/>
                    </a:lnTo>
                    <a:lnTo>
                      <a:pt x="17" y="29"/>
                    </a:lnTo>
                    <a:lnTo>
                      <a:pt x="18" y="37"/>
                    </a:lnTo>
                    <a:lnTo>
                      <a:pt x="27" y="43"/>
                    </a:lnTo>
                    <a:lnTo>
                      <a:pt x="38" y="50"/>
                    </a:lnTo>
                    <a:lnTo>
                      <a:pt x="48" y="56"/>
                    </a:lnTo>
                    <a:lnTo>
                      <a:pt x="59" y="62"/>
                    </a:lnTo>
                    <a:lnTo>
                      <a:pt x="66" y="70"/>
                    </a:lnTo>
                    <a:lnTo>
                      <a:pt x="73" y="78"/>
                    </a:lnTo>
                    <a:lnTo>
                      <a:pt x="76" y="89"/>
                    </a:lnTo>
                    <a:lnTo>
                      <a:pt x="76" y="102"/>
                    </a:lnTo>
                    <a:lnTo>
                      <a:pt x="70" y="105"/>
                    </a:lnTo>
                    <a:lnTo>
                      <a:pt x="68" y="111"/>
                    </a:lnTo>
                    <a:lnTo>
                      <a:pt x="64" y="115"/>
                    </a:lnTo>
                    <a:lnTo>
                      <a:pt x="57" y="113"/>
                    </a:lnTo>
                    <a:lnTo>
                      <a:pt x="57" y="99"/>
                    </a:lnTo>
                    <a:lnTo>
                      <a:pt x="56" y="86"/>
                    </a:lnTo>
                    <a:lnTo>
                      <a:pt x="49" y="75"/>
                    </a:lnTo>
                    <a:lnTo>
                      <a:pt x="36" y="64"/>
                    </a:lnTo>
                    <a:lnTo>
                      <a:pt x="29" y="60"/>
                    </a:lnTo>
                    <a:lnTo>
                      <a:pt x="21" y="56"/>
                    </a:lnTo>
                    <a:lnTo>
                      <a:pt x="13" y="51"/>
                    </a:lnTo>
                    <a:lnTo>
                      <a:pt x="5" y="43"/>
                    </a:lnTo>
                    <a:lnTo>
                      <a:pt x="0" y="31"/>
                    </a:lnTo>
                    <a:lnTo>
                      <a:pt x="1" y="19"/>
                    </a:lnTo>
                    <a:lnTo>
                      <a:pt x="8" y="7"/>
                    </a:lnTo>
                    <a:lnTo>
                      <a:pt x="2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25" name="Freeform 9">
                <a:extLst>
                  <a:ext uri="{FF2B5EF4-FFF2-40B4-BE49-F238E27FC236}">
                    <a16:creationId xmlns:a16="http://schemas.microsoft.com/office/drawing/2014/main" id="{676130B2-EC56-42F3-B963-3CAD45661F3F}"/>
                  </a:ext>
                </a:extLst>
              </p:cNvPr>
              <p:cNvSpPr>
                <a:spLocks/>
              </p:cNvSpPr>
              <p:nvPr/>
            </p:nvSpPr>
            <p:spPr bwMode="auto">
              <a:xfrm>
                <a:off x="653" y="232"/>
                <a:ext cx="8" cy="15"/>
              </a:xfrm>
              <a:custGeom>
                <a:avLst/>
                <a:gdLst>
                  <a:gd name="T0" fmla="*/ 25 w 32"/>
                  <a:gd name="T1" fmla="*/ 53 h 59"/>
                  <a:gd name="T2" fmla="*/ 21 w 32"/>
                  <a:gd name="T3" fmla="*/ 58 h 59"/>
                  <a:gd name="T4" fmla="*/ 15 w 32"/>
                  <a:gd name="T5" fmla="*/ 59 h 59"/>
                  <a:gd name="T6" fmla="*/ 8 w 32"/>
                  <a:gd name="T7" fmla="*/ 59 h 59"/>
                  <a:gd name="T8" fmla="*/ 1 w 32"/>
                  <a:gd name="T9" fmla="*/ 59 h 59"/>
                  <a:gd name="T10" fmla="*/ 0 w 32"/>
                  <a:gd name="T11" fmla="*/ 42 h 59"/>
                  <a:gd name="T12" fmla="*/ 4 w 32"/>
                  <a:gd name="T13" fmla="*/ 25 h 59"/>
                  <a:gd name="T14" fmla="*/ 12 w 32"/>
                  <a:gd name="T15" fmla="*/ 11 h 59"/>
                  <a:gd name="T16" fmla="*/ 25 w 32"/>
                  <a:gd name="T17" fmla="*/ 0 h 59"/>
                  <a:gd name="T18" fmla="*/ 31 w 32"/>
                  <a:gd name="T19" fmla="*/ 4 h 59"/>
                  <a:gd name="T20" fmla="*/ 32 w 32"/>
                  <a:gd name="T21" fmla="*/ 10 h 59"/>
                  <a:gd name="T22" fmla="*/ 30 w 32"/>
                  <a:gd name="T23" fmla="*/ 17 h 59"/>
                  <a:gd name="T24" fmla="*/ 27 w 32"/>
                  <a:gd name="T25" fmla="*/ 23 h 59"/>
                  <a:gd name="T26" fmla="*/ 23 w 32"/>
                  <a:gd name="T27" fmla="*/ 30 h 59"/>
                  <a:gd name="T28" fmla="*/ 21 w 32"/>
                  <a:gd name="T29" fmla="*/ 38 h 59"/>
                  <a:gd name="T30" fmla="*/ 21 w 32"/>
                  <a:gd name="T31" fmla="*/ 45 h 59"/>
                  <a:gd name="T32" fmla="*/ 25 w 32"/>
                  <a:gd name="T33" fmla="*/ 53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2" h="59">
                    <a:moveTo>
                      <a:pt x="25" y="53"/>
                    </a:moveTo>
                    <a:lnTo>
                      <a:pt x="21" y="58"/>
                    </a:lnTo>
                    <a:lnTo>
                      <a:pt x="15" y="59"/>
                    </a:lnTo>
                    <a:lnTo>
                      <a:pt x="8" y="59"/>
                    </a:lnTo>
                    <a:lnTo>
                      <a:pt x="1" y="59"/>
                    </a:lnTo>
                    <a:lnTo>
                      <a:pt x="0" y="42"/>
                    </a:lnTo>
                    <a:lnTo>
                      <a:pt x="4" y="25"/>
                    </a:lnTo>
                    <a:lnTo>
                      <a:pt x="12" y="11"/>
                    </a:lnTo>
                    <a:lnTo>
                      <a:pt x="25" y="0"/>
                    </a:lnTo>
                    <a:lnTo>
                      <a:pt x="31" y="4"/>
                    </a:lnTo>
                    <a:lnTo>
                      <a:pt x="32" y="10"/>
                    </a:lnTo>
                    <a:lnTo>
                      <a:pt x="30" y="17"/>
                    </a:lnTo>
                    <a:lnTo>
                      <a:pt x="27" y="23"/>
                    </a:lnTo>
                    <a:lnTo>
                      <a:pt x="23" y="30"/>
                    </a:lnTo>
                    <a:lnTo>
                      <a:pt x="21" y="38"/>
                    </a:lnTo>
                    <a:lnTo>
                      <a:pt x="21" y="45"/>
                    </a:lnTo>
                    <a:lnTo>
                      <a:pt x="25" y="5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26" name="Freeform 10">
                <a:extLst>
                  <a:ext uri="{FF2B5EF4-FFF2-40B4-BE49-F238E27FC236}">
                    <a16:creationId xmlns:a16="http://schemas.microsoft.com/office/drawing/2014/main" id="{D5B14AC8-DB4D-4F7F-B9BB-EFF2492246CB}"/>
                  </a:ext>
                </a:extLst>
              </p:cNvPr>
              <p:cNvSpPr>
                <a:spLocks/>
              </p:cNvSpPr>
              <p:nvPr/>
            </p:nvSpPr>
            <p:spPr bwMode="auto">
              <a:xfrm>
                <a:off x="665" y="234"/>
                <a:ext cx="25" cy="41"/>
              </a:xfrm>
              <a:custGeom>
                <a:avLst/>
                <a:gdLst>
                  <a:gd name="T0" fmla="*/ 32 w 102"/>
                  <a:gd name="T1" fmla="*/ 0 h 161"/>
                  <a:gd name="T2" fmla="*/ 27 w 102"/>
                  <a:gd name="T3" fmla="*/ 20 h 161"/>
                  <a:gd name="T4" fmla="*/ 20 w 102"/>
                  <a:gd name="T5" fmla="*/ 42 h 161"/>
                  <a:gd name="T6" fmla="*/ 19 w 102"/>
                  <a:gd name="T7" fmla="*/ 64 h 161"/>
                  <a:gd name="T8" fmla="*/ 32 w 102"/>
                  <a:gd name="T9" fmla="*/ 83 h 161"/>
                  <a:gd name="T10" fmla="*/ 41 w 102"/>
                  <a:gd name="T11" fmla="*/ 89 h 161"/>
                  <a:gd name="T12" fmla="*/ 51 w 102"/>
                  <a:gd name="T13" fmla="*/ 95 h 161"/>
                  <a:gd name="T14" fmla="*/ 62 w 102"/>
                  <a:gd name="T15" fmla="*/ 100 h 161"/>
                  <a:gd name="T16" fmla="*/ 71 w 102"/>
                  <a:gd name="T17" fmla="*/ 107 h 161"/>
                  <a:gd name="T18" fmla="*/ 80 w 102"/>
                  <a:gd name="T19" fmla="*/ 113 h 161"/>
                  <a:gd name="T20" fmla="*/ 89 w 102"/>
                  <a:gd name="T21" fmla="*/ 121 h 161"/>
                  <a:gd name="T22" fmla="*/ 96 w 102"/>
                  <a:gd name="T23" fmla="*/ 130 h 161"/>
                  <a:gd name="T24" fmla="*/ 102 w 102"/>
                  <a:gd name="T25" fmla="*/ 139 h 161"/>
                  <a:gd name="T26" fmla="*/ 100 w 102"/>
                  <a:gd name="T27" fmla="*/ 149 h 161"/>
                  <a:gd name="T28" fmla="*/ 89 w 102"/>
                  <a:gd name="T29" fmla="*/ 157 h 161"/>
                  <a:gd name="T30" fmla="*/ 77 w 102"/>
                  <a:gd name="T31" fmla="*/ 161 h 161"/>
                  <a:gd name="T32" fmla="*/ 70 w 102"/>
                  <a:gd name="T33" fmla="*/ 161 h 161"/>
                  <a:gd name="T34" fmla="*/ 79 w 102"/>
                  <a:gd name="T35" fmla="*/ 151 h 161"/>
                  <a:gd name="T36" fmla="*/ 77 w 102"/>
                  <a:gd name="T37" fmla="*/ 139 h 161"/>
                  <a:gd name="T38" fmla="*/ 70 w 102"/>
                  <a:gd name="T39" fmla="*/ 130 h 161"/>
                  <a:gd name="T40" fmla="*/ 58 w 102"/>
                  <a:gd name="T41" fmla="*/ 121 h 161"/>
                  <a:gd name="T42" fmla="*/ 49 w 102"/>
                  <a:gd name="T43" fmla="*/ 120 h 161"/>
                  <a:gd name="T44" fmla="*/ 41 w 102"/>
                  <a:gd name="T45" fmla="*/ 117 h 161"/>
                  <a:gd name="T46" fmla="*/ 33 w 102"/>
                  <a:gd name="T47" fmla="*/ 111 h 161"/>
                  <a:gd name="T48" fmla="*/ 27 w 102"/>
                  <a:gd name="T49" fmla="*/ 105 h 161"/>
                  <a:gd name="T50" fmla="*/ 20 w 102"/>
                  <a:gd name="T51" fmla="*/ 99 h 161"/>
                  <a:gd name="T52" fmla="*/ 15 w 102"/>
                  <a:gd name="T53" fmla="*/ 92 h 161"/>
                  <a:gd name="T54" fmla="*/ 8 w 102"/>
                  <a:gd name="T55" fmla="*/ 86 h 161"/>
                  <a:gd name="T56" fmla="*/ 2 w 102"/>
                  <a:gd name="T57" fmla="*/ 80 h 161"/>
                  <a:gd name="T58" fmla="*/ 0 w 102"/>
                  <a:gd name="T59" fmla="*/ 69 h 161"/>
                  <a:gd name="T60" fmla="*/ 2 w 102"/>
                  <a:gd name="T61" fmla="*/ 56 h 161"/>
                  <a:gd name="T62" fmla="*/ 7 w 102"/>
                  <a:gd name="T63" fmla="*/ 42 h 161"/>
                  <a:gd name="T64" fmla="*/ 14 w 102"/>
                  <a:gd name="T65" fmla="*/ 29 h 161"/>
                  <a:gd name="T66" fmla="*/ 20 w 102"/>
                  <a:gd name="T67" fmla="*/ 17 h 161"/>
                  <a:gd name="T68" fmla="*/ 25 w 102"/>
                  <a:gd name="T69" fmla="*/ 8 h 161"/>
                  <a:gd name="T70" fmla="*/ 30 w 102"/>
                  <a:gd name="T71" fmla="*/ 2 h 161"/>
                  <a:gd name="T72" fmla="*/ 32 w 102"/>
                  <a:gd name="T73" fmla="*/ 0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2" h="161">
                    <a:moveTo>
                      <a:pt x="32" y="0"/>
                    </a:moveTo>
                    <a:lnTo>
                      <a:pt x="27" y="20"/>
                    </a:lnTo>
                    <a:lnTo>
                      <a:pt x="20" y="42"/>
                    </a:lnTo>
                    <a:lnTo>
                      <a:pt x="19" y="64"/>
                    </a:lnTo>
                    <a:lnTo>
                      <a:pt x="32" y="83"/>
                    </a:lnTo>
                    <a:lnTo>
                      <a:pt x="41" y="89"/>
                    </a:lnTo>
                    <a:lnTo>
                      <a:pt x="51" y="95"/>
                    </a:lnTo>
                    <a:lnTo>
                      <a:pt x="62" y="100"/>
                    </a:lnTo>
                    <a:lnTo>
                      <a:pt x="71" y="107"/>
                    </a:lnTo>
                    <a:lnTo>
                      <a:pt x="80" y="113"/>
                    </a:lnTo>
                    <a:lnTo>
                      <a:pt x="89" y="121"/>
                    </a:lnTo>
                    <a:lnTo>
                      <a:pt x="96" y="130"/>
                    </a:lnTo>
                    <a:lnTo>
                      <a:pt x="102" y="139"/>
                    </a:lnTo>
                    <a:lnTo>
                      <a:pt x="100" y="149"/>
                    </a:lnTo>
                    <a:lnTo>
                      <a:pt x="89" y="157"/>
                    </a:lnTo>
                    <a:lnTo>
                      <a:pt x="77" y="161"/>
                    </a:lnTo>
                    <a:lnTo>
                      <a:pt x="70" y="161"/>
                    </a:lnTo>
                    <a:lnTo>
                      <a:pt x="79" y="151"/>
                    </a:lnTo>
                    <a:lnTo>
                      <a:pt x="77" y="139"/>
                    </a:lnTo>
                    <a:lnTo>
                      <a:pt x="70" y="130"/>
                    </a:lnTo>
                    <a:lnTo>
                      <a:pt x="58" y="121"/>
                    </a:lnTo>
                    <a:lnTo>
                      <a:pt x="49" y="120"/>
                    </a:lnTo>
                    <a:lnTo>
                      <a:pt x="41" y="117"/>
                    </a:lnTo>
                    <a:lnTo>
                      <a:pt x="33" y="111"/>
                    </a:lnTo>
                    <a:lnTo>
                      <a:pt x="27" y="105"/>
                    </a:lnTo>
                    <a:lnTo>
                      <a:pt x="20" y="99"/>
                    </a:lnTo>
                    <a:lnTo>
                      <a:pt x="15" y="92"/>
                    </a:lnTo>
                    <a:lnTo>
                      <a:pt x="8" y="86"/>
                    </a:lnTo>
                    <a:lnTo>
                      <a:pt x="2" y="80"/>
                    </a:lnTo>
                    <a:lnTo>
                      <a:pt x="0" y="69"/>
                    </a:lnTo>
                    <a:lnTo>
                      <a:pt x="2" y="56"/>
                    </a:lnTo>
                    <a:lnTo>
                      <a:pt x="7" y="42"/>
                    </a:lnTo>
                    <a:lnTo>
                      <a:pt x="14" y="29"/>
                    </a:lnTo>
                    <a:lnTo>
                      <a:pt x="20" y="17"/>
                    </a:lnTo>
                    <a:lnTo>
                      <a:pt x="25" y="8"/>
                    </a:lnTo>
                    <a:lnTo>
                      <a:pt x="30" y="2"/>
                    </a:lnTo>
                    <a:lnTo>
                      <a:pt x="3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27" name="Freeform 11">
                <a:extLst>
                  <a:ext uri="{FF2B5EF4-FFF2-40B4-BE49-F238E27FC236}">
                    <a16:creationId xmlns:a16="http://schemas.microsoft.com/office/drawing/2014/main" id="{39CEEC29-ADDB-4A57-B0BE-F0B62F5D0E20}"/>
                  </a:ext>
                </a:extLst>
              </p:cNvPr>
              <p:cNvSpPr>
                <a:spLocks/>
              </p:cNvSpPr>
              <p:nvPr/>
            </p:nvSpPr>
            <p:spPr bwMode="auto">
              <a:xfrm>
                <a:off x="777" y="242"/>
                <a:ext cx="7" cy="15"/>
              </a:xfrm>
              <a:custGeom>
                <a:avLst/>
                <a:gdLst>
                  <a:gd name="T0" fmla="*/ 28 w 28"/>
                  <a:gd name="T1" fmla="*/ 22 h 61"/>
                  <a:gd name="T2" fmla="*/ 28 w 28"/>
                  <a:gd name="T3" fmla="*/ 32 h 61"/>
                  <a:gd name="T4" fmla="*/ 27 w 28"/>
                  <a:gd name="T5" fmla="*/ 43 h 61"/>
                  <a:gd name="T6" fmla="*/ 24 w 28"/>
                  <a:gd name="T7" fmla="*/ 54 h 61"/>
                  <a:gd name="T8" fmla="*/ 19 w 28"/>
                  <a:gd name="T9" fmla="*/ 61 h 61"/>
                  <a:gd name="T10" fmla="*/ 13 w 28"/>
                  <a:gd name="T11" fmla="*/ 49 h 61"/>
                  <a:gd name="T12" fmla="*/ 11 w 28"/>
                  <a:gd name="T13" fmla="*/ 32 h 61"/>
                  <a:gd name="T14" fmla="*/ 10 w 28"/>
                  <a:gd name="T15" fmla="*/ 14 h 61"/>
                  <a:gd name="T16" fmla="*/ 0 w 28"/>
                  <a:gd name="T17" fmla="*/ 0 h 61"/>
                  <a:gd name="T18" fmla="*/ 11 w 28"/>
                  <a:gd name="T19" fmla="*/ 0 h 61"/>
                  <a:gd name="T20" fmla="*/ 18 w 28"/>
                  <a:gd name="T21" fmla="*/ 6 h 61"/>
                  <a:gd name="T22" fmla="*/ 23 w 28"/>
                  <a:gd name="T23" fmla="*/ 14 h 61"/>
                  <a:gd name="T24" fmla="*/ 28 w 28"/>
                  <a:gd name="T25" fmla="*/ 22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8" h="61">
                    <a:moveTo>
                      <a:pt x="28" y="22"/>
                    </a:moveTo>
                    <a:lnTo>
                      <a:pt x="28" y="32"/>
                    </a:lnTo>
                    <a:lnTo>
                      <a:pt x="27" y="43"/>
                    </a:lnTo>
                    <a:lnTo>
                      <a:pt x="24" y="54"/>
                    </a:lnTo>
                    <a:lnTo>
                      <a:pt x="19" y="61"/>
                    </a:lnTo>
                    <a:lnTo>
                      <a:pt x="13" y="49"/>
                    </a:lnTo>
                    <a:lnTo>
                      <a:pt x="11" y="32"/>
                    </a:lnTo>
                    <a:lnTo>
                      <a:pt x="10" y="14"/>
                    </a:lnTo>
                    <a:lnTo>
                      <a:pt x="0" y="0"/>
                    </a:lnTo>
                    <a:lnTo>
                      <a:pt x="11" y="0"/>
                    </a:lnTo>
                    <a:lnTo>
                      <a:pt x="18" y="6"/>
                    </a:lnTo>
                    <a:lnTo>
                      <a:pt x="23" y="14"/>
                    </a:lnTo>
                    <a:lnTo>
                      <a:pt x="28"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28" name="Freeform 12">
                <a:extLst>
                  <a:ext uri="{FF2B5EF4-FFF2-40B4-BE49-F238E27FC236}">
                    <a16:creationId xmlns:a16="http://schemas.microsoft.com/office/drawing/2014/main" id="{7A2C749C-49DE-448F-BC21-F6A4E31E68C7}"/>
                  </a:ext>
                </a:extLst>
              </p:cNvPr>
              <p:cNvSpPr>
                <a:spLocks/>
              </p:cNvSpPr>
              <p:nvPr/>
            </p:nvSpPr>
            <p:spPr bwMode="auto">
              <a:xfrm>
                <a:off x="810" y="244"/>
                <a:ext cx="9" cy="29"/>
              </a:xfrm>
              <a:custGeom>
                <a:avLst/>
                <a:gdLst>
                  <a:gd name="T0" fmla="*/ 36 w 36"/>
                  <a:gd name="T1" fmla="*/ 70 h 113"/>
                  <a:gd name="T2" fmla="*/ 36 w 36"/>
                  <a:gd name="T3" fmla="*/ 80 h 113"/>
                  <a:gd name="T4" fmla="*/ 33 w 36"/>
                  <a:gd name="T5" fmla="*/ 92 h 113"/>
                  <a:gd name="T6" fmla="*/ 30 w 36"/>
                  <a:gd name="T7" fmla="*/ 104 h 113"/>
                  <a:gd name="T8" fmla="*/ 28 w 36"/>
                  <a:gd name="T9" fmla="*/ 113 h 113"/>
                  <a:gd name="T10" fmla="*/ 11 w 36"/>
                  <a:gd name="T11" fmla="*/ 107 h 113"/>
                  <a:gd name="T12" fmla="*/ 17 w 36"/>
                  <a:gd name="T13" fmla="*/ 80 h 113"/>
                  <a:gd name="T14" fmla="*/ 17 w 36"/>
                  <a:gd name="T15" fmla="*/ 53 h 113"/>
                  <a:gd name="T16" fmla="*/ 12 w 36"/>
                  <a:gd name="T17" fmla="*/ 25 h 113"/>
                  <a:gd name="T18" fmla="*/ 0 w 36"/>
                  <a:gd name="T19" fmla="*/ 0 h 113"/>
                  <a:gd name="T20" fmla="*/ 19 w 36"/>
                  <a:gd name="T21" fmla="*/ 11 h 113"/>
                  <a:gd name="T22" fmla="*/ 29 w 36"/>
                  <a:gd name="T23" fmla="*/ 28 h 113"/>
                  <a:gd name="T24" fmla="*/ 34 w 36"/>
                  <a:gd name="T25" fmla="*/ 49 h 113"/>
                  <a:gd name="T26" fmla="*/ 36 w 36"/>
                  <a:gd name="T27" fmla="*/ 70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6" h="113">
                    <a:moveTo>
                      <a:pt x="36" y="70"/>
                    </a:moveTo>
                    <a:lnTo>
                      <a:pt x="36" y="80"/>
                    </a:lnTo>
                    <a:lnTo>
                      <a:pt x="33" y="92"/>
                    </a:lnTo>
                    <a:lnTo>
                      <a:pt x="30" y="104"/>
                    </a:lnTo>
                    <a:lnTo>
                      <a:pt x="28" y="113"/>
                    </a:lnTo>
                    <a:lnTo>
                      <a:pt x="11" y="107"/>
                    </a:lnTo>
                    <a:lnTo>
                      <a:pt x="17" y="80"/>
                    </a:lnTo>
                    <a:lnTo>
                      <a:pt x="17" y="53"/>
                    </a:lnTo>
                    <a:lnTo>
                      <a:pt x="12" y="25"/>
                    </a:lnTo>
                    <a:lnTo>
                      <a:pt x="0" y="0"/>
                    </a:lnTo>
                    <a:lnTo>
                      <a:pt x="19" y="11"/>
                    </a:lnTo>
                    <a:lnTo>
                      <a:pt x="29" y="28"/>
                    </a:lnTo>
                    <a:lnTo>
                      <a:pt x="34" y="49"/>
                    </a:lnTo>
                    <a:lnTo>
                      <a:pt x="36" y="7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29" name="Freeform 13">
                <a:extLst>
                  <a:ext uri="{FF2B5EF4-FFF2-40B4-BE49-F238E27FC236}">
                    <a16:creationId xmlns:a16="http://schemas.microsoft.com/office/drawing/2014/main" id="{828828FE-DB4F-4E01-B934-DC5BFD75CF9F}"/>
                  </a:ext>
                </a:extLst>
              </p:cNvPr>
              <p:cNvSpPr>
                <a:spLocks/>
              </p:cNvSpPr>
              <p:nvPr/>
            </p:nvSpPr>
            <p:spPr bwMode="auto">
              <a:xfrm>
                <a:off x="806" y="249"/>
                <a:ext cx="5" cy="9"/>
              </a:xfrm>
              <a:custGeom>
                <a:avLst/>
                <a:gdLst>
                  <a:gd name="T0" fmla="*/ 21 w 21"/>
                  <a:gd name="T1" fmla="*/ 25 h 38"/>
                  <a:gd name="T2" fmla="*/ 12 w 21"/>
                  <a:gd name="T3" fmla="*/ 37 h 38"/>
                  <a:gd name="T4" fmla="*/ 9 w 21"/>
                  <a:gd name="T5" fmla="*/ 38 h 38"/>
                  <a:gd name="T6" fmla="*/ 7 w 21"/>
                  <a:gd name="T7" fmla="*/ 28 h 38"/>
                  <a:gd name="T8" fmla="*/ 4 w 21"/>
                  <a:gd name="T9" fmla="*/ 14 h 38"/>
                  <a:gd name="T10" fmla="*/ 0 w 21"/>
                  <a:gd name="T11" fmla="*/ 3 h 38"/>
                  <a:gd name="T12" fmla="*/ 9 w 21"/>
                  <a:gd name="T13" fmla="*/ 0 h 38"/>
                  <a:gd name="T14" fmla="*/ 16 w 21"/>
                  <a:gd name="T15" fmla="*/ 6 h 38"/>
                  <a:gd name="T16" fmla="*/ 20 w 21"/>
                  <a:gd name="T17" fmla="*/ 17 h 38"/>
                  <a:gd name="T18" fmla="*/ 21 w 21"/>
                  <a:gd name="T19" fmla="*/ 25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 h="38">
                    <a:moveTo>
                      <a:pt x="21" y="25"/>
                    </a:moveTo>
                    <a:lnTo>
                      <a:pt x="12" y="37"/>
                    </a:lnTo>
                    <a:lnTo>
                      <a:pt x="9" y="38"/>
                    </a:lnTo>
                    <a:lnTo>
                      <a:pt x="7" y="28"/>
                    </a:lnTo>
                    <a:lnTo>
                      <a:pt x="4" y="14"/>
                    </a:lnTo>
                    <a:lnTo>
                      <a:pt x="0" y="3"/>
                    </a:lnTo>
                    <a:lnTo>
                      <a:pt x="9" y="0"/>
                    </a:lnTo>
                    <a:lnTo>
                      <a:pt x="16" y="6"/>
                    </a:lnTo>
                    <a:lnTo>
                      <a:pt x="20" y="17"/>
                    </a:lnTo>
                    <a:lnTo>
                      <a:pt x="21" y="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30" name="Freeform 14">
                <a:extLst>
                  <a:ext uri="{FF2B5EF4-FFF2-40B4-BE49-F238E27FC236}">
                    <a16:creationId xmlns:a16="http://schemas.microsoft.com/office/drawing/2014/main" id="{10B2CD33-8F6A-462A-A790-2A85C906A1C7}"/>
                  </a:ext>
                </a:extLst>
              </p:cNvPr>
              <p:cNvSpPr>
                <a:spLocks/>
              </p:cNvSpPr>
              <p:nvPr/>
            </p:nvSpPr>
            <p:spPr bwMode="auto">
              <a:xfrm>
                <a:off x="684" y="250"/>
                <a:ext cx="16" cy="15"/>
              </a:xfrm>
              <a:custGeom>
                <a:avLst/>
                <a:gdLst>
                  <a:gd name="T0" fmla="*/ 61 w 65"/>
                  <a:gd name="T1" fmla="*/ 31 h 63"/>
                  <a:gd name="T2" fmla="*/ 64 w 65"/>
                  <a:gd name="T3" fmla="*/ 39 h 63"/>
                  <a:gd name="T4" fmla="*/ 65 w 65"/>
                  <a:gd name="T5" fmla="*/ 48 h 63"/>
                  <a:gd name="T6" fmla="*/ 64 w 65"/>
                  <a:gd name="T7" fmla="*/ 56 h 63"/>
                  <a:gd name="T8" fmla="*/ 61 w 65"/>
                  <a:gd name="T9" fmla="*/ 63 h 63"/>
                  <a:gd name="T10" fmla="*/ 51 w 65"/>
                  <a:gd name="T11" fmla="*/ 60 h 63"/>
                  <a:gd name="T12" fmla="*/ 47 w 65"/>
                  <a:gd name="T13" fmla="*/ 53 h 63"/>
                  <a:gd name="T14" fmla="*/ 45 w 65"/>
                  <a:gd name="T15" fmla="*/ 43 h 63"/>
                  <a:gd name="T16" fmla="*/ 39 w 65"/>
                  <a:gd name="T17" fmla="*/ 34 h 63"/>
                  <a:gd name="T18" fmla="*/ 34 w 65"/>
                  <a:gd name="T19" fmla="*/ 29 h 63"/>
                  <a:gd name="T20" fmla="*/ 28 w 65"/>
                  <a:gd name="T21" fmla="*/ 25 h 63"/>
                  <a:gd name="T22" fmla="*/ 22 w 65"/>
                  <a:gd name="T23" fmla="*/ 22 h 63"/>
                  <a:gd name="T24" fmla="*/ 16 w 65"/>
                  <a:gd name="T25" fmla="*/ 18 h 63"/>
                  <a:gd name="T26" fmla="*/ 11 w 65"/>
                  <a:gd name="T27" fmla="*/ 14 h 63"/>
                  <a:gd name="T28" fmla="*/ 5 w 65"/>
                  <a:gd name="T29" fmla="*/ 10 h 63"/>
                  <a:gd name="T30" fmla="*/ 1 w 65"/>
                  <a:gd name="T31" fmla="*/ 5 h 63"/>
                  <a:gd name="T32" fmla="*/ 0 w 65"/>
                  <a:gd name="T33" fmla="*/ 0 h 63"/>
                  <a:gd name="T34" fmla="*/ 11 w 65"/>
                  <a:gd name="T35" fmla="*/ 0 h 63"/>
                  <a:gd name="T36" fmla="*/ 20 w 65"/>
                  <a:gd name="T37" fmla="*/ 1 h 63"/>
                  <a:gd name="T38" fmla="*/ 28 w 65"/>
                  <a:gd name="T39" fmla="*/ 3 h 63"/>
                  <a:gd name="T40" fmla="*/ 37 w 65"/>
                  <a:gd name="T41" fmla="*/ 8 h 63"/>
                  <a:gd name="T42" fmla="*/ 43 w 65"/>
                  <a:gd name="T43" fmla="*/ 12 h 63"/>
                  <a:gd name="T44" fmla="*/ 50 w 65"/>
                  <a:gd name="T45" fmla="*/ 18 h 63"/>
                  <a:gd name="T46" fmla="*/ 56 w 65"/>
                  <a:gd name="T47" fmla="*/ 24 h 63"/>
                  <a:gd name="T48" fmla="*/ 61 w 65"/>
                  <a:gd name="T49" fmla="*/ 3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5" h="63">
                    <a:moveTo>
                      <a:pt x="61" y="31"/>
                    </a:moveTo>
                    <a:lnTo>
                      <a:pt x="64" y="39"/>
                    </a:lnTo>
                    <a:lnTo>
                      <a:pt x="65" y="48"/>
                    </a:lnTo>
                    <a:lnTo>
                      <a:pt x="64" y="56"/>
                    </a:lnTo>
                    <a:lnTo>
                      <a:pt x="61" y="63"/>
                    </a:lnTo>
                    <a:lnTo>
                      <a:pt x="51" y="60"/>
                    </a:lnTo>
                    <a:lnTo>
                      <a:pt x="47" y="53"/>
                    </a:lnTo>
                    <a:lnTo>
                      <a:pt x="45" y="43"/>
                    </a:lnTo>
                    <a:lnTo>
                      <a:pt x="39" y="34"/>
                    </a:lnTo>
                    <a:lnTo>
                      <a:pt x="34" y="29"/>
                    </a:lnTo>
                    <a:lnTo>
                      <a:pt x="28" y="25"/>
                    </a:lnTo>
                    <a:lnTo>
                      <a:pt x="22" y="22"/>
                    </a:lnTo>
                    <a:lnTo>
                      <a:pt x="16" y="18"/>
                    </a:lnTo>
                    <a:lnTo>
                      <a:pt x="11" y="14"/>
                    </a:lnTo>
                    <a:lnTo>
                      <a:pt x="5" y="10"/>
                    </a:lnTo>
                    <a:lnTo>
                      <a:pt x="1" y="5"/>
                    </a:lnTo>
                    <a:lnTo>
                      <a:pt x="0" y="0"/>
                    </a:lnTo>
                    <a:lnTo>
                      <a:pt x="11" y="0"/>
                    </a:lnTo>
                    <a:lnTo>
                      <a:pt x="20" y="1"/>
                    </a:lnTo>
                    <a:lnTo>
                      <a:pt x="28" y="3"/>
                    </a:lnTo>
                    <a:lnTo>
                      <a:pt x="37" y="8"/>
                    </a:lnTo>
                    <a:lnTo>
                      <a:pt x="43" y="12"/>
                    </a:lnTo>
                    <a:lnTo>
                      <a:pt x="50" y="18"/>
                    </a:lnTo>
                    <a:lnTo>
                      <a:pt x="56" y="24"/>
                    </a:lnTo>
                    <a:lnTo>
                      <a:pt x="61" y="3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31" name="Freeform 15">
                <a:extLst>
                  <a:ext uri="{FF2B5EF4-FFF2-40B4-BE49-F238E27FC236}">
                    <a16:creationId xmlns:a16="http://schemas.microsoft.com/office/drawing/2014/main" id="{1BDD7F50-47FF-4812-9E99-A23D1848EFCD}"/>
                  </a:ext>
                </a:extLst>
              </p:cNvPr>
              <p:cNvSpPr>
                <a:spLocks/>
              </p:cNvSpPr>
              <p:nvPr/>
            </p:nvSpPr>
            <p:spPr bwMode="auto">
              <a:xfrm>
                <a:off x="788" y="277"/>
                <a:ext cx="22" cy="31"/>
              </a:xfrm>
              <a:custGeom>
                <a:avLst/>
                <a:gdLst>
                  <a:gd name="T0" fmla="*/ 60 w 90"/>
                  <a:gd name="T1" fmla="*/ 51 h 126"/>
                  <a:gd name="T2" fmla="*/ 56 w 90"/>
                  <a:gd name="T3" fmla="*/ 61 h 126"/>
                  <a:gd name="T4" fmla="*/ 49 w 90"/>
                  <a:gd name="T5" fmla="*/ 72 h 126"/>
                  <a:gd name="T6" fmla="*/ 44 w 90"/>
                  <a:gd name="T7" fmla="*/ 83 h 126"/>
                  <a:gd name="T8" fmla="*/ 43 w 90"/>
                  <a:gd name="T9" fmla="*/ 94 h 126"/>
                  <a:gd name="T10" fmla="*/ 49 w 90"/>
                  <a:gd name="T11" fmla="*/ 89 h 126"/>
                  <a:gd name="T12" fmla="*/ 54 w 90"/>
                  <a:gd name="T13" fmla="*/ 85 h 126"/>
                  <a:gd name="T14" fmla="*/ 58 w 90"/>
                  <a:gd name="T15" fmla="*/ 79 h 126"/>
                  <a:gd name="T16" fmla="*/ 61 w 90"/>
                  <a:gd name="T17" fmla="*/ 73 h 126"/>
                  <a:gd name="T18" fmla="*/ 65 w 90"/>
                  <a:gd name="T19" fmla="*/ 68 h 126"/>
                  <a:gd name="T20" fmla="*/ 69 w 90"/>
                  <a:gd name="T21" fmla="*/ 65 h 126"/>
                  <a:gd name="T22" fmla="*/ 74 w 90"/>
                  <a:gd name="T23" fmla="*/ 62 h 126"/>
                  <a:gd name="T24" fmla="*/ 82 w 90"/>
                  <a:gd name="T25" fmla="*/ 62 h 126"/>
                  <a:gd name="T26" fmla="*/ 88 w 90"/>
                  <a:gd name="T27" fmla="*/ 78 h 126"/>
                  <a:gd name="T28" fmla="*/ 90 w 90"/>
                  <a:gd name="T29" fmla="*/ 94 h 126"/>
                  <a:gd name="T30" fmla="*/ 87 w 90"/>
                  <a:gd name="T31" fmla="*/ 110 h 126"/>
                  <a:gd name="T32" fmla="*/ 79 w 90"/>
                  <a:gd name="T33" fmla="*/ 126 h 126"/>
                  <a:gd name="T34" fmla="*/ 70 w 90"/>
                  <a:gd name="T35" fmla="*/ 126 h 126"/>
                  <a:gd name="T36" fmla="*/ 66 w 90"/>
                  <a:gd name="T37" fmla="*/ 100 h 126"/>
                  <a:gd name="T38" fmla="*/ 58 w 90"/>
                  <a:gd name="T39" fmla="*/ 103 h 126"/>
                  <a:gd name="T40" fmla="*/ 52 w 90"/>
                  <a:gd name="T41" fmla="*/ 108 h 126"/>
                  <a:gd name="T42" fmla="*/ 44 w 90"/>
                  <a:gd name="T43" fmla="*/ 114 h 126"/>
                  <a:gd name="T44" fmla="*/ 36 w 90"/>
                  <a:gd name="T45" fmla="*/ 118 h 126"/>
                  <a:gd name="T46" fmla="*/ 27 w 90"/>
                  <a:gd name="T47" fmla="*/ 122 h 126"/>
                  <a:gd name="T48" fmla="*/ 19 w 90"/>
                  <a:gd name="T49" fmla="*/ 124 h 126"/>
                  <a:gd name="T50" fmla="*/ 10 w 90"/>
                  <a:gd name="T51" fmla="*/ 124 h 126"/>
                  <a:gd name="T52" fmla="*/ 0 w 90"/>
                  <a:gd name="T53" fmla="*/ 122 h 126"/>
                  <a:gd name="T54" fmla="*/ 6 w 90"/>
                  <a:gd name="T55" fmla="*/ 108 h 126"/>
                  <a:gd name="T56" fmla="*/ 14 w 90"/>
                  <a:gd name="T57" fmla="*/ 94 h 126"/>
                  <a:gd name="T58" fmla="*/ 23 w 90"/>
                  <a:gd name="T59" fmla="*/ 80 h 126"/>
                  <a:gd name="T60" fmla="*/ 32 w 90"/>
                  <a:gd name="T61" fmla="*/ 65 h 126"/>
                  <a:gd name="T62" fmla="*/ 40 w 90"/>
                  <a:gd name="T63" fmla="*/ 49 h 126"/>
                  <a:gd name="T64" fmla="*/ 45 w 90"/>
                  <a:gd name="T65" fmla="*/ 34 h 126"/>
                  <a:gd name="T66" fmla="*/ 48 w 90"/>
                  <a:gd name="T67" fmla="*/ 18 h 126"/>
                  <a:gd name="T68" fmla="*/ 47 w 90"/>
                  <a:gd name="T69" fmla="*/ 0 h 126"/>
                  <a:gd name="T70" fmla="*/ 60 w 90"/>
                  <a:gd name="T71" fmla="*/ 7 h 126"/>
                  <a:gd name="T72" fmla="*/ 64 w 90"/>
                  <a:gd name="T73" fmla="*/ 20 h 126"/>
                  <a:gd name="T74" fmla="*/ 62 w 90"/>
                  <a:gd name="T75" fmla="*/ 37 h 126"/>
                  <a:gd name="T76" fmla="*/ 60 w 90"/>
                  <a:gd name="T77" fmla="*/ 51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90" h="126">
                    <a:moveTo>
                      <a:pt x="60" y="51"/>
                    </a:moveTo>
                    <a:lnTo>
                      <a:pt x="56" y="61"/>
                    </a:lnTo>
                    <a:lnTo>
                      <a:pt x="49" y="72"/>
                    </a:lnTo>
                    <a:lnTo>
                      <a:pt x="44" y="83"/>
                    </a:lnTo>
                    <a:lnTo>
                      <a:pt x="43" y="94"/>
                    </a:lnTo>
                    <a:lnTo>
                      <a:pt x="49" y="89"/>
                    </a:lnTo>
                    <a:lnTo>
                      <a:pt x="54" y="85"/>
                    </a:lnTo>
                    <a:lnTo>
                      <a:pt x="58" y="79"/>
                    </a:lnTo>
                    <a:lnTo>
                      <a:pt x="61" y="73"/>
                    </a:lnTo>
                    <a:lnTo>
                      <a:pt x="65" y="68"/>
                    </a:lnTo>
                    <a:lnTo>
                      <a:pt x="69" y="65"/>
                    </a:lnTo>
                    <a:lnTo>
                      <a:pt x="74" y="62"/>
                    </a:lnTo>
                    <a:lnTo>
                      <a:pt x="82" y="62"/>
                    </a:lnTo>
                    <a:lnTo>
                      <a:pt x="88" y="78"/>
                    </a:lnTo>
                    <a:lnTo>
                      <a:pt x="90" y="94"/>
                    </a:lnTo>
                    <a:lnTo>
                      <a:pt x="87" y="110"/>
                    </a:lnTo>
                    <a:lnTo>
                      <a:pt x="79" y="126"/>
                    </a:lnTo>
                    <a:lnTo>
                      <a:pt x="70" y="126"/>
                    </a:lnTo>
                    <a:lnTo>
                      <a:pt x="66" y="100"/>
                    </a:lnTo>
                    <a:lnTo>
                      <a:pt x="58" y="103"/>
                    </a:lnTo>
                    <a:lnTo>
                      <a:pt x="52" y="108"/>
                    </a:lnTo>
                    <a:lnTo>
                      <a:pt x="44" y="114"/>
                    </a:lnTo>
                    <a:lnTo>
                      <a:pt x="36" y="118"/>
                    </a:lnTo>
                    <a:lnTo>
                      <a:pt x="27" y="122"/>
                    </a:lnTo>
                    <a:lnTo>
                      <a:pt x="19" y="124"/>
                    </a:lnTo>
                    <a:lnTo>
                      <a:pt x="10" y="124"/>
                    </a:lnTo>
                    <a:lnTo>
                      <a:pt x="0" y="122"/>
                    </a:lnTo>
                    <a:lnTo>
                      <a:pt x="6" y="108"/>
                    </a:lnTo>
                    <a:lnTo>
                      <a:pt x="14" y="94"/>
                    </a:lnTo>
                    <a:lnTo>
                      <a:pt x="23" y="80"/>
                    </a:lnTo>
                    <a:lnTo>
                      <a:pt x="32" y="65"/>
                    </a:lnTo>
                    <a:lnTo>
                      <a:pt x="40" y="49"/>
                    </a:lnTo>
                    <a:lnTo>
                      <a:pt x="45" y="34"/>
                    </a:lnTo>
                    <a:lnTo>
                      <a:pt x="48" y="18"/>
                    </a:lnTo>
                    <a:lnTo>
                      <a:pt x="47" y="0"/>
                    </a:lnTo>
                    <a:lnTo>
                      <a:pt x="60" y="7"/>
                    </a:lnTo>
                    <a:lnTo>
                      <a:pt x="64" y="20"/>
                    </a:lnTo>
                    <a:lnTo>
                      <a:pt x="62" y="37"/>
                    </a:lnTo>
                    <a:lnTo>
                      <a:pt x="60" y="5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32" name="Freeform 16">
                <a:extLst>
                  <a:ext uri="{FF2B5EF4-FFF2-40B4-BE49-F238E27FC236}">
                    <a16:creationId xmlns:a16="http://schemas.microsoft.com/office/drawing/2014/main" id="{4AFD6226-77E0-4DB4-AADC-E1299A413ED9}"/>
                  </a:ext>
                </a:extLst>
              </p:cNvPr>
              <p:cNvSpPr>
                <a:spLocks/>
              </p:cNvSpPr>
              <p:nvPr/>
            </p:nvSpPr>
            <p:spPr bwMode="auto">
              <a:xfrm>
                <a:off x="738" y="286"/>
                <a:ext cx="16" cy="20"/>
              </a:xfrm>
              <a:custGeom>
                <a:avLst/>
                <a:gdLst>
                  <a:gd name="T0" fmla="*/ 30 w 62"/>
                  <a:gd name="T1" fmla="*/ 44 h 81"/>
                  <a:gd name="T2" fmla="*/ 39 w 62"/>
                  <a:gd name="T3" fmla="*/ 53 h 81"/>
                  <a:gd name="T4" fmla="*/ 49 w 62"/>
                  <a:gd name="T5" fmla="*/ 60 h 81"/>
                  <a:gd name="T6" fmla="*/ 58 w 62"/>
                  <a:gd name="T7" fmla="*/ 67 h 81"/>
                  <a:gd name="T8" fmla="*/ 62 w 62"/>
                  <a:gd name="T9" fmla="*/ 76 h 81"/>
                  <a:gd name="T10" fmla="*/ 52 w 62"/>
                  <a:gd name="T11" fmla="*/ 81 h 81"/>
                  <a:gd name="T12" fmla="*/ 41 w 62"/>
                  <a:gd name="T13" fmla="*/ 74 h 81"/>
                  <a:gd name="T14" fmla="*/ 30 w 62"/>
                  <a:gd name="T15" fmla="*/ 66 h 81"/>
                  <a:gd name="T16" fmla="*/ 22 w 62"/>
                  <a:gd name="T17" fmla="*/ 57 h 81"/>
                  <a:gd name="T18" fmla="*/ 15 w 62"/>
                  <a:gd name="T19" fmla="*/ 47 h 81"/>
                  <a:gd name="T20" fmla="*/ 9 w 62"/>
                  <a:gd name="T21" fmla="*/ 37 h 81"/>
                  <a:gd name="T22" fmla="*/ 4 w 62"/>
                  <a:gd name="T23" fmla="*/ 25 h 81"/>
                  <a:gd name="T24" fmla="*/ 2 w 62"/>
                  <a:gd name="T25" fmla="*/ 13 h 81"/>
                  <a:gd name="T26" fmla="*/ 0 w 62"/>
                  <a:gd name="T27" fmla="*/ 0 h 81"/>
                  <a:gd name="T28" fmla="*/ 15 w 62"/>
                  <a:gd name="T29" fmla="*/ 6 h 81"/>
                  <a:gd name="T30" fmla="*/ 20 w 62"/>
                  <a:gd name="T31" fmla="*/ 18 h 81"/>
                  <a:gd name="T32" fmla="*/ 22 w 62"/>
                  <a:gd name="T33" fmla="*/ 32 h 81"/>
                  <a:gd name="T34" fmla="*/ 30 w 62"/>
                  <a:gd name="T35" fmla="*/ 4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2" h="81">
                    <a:moveTo>
                      <a:pt x="30" y="44"/>
                    </a:moveTo>
                    <a:lnTo>
                      <a:pt x="39" y="53"/>
                    </a:lnTo>
                    <a:lnTo>
                      <a:pt x="49" y="60"/>
                    </a:lnTo>
                    <a:lnTo>
                      <a:pt x="58" y="67"/>
                    </a:lnTo>
                    <a:lnTo>
                      <a:pt x="62" y="76"/>
                    </a:lnTo>
                    <a:lnTo>
                      <a:pt x="52" y="81"/>
                    </a:lnTo>
                    <a:lnTo>
                      <a:pt x="41" y="74"/>
                    </a:lnTo>
                    <a:lnTo>
                      <a:pt x="30" y="66"/>
                    </a:lnTo>
                    <a:lnTo>
                      <a:pt x="22" y="57"/>
                    </a:lnTo>
                    <a:lnTo>
                      <a:pt x="15" y="47"/>
                    </a:lnTo>
                    <a:lnTo>
                      <a:pt x="9" y="37"/>
                    </a:lnTo>
                    <a:lnTo>
                      <a:pt x="4" y="25"/>
                    </a:lnTo>
                    <a:lnTo>
                      <a:pt x="2" y="13"/>
                    </a:lnTo>
                    <a:lnTo>
                      <a:pt x="0" y="0"/>
                    </a:lnTo>
                    <a:lnTo>
                      <a:pt x="15" y="6"/>
                    </a:lnTo>
                    <a:lnTo>
                      <a:pt x="20" y="18"/>
                    </a:lnTo>
                    <a:lnTo>
                      <a:pt x="22" y="32"/>
                    </a:lnTo>
                    <a:lnTo>
                      <a:pt x="30" y="4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33" name="Freeform 17">
                <a:extLst>
                  <a:ext uri="{FF2B5EF4-FFF2-40B4-BE49-F238E27FC236}">
                    <a16:creationId xmlns:a16="http://schemas.microsoft.com/office/drawing/2014/main" id="{480F4560-F3F7-476D-A72F-77B6B0123E9E}"/>
                  </a:ext>
                </a:extLst>
              </p:cNvPr>
              <p:cNvSpPr>
                <a:spLocks/>
              </p:cNvSpPr>
              <p:nvPr/>
            </p:nvSpPr>
            <p:spPr bwMode="auto">
              <a:xfrm>
                <a:off x="746" y="286"/>
                <a:ext cx="8" cy="9"/>
              </a:xfrm>
              <a:custGeom>
                <a:avLst/>
                <a:gdLst>
                  <a:gd name="T0" fmla="*/ 31 w 31"/>
                  <a:gd name="T1" fmla="*/ 27 h 37"/>
                  <a:gd name="T2" fmla="*/ 31 w 31"/>
                  <a:gd name="T3" fmla="*/ 36 h 37"/>
                  <a:gd name="T4" fmla="*/ 21 w 31"/>
                  <a:gd name="T5" fmla="*/ 37 h 37"/>
                  <a:gd name="T6" fmla="*/ 12 w 31"/>
                  <a:gd name="T7" fmla="*/ 31 h 37"/>
                  <a:gd name="T8" fmla="*/ 5 w 31"/>
                  <a:gd name="T9" fmla="*/ 22 h 37"/>
                  <a:gd name="T10" fmla="*/ 0 w 31"/>
                  <a:gd name="T11" fmla="*/ 12 h 37"/>
                  <a:gd name="T12" fmla="*/ 0 w 31"/>
                  <a:gd name="T13" fmla="*/ 0 h 37"/>
                  <a:gd name="T14" fmla="*/ 10 w 31"/>
                  <a:gd name="T15" fmla="*/ 3 h 37"/>
                  <a:gd name="T16" fmla="*/ 16 w 31"/>
                  <a:gd name="T17" fmla="*/ 12 h 37"/>
                  <a:gd name="T18" fmla="*/ 21 w 31"/>
                  <a:gd name="T19" fmla="*/ 22 h 37"/>
                  <a:gd name="T20" fmla="*/ 31 w 31"/>
                  <a:gd name="T21" fmla="*/ 27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 h="37">
                    <a:moveTo>
                      <a:pt x="31" y="27"/>
                    </a:moveTo>
                    <a:lnTo>
                      <a:pt x="31" y="36"/>
                    </a:lnTo>
                    <a:lnTo>
                      <a:pt x="21" y="37"/>
                    </a:lnTo>
                    <a:lnTo>
                      <a:pt x="12" y="31"/>
                    </a:lnTo>
                    <a:lnTo>
                      <a:pt x="5" y="22"/>
                    </a:lnTo>
                    <a:lnTo>
                      <a:pt x="0" y="12"/>
                    </a:lnTo>
                    <a:lnTo>
                      <a:pt x="0" y="0"/>
                    </a:lnTo>
                    <a:lnTo>
                      <a:pt x="10" y="3"/>
                    </a:lnTo>
                    <a:lnTo>
                      <a:pt x="16" y="12"/>
                    </a:lnTo>
                    <a:lnTo>
                      <a:pt x="21" y="22"/>
                    </a:lnTo>
                    <a:lnTo>
                      <a:pt x="31" y="2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34" name="Freeform 18">
                <a:extLst>
                  <a:ext uri="{FF2B5EF4-FFF2-40B4-BE49-F238E27FC236}">
                    <a16:creationId xmlns:a16="http://schemas.microsoft.com/office/drawing/2014/main" id="{EE1DE41A-C1E2-4789-8DC3-A1187E289818}"/>
                  </a:ext>
                </a:extLst>
              </p:cNvPr>
              <p:cNvSpPr>
                <a:spLocks/>
              </p:cNvSpPr>
              <p:nvPr/>
            </p:nvSpPr>
            <p:spPr bwMode="auto">
              <a:xfrm>
                <a:off x="697" y="291"/>
                <a:ext cx="37" cy="46"/>
              </a:xfrm>
              <a:custGeom>
                <a:avLst/>
                <a:gdLst>
                  <a:gd name="T0" fmla="*/ 142 w 149"/>
                  <a:gd name="T1" fmla="*/ 49 h 185"/>
                  <a:gd name="T2" fmla="*/ 147 w 149"/>
                  <a:gd name="T3" fmla="*/ 66 h 185"/>
                  <a:gd name="T4" fmla="*/ 149 w 149"/>
                  <a:gd name="T5" fmla="*/ 83 h 185"/>
                  <a:gd name="T6" fmla="*/ 147 w 149"/>
                  <a:gd name="T7" fmla="*/ 99 h 185"/>
                  <a:gd name="T8" fmla="*/ 143 w 149"/>
                  <a:gd name="T9" fmla="*/ 115 h 185"/>
                  <a:gd name="T10" fmla="*/ 137 w 149"/>
                  <a:gd name="T11" fmla="*/ 131 h 185"/>
                  <a:gd name="T12" fmla="*/ 129 w 149"/>
                  <a:gd name="T13" fmla="*/ 146 h 185"/>
                  <a:gd name="T14" fmla="*/ 119 w 149"/>
                  <a:gd name="T15" fmla="*/ 160 h 185"/>
                  <a:gd name="T16" fmla="*/ 107 w 149"/>
                  <a:gd name="T17" fmla="*/ 173 h 185"/>
                  <a:gd name="T18" fmla="*/ 102 w 149"/>
                  <a:gd name="T19" fmla="*/ 175 h 185"/>
                  <a:gd name="T20" fmla="*/ 96 w 149"/>
                  <a:gd name="T21" fmla="*/ 177 h 185"/>
                  <a:gd name="T22" fmla="*/ 93 w 149"/>
                  <a:gd name="T23" fmla="*/ 180 h 185"/>
                  <a:gd name="T24" fmla="*/ 90 w 149"/>
                  <a:gd name="T25" fmla="*/ 182 h 185"/>
                  <a:gd name="T26" fmla="*/ 86 w 149"/>
                  <a:gd name="T27" fmla="*/ 184 h 185"/>
                  <a:gd name="T28" fmla="*/ 81 w 149"/>
                  <a:gd name="T29" fmla="*/ 185 h 185"/>
                  <a:gd name="T30" fmla="*/ 76 w 149"/>
                  <a:gd name="T31" fmla="*/ 185 h 185"/>
                  <a:gd name="T32" fmla="*/ 68 w 149"/>
                  <a:gd name="T33" fmla="*/ 184 h 185"/>
                  <a:gd name="T34" fmla="*/ 72 w 149"/>
                  <a:gd name="T35" fmla="*/ 174 h 185"/>
                  <a:gd name="T36" fmla="*/ 78 w 149"/>
                  <a:gd name="T37" fmla="*/ 163 h 185"/>
                  <a:gd name="T38" fmla="*/ 85 w 149"/>
                  <a:gd name="T39" fmla="*/ 154 h 185"/>
                  <a:gd name="T40" fmla="*/ 93 w 149"/>
                  <a:gd name="T41" fmla="*/ 145 h 185"/>
                  <a:gd name="T42" fmla="*/ 99 w 149"/>
                  <a:gd name="T43" fmla="*/ 135 h 185"/>
                  <a:gd name="T44" fmla="*/ 106 w 149"/>
                  <a:gd name="T45" fmla="*/ 125 h 185"/>
                  <a:gd name="T46" fmla="*/ 110 w 149"/>
                  <a:gd name="T47" fmla="*/ 114 h 185"/>
                  <a:gd name="T48" fmla="*/ 111 w 149"/>
                  <a:gd name="T49" fmla="*/ 102 h 185"/>
                  <a:gd name="T50" fmla="*/ 111 w 149"/>
                  <a:gd name="T51" fmla="*/ 90 h 185"/>
                  <a:gd name="T52" fmla="*/ 110 w 149"/>
                  <a:gd name="T53" fmla="*/ 77 h 185"/>
                  <a:gd name="T54" fmla="*/ 107 w 149"/>
                  <a:gd name="T55" fmla="*/ 64 h 185"/>
                  <a:gd name="T56" fmla="*/ 102 w 149"/>
                  <a:gd name="T57" fmla="*/ 53 h 185"/>
                  <a:gd name="T58" fmla="*/ 96 w 149"/>
                  <a:gd name="T59" fmla="*/ 45 h 185"/>
                  <a:gd name="T60" fmla="*/ 90 w 149"/>
                  <a:gd name="T61" fmla="*/ 38 h 185"/>
                  <a:gd name="T62" fmla="*/ 82 w 149"/>
                  <a:gd name="T63" fmla="*/ 33 h 185"/>
                  <a:gd name="T64" fmla="*/ 73 w 149"/>
                  <a:gd name="T65" fmla="*/ 31 h 185"/>
                  <a:gd name="T66" fmla="*/ 64 w 149"/>
                  <a:gd name="T67" fmla="*/ 30 h 185"/>
                  <a:gd name="T68" fmla="*/ 55 w 149"/>
                  <a:gd name="T69" fmla="*/ 31 h 185"/>
                  <a:gd name="T70" fmla="*/ 46 w 149"/>
                  <a:gd name="T71" fmla="*/ 33 h 185"/>
                  <a:gd name="T72" fmla="*/ 35 w 149"/>
                  <a:gd name="T73" fmla="*/ 37 h 185"/>
                  <a:gd name="T74" fmla="*/ 30 w 149"/>
                  <a:gd name="T75" fmla="*/ 42 h 185"/>
                  <a:gd name="T76" fmla="*/ 25 w 149"/>
                  <a:gd name="T77" fmla="*/ 47 h 185"/>
                  <a:gd name="T78" fmla="*/ 18 w 149"/>
                  <a:gd name="T79" fmla="*/ 52 h 185"/>
                  <a:gd name="T80" fmla="*/ 9 w 149"/>
                  <a:gd name="T81" fmla="*/ 54 h 185"/>
                  <a:gd name="T82" fmla="*/ 6 w 149"/>
                  <a:gd name="T83" fmla="*/ 51 h 185"/>
                  <a:gd name="T84" fmla="*/ 3 w 149"/>
                  <a:gd name="T85" fmla="*/ 47 h 185"/>
                  <a:gd name="T86" fmla="*/ 0 w 149"/>
                  <a:gd name="T87" fmla="*/ 45 h 185"/>
                  <a:gd name="T88" fmla="*/ 0 w 149"/>
                  <a:gd name="T89" fmla="*/ 40 h 185"/>
                  <a:gd name="T90" fmla="*/ 6 w 149"/>
                  <a:gd name="T91" fmla="*/ 36 h 185"/>
                  <a:gd name="T92" fmla="*/ 13 w 149"/>
                  <a:gd name="T93" fmla="*/ 29 h 185"/>
                  <a:gd name="T94" fmla="*/ 18 w 149"/>
                  <a:gd name="T95" fmla="*/ 22 h 185"/>
                  <a:gd name="T96" fmla="*/ 23 w 149"/>
                  <a:gd name="T97" fmla="*/ 15 h 185"/>
                  <a:gd name="T98" fmla="*/ 30 w 149"/>
                  <a:gd name="T99" fmla="*/ 8 h 185"/>
                  <a:gd name="T100" fmla="*/ 36 w 149"/>
                  <a:gd name="T101" fmla="*/ 3 h 185"/>
                  <a:gd name="T102" fmla="*/ 44 w 149"/>
                  <a:gd name="T103" fmla="*/ 0 h 185"/>
                  <a:gd name="T104" fmla="*/ 55 w 149"/>
                  <a:gd name="T105" fmla="*/ 0 h 185"/>
                  <a:gd name="T106" fmla="*/ 69 w 149"/>
                  <a:gd name="T107" fmla="*/ 0 h 185"/>
                  <a:gd name="T108" fmla="*/ 82 w 149"/>
                  <a:gd name="T109" fmla="*/ 2 h 185"/>
                  <a:gd name="T110" fmla="*/ 94 w 149"/>
                  <a:gd name="T111" fmla="*/ 7 h 185"/>
                  <a:gd name="T112" fmla="*/ 106 w 149"/>
                  <a:gd name="T113" fmla="*/ 12 h 185"/>
                  <a:gd name="T114" fmla="*/ 116 w 149"/>
                  <a:gd name="T115" fmla="*/ 19 h 185"/>
                  <a:gd name="T116" fmla="*/ 126 w 149"/>
                  <a:gd name="T117" fmla="*/ 29 h 185"/>
                  <a:gd name="T118" fmla="*/ 134 w 149"/>
                  <a:gd name="T119" fmla="*/ 38 h 185"/>
                  <a:gd name="T120" fmla="*/ 142 w 149"/>
                  <a:gd name="T121" fmla="*/ 49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49" h="185">
                    <a:moveTo>
                      <a:pt x="142" y="49"/>
                    </a:moveTo>
                    <a:lnTo>
                      <a:pt x="147" y="66"/>
                    </a:lnTo>
                    <a:lnTo>
                      <a:pt x="149" y="83"/>
                    </a:lnTo>
                    <a:lnTo>
                      <a:pt x="147" y="99"/>
                    </a:lnTo>
                    <a:lnTo>
                      <a:pt x="143" y="115"/>
                    </a:lnTo>
                    <a:lnTo>
                      <a:pt x="137" y="131"/>
                    </a:lnTo>
                    <a:lnTo>
                      <a:pt x="129" y="146"/>
                    </a:lnTo>
                    <a:lnTo>
                      <a:pt x="119" y="160"/>
                    </a:lnTo>
                    <a:lnTo>
                      <a:pt x="107" y="173"/>
                    </a:lnTo>
                    <a:lnTo>
                      <a:pt x="102" y="175"/>
                    </a:lnTo>
                    <a:lnTo>
                      <a:pt x="96" y="177"/>
                    </a:lnTo>
                    <a:lnTo>
                      <a:pt x="93" y="180"/>
                    </a:lnTo>
                    <a:lnTo>
                      <a:pt x="90" y="182"/>
                    </a:lnTo>
                    <a:lnTo>
                      <a:pt x="86" y="184"/>
                    </a:lnTo>
                    <a:lnTo>
                      <a:pt x="81" y="185"/>
                    </a:lnTo>
                    <a:lnTo>
                      <a:pt x="76" y="185"/>
                    </a:lnTo>
                    <a:lnTo>
                      <a:pt x="68" y="184"/>
                    </a:lnTo>
                    <a:lnTo>
                      <a:pt x="72" y="174"/>
                    </a:lnTo>
                    <a:lnTo>
                      <a:pt x="78" y="163"/>
                    </a:lnTo>
                    <a:lnTo>
                      <a:pt x="85" y="154"/>
                    </a:lnTo>
                    <a:lnTo>
                      <a:pt x="93" y="145"/>
                    </a:lnTo>
                    <a:lnTo>
                      <a:pt x="99" y="135"/>
                    </a:lnTo>
                    <a:lnTo>
                      <a:pt x="106" y="125"/>
                    </a:lnTo>
                    <a:lnTo>
                      <a:pt x="110" y="114"/>
                    </a:lnTo>
                    <a:lnTo>
                      <a:pt x="111" y="102"/>
                    </a:lnTo>
                    <a:lnTo>
                      <a:pt x="111" y="90"/>
                    </a:lnTo>
                    <a:lnTo>
                      <a:pt x="110" y="77"/>
                    </a:lnTo>
                    <a:lnTo>
                      <a:pt x="107" y="64"/>
                    </a:lnTo>
                    <a:lnTo>
                      <a:pt x="102" y="53"/>
                    </a:lnTo>
                    <a:lnTo>
                      <a:pt x="96" y="45"/>
                    </a:lnTo>
                    <a:lnTo>
                      <a:pt x="90" y="38"/>
                    </a:lnTo>
                    <a:lnTo>
                      <a:pt x="82" y="33"/>
                    </a:lnTo>
                    <a:lnTo>
                      <a:pt x="73" y="31"/>
                    </a:lnTo>
                    <a:lnTo>
                      <a:pt x="64" y="30"/>
                    </a:lnTo>
                    <a:lnTo>
                      <a:pt x="55" y="31"/>
                    </a:lnTo>
                    <a:lnTo>
                      <a:pt x="46" y="33"/>
                    </a:lnTo>
                    <a:lnTo>
                      <a:pt x="35" y="37"/>
                    </a:lnTo>
                    <a:lnTo>
                      <a:pt x="30" y="42"/>
                    </a:lnTo>
                    <a:lnTo>
                      <a:pt x="25" y="47"/>
                    </a:lnTo>
                    <a:lnTo>
                      <a:pt x="18" y="52"/>
                    </a:lnTo>
                    <a:lnTo>
                      <a:pt x="9" y="54"/>
                    </a:lnTo>
                    <a:lnTo>
                      <a:pt x="6" y="51"/>
                    </a:lnTo>
                    <a:lnTo>
                      <a:pt x="3" y="47"/>
                    </a:lnTo>
                    <a:lnTo>
                      <a:pt x="0" y="45"/>
                    </a:lnTo>
                    <a:lnTo>
                      <a:pt x="0" y="40"/>
                    </a:lnTo>
                    <a:lnTo>
                      <a:pt x="6" y="36"/>
                    </a:lnTo>
                    <a:lnTo>
                      <a:pt x="13" y="29"/>
                    </a:lnTo>
                    <a:lnTo>
                      <a:pt x="18" y="22"/>
                    </a:lnTo>
                    <a:lnTo>
                      <a:pt x="23" y="15"/>
                    </a:lnTo>
                    <a:lnTo>
                      <a:pt x="30" y="8"/>
                    </a:lnTo>
                    <a:lnTo>
                      <a:pt x="36" y="3"/>
                    </a:lnTo>
                    <a:lnTo>
                      <a:pt x="44" y="0"/>
                    </a:lnTo>
                    <a:lnTo>
                      <a:pt x="55" y="0"/>
                    </a:lnTo>
                    <a:lnTo>
                      <a:pt x="69" y="0"/>
                    </a:lnTo>
                    <a:lnTo>
                      <a:pt x="82" y="2"/>
                    </a:lnTo>
                    <a:lnTo>
                      <a:pt x="94" y="7"/>
                    </a:lnTo>
                    <a:lnTo>
                      <a:pt x="106" y="12"/>
                    </a:lnTo>
                    <a:lnTo>
                      <a:pt x="116" y="19"/>
                    </a:lnTo>
                    <a:lnTo>
                      <a:pt x="126" y="29"/>
                    </a:lnTo>
                    <a:lnTo>
                      <a:pt x="134" y="38"/>
                    </a:lnTo>
                    <a:lnTo>
                      <a:pt x="142" y="4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35" name="Freeform 19">
                <a:extLst>
                  <a:ext uri="{FF2B5EF4-FFF2-40B4-BE49-F238E27FC236}">
                    <a16:creationId xmlns:a16="http://schemas.microsoft.com/office/drawing/2014/main" id="{8305EAE7-EAFB-4054-BBFE-CC842633623E}"/>
                  </a:ext>
                </a:extLst>
              </p:cNvPr>
              <p:cNvSpPr>
                <a:spLocks/>
              </p:cNvSpPr>
              <p:nvPr/>
            </p:nvSpPr>
            <p:spPr bwMode="auto">
              <a:xfrm>
                <a:off x="759" y="297"/>
                <a:ext cx="28" cy="35"/>
              </a:xfrm>
              <a:custGeom>
                <a:avLst/>
                <a:gdLst>
                  <a:gd name="T0" fmla="*/ 54 w 113"/>
                  <a:gd name="T1" fmla="*/ 75 h 139"/>
                  <a:gd name="T2" fmla="*/ 57 w 113"/>
                  <a:gd name="T3" fmla="*/ 69 h 139"/>
                  <a:gd name="T4" fmla="*/ 61 w 113"/>
                  <a:gd name="T5" fmla="*/ 62 h 139"/>
                  <a:gd name="T6" fmla="*/ 64 w 113"/>
                  <a:gd name="T7" fmla="*/ 59 h 139"/>
                  <a:gd name="T8" fmla="*/ 74 w 113"/>
                  <a:gd name="T9" fmla="*/ 59 h 139"/>
                  <a:gd name="T10" fmla="*/ 81 w 113"/>
                  <a:gd name="T11" fmla="*/ 70 h 139"/>
                  <a:gd name="T12" fmla="*/ 84 w 113"/>
                  <a:gd name="T13" fmla="*/ 83 h 139"/>
                  <a:gd name="T14" fmla="*/ 83 w 113"/>
                  <a:gd name="T15" fmla="*/ 96 h 139"/>
                  <a:gd name="T16" fmla="*/ 87 w 113"/>
                  <a:gd name="T17" fmla="*/ 110 h 139"/>
                  <a:gd name="T18" fmla="*/ 91 w 113"/>
                  <a:gd name="T19" fmla="*/ 103 h 139"/>
                  <a:gd name="T20" fmla="*/ 97 w 113"/>
                  <a:gd name="T21" fmla="*/ 96 h 139"/>
                  <a:gd name="T22" fmla="*/ 104 w 113"/>
                  <a:gd name="T23" fmla="*/ 94 h 139"/>
                  <a:gd name="T24" fmla="*/ 111 w 113"/>
                  <a:gd name="T25" fmla="*/ 96 h 139"/>
                  <a:gd name="T26" fmla="*/ 113 w 113"/>
                  <a:gd name="T27" fmla="*/ 102 h 139"/>
                  <a:gd name="T28" fmla="*/ 111 w 113"/>
                  <a:gd name="T29" fmla="*/ 108 h 139"/>
                  <a:gd name="T30" fmla="*/ 109 w 113"/>
                  <a:gd name="T31" fmla="*/ 114 h 139"/>
                  <a:gd name="T32" fmla="*/ 104 w 113"/>
                  <a:gd name="T33" fmla="*/ 118 h 139"/>
                  <a:gd name="T34" fmla="*/ 98 w 113"/>
                  <a:gd name="T35" fmla="*/ 123 h 139"/>
                  <a:gd name="T36" fmla="*/ 92 w 113"/>
                  <a:gd name="T37" fmla="*/ 128 h 139"/>
                  <a:gd name="T38" fmla="*/ 85 w 113"/>
                  <a:gd name="T39" fmla="*/ 131 h 139"/>
                  <a:gd name="T40" fmla="*/ 80 w 113"/>
                  <a:gd name="T41" fmla="*/ 136 h 139"/>
                  <a:gd name="T42" fmla="*/ 77 w 113"/>
                  <a:gd name="T43" fmla="*/ 137 h 139"/>
                  <a:gd name="T44" fmla="*/ 72 w 113"/>
                  <a:gd name="T45" fmla="*/ 138 h 139"/>
                  <a:gd name="T46" fmla="*/ 67 w 113"/>
                  <a:gd name="T47" fmla="*/ 139 h 139"/>
                  <a:gd name="T48" fmla="*/ 61 w 113"/>
                  <a:gd name="T49" fmla="*/ 139 h 139"/>
                  <a:gd name="T50" fmla="*/ 54 w 113"/>
                  <a:gd name="T51" fmla="*/ 132 h 139"/>
                  <a:gd name="T52" fmla="*/ 55 w 113"/>
                  <a:gd name="T53" fmla="*/ 123 h 139"/>
                  <a:gd name="T54" fmla="*/ 59 w 113"/>
                  <a:gd name="T55" fmla="*/ 115 h 139"/>
                  <a:gd name="T56" fmla="*/ 58 w 113"/>
                  <a:gd name="T57" fmla="*/ 107 h 139"/>
                  <a:gd name="T58" fmla="*/ 51 w 113"/>
                  <a:gd name="T59" fmla="*/ 109 h 139"/>
                  <a:gd name="T60" fmla="*/ 44 w 113"/>
                  <a:gd name="T61" fmla="*/ 114 h 139"/>
                  <a:gd name="T62" fmla="*/ 36 w 113"/>
                  <a:gd name="T63" fmla="*/ 120 h 139"/>
                  <a:gd name="T64" fmla="*/ 28 w 113"/>
                  <a:gd name="T65" fmla="*/ 124 h 139"/>
                  <a:gd name="T66" fmla="*/ 21 w 113"/>
                  <a:gd name="T67" fmla="*/ 129 h 139"/>
                  <a:gd name="T68" fmla="*/ 14 w 113"/>
                  <a:gd name="T69" fmla="*/ 131 h 139"/>
                  <a:gd name="T70" fmla="*/ 7 w 113"/>
                  <a:gd name="T71" fmla="*/ 131 h 139"/>
                  <a:gd name="T72" fmla="*/ 0 w 113"/>
                  <a:gd name="T73" fmla="*/ 125 h 139"/>
                  <a:gd name="T74" fmla="*/ 16 w 113"/>
                  <a:gd name="T75" fmla="*/ 96 h 139"/>
                  <a:gd name="T76" fmla="*/ 27 w 113"/>
                  <a:gd name="T77" fmla="*/ 65 h 139"/>
                  <a:gd name="T78" fmla="*/ 32 w 113"/>
                  <a:gd name="T79" fmla="*/ 32 h 139"/>
                  <a:gd name="T80" fmla="*/ 28 w 113"/>
                  <a:gd name="T81" fmla="*/ 0 h 139"/>
                  <a:gd name="T82" fmla="*/ 45 w 113"/>
                  <a:gd name="T83" fmla="*/ 13 h 139"/>
                  <a:gd name="T84" fmla="*/ 51 w 113"/>
                  <a:gd name="T85" fmla="*/ 33 h 139"/>
                  <a:gd name="T86" fmla="*/ 51 w 113"/>
                  <a:gd name="T87" fmla="*/ 55 h 139"/>
                  <a:gd name="T88" fmla="*/ 54 w 113"/>
                  <a:gd name="T89" fmla="*/ 75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13" h="139">
                    <a:moveTo>
                      <a:pt x="54" y="75"/>
                    </a:moveTo>
                    <a:lnTo>
                      <a:pt x="57" y="69"/>
                    </a:lnTo>
                    <a:lnTo>
                      <a:pt x="61" y="62"/>
                    </a:lnTo>
                    <a:lnTo>
                      <a:pt x="64" y="59"/>
                    </a:lnTo>
                    <a:lnTo>
                      <a:pt x="74" y="59"/>
                    </a:lnTo>
                    <a:lnTo>
                      <a:pt x="81" y="70"/>
                    </a:lnTo>
                    <a:lnTo>
                      <a:pt x="84" y="83"/>
                    </a:lnTo>
                    <a:lnTo>
                      <a:pt x="83" y="96"/>
                    </a:lnTo>
                    <a:lnTo>
                      <a:pt x="87" y="110"/>
                    </a:lnTo>
                    <a:lnTo>
                      <a:pt x="91" y="103"/>
                    </a:lnTo>
                    <a:lnTo>
                      <a:pt x="97" y="96"/>
                    </a:lnTo>
                    <a:lnTo>
                      <a:pt x="104" y="94"/>
                    </a:lnTo>
                    <a:lnTo>
                      <a:pt x="111" y="96"/>
                    </a:lnTo>
                    <a:lnTo>
                      <a:pt x="113" y="102"/>
                    </a:lnTo>
                    <a:lnTo>
                      <a:pt x="111" y="108"/>
                    </a:lnTo>
                    <a:lnTo>
                      <a:pt x="109" y="114"/>
                    </a:lnTo>
                    <a:lnTo>
                      <a:pt x="104" y="118"/>
                    </a:lnTo>
                    <a:lnTo>
                      <a:pt x="98" y="123"/>
                    </a:lnTo>
                    <a:lnTo>
                      <a:pt x="92" y="128"/>
                    </a:lnTo>
                    <a:lnTo>
                      <a:pt x="85" y="131"/>
                    </a:lnTo>
                    <a:lnTo>
                      <a:pt x="80" y="136"/>
                    </a:lnTo>
                    <a:lnTo>
                      <a:pt x="77" y="137"/>
                    </a:lnTo>
                    <a:lnTo>
                      <a:pt x="72" y="138"/>
                    </a:lnTo>
                    <a:lnTo>
                      <a:pt x="67" y="139"/>
                    </a:lnTo>
                    <a:lnTo>
                      <a:pt x="61" y="139"/>
                    </a:lnTo>
                    <a:lnTo>
                      <a:pt x="54" y="132"/>
                    </a:lnTo>
                    <a:lnTo>
                      <a:pt x="55" y="123"/>
                    </a:lnTo>
                    <a:lnTo>
                      <a:pt x="59" y="115"/>
                    </a:lnTo>
                    <a:lnTo>
                      <a:pt x="58" y="107"/>
                    </a:lnTo>
                    <a:lnTo>
                      <a:pt x="51" y="109"/>
                    </a:lnTo>
                    <a:lnTo>
                      <a:pt x="44" y="114"/>
                    </a:lnTo>
                    <a:lnTo>
                      <a:pt x="36" y="120"/>
                    </a:lnTo>
                    <a:lnTo>
                      <a:pt x="28" y="124"/>
                    </a:lnTo>
                    <a:lnTo>
                      <a:pt x="21" y="129"/>
                    </a:lnTo>
                    <a:lnTo>
                      <a:pt x="14" y="131"/>
                    </a:lnTo>
                    <a:lnTo>
                      <a:pt x="7" y="131"/>
                    </a:lnTo>
                    <a:lnTo>
                      <a:pt x="0" y="125"/>
                    </a:lnTo>
                    <a:lnTo>
                      <a:pt x="16" y="96"/>
                    </a:lnTo>
                    <a:lnTo>
                      <a:pt x="27" y="65"/>
                    </a:lnTo>
                    <a:lnTo>
                      <a:pt x="32" y="32"/>
                    </a:lnTo>
                    <a:lnTo>
                      <a:pt x="28" y="0"/>
                    </a:lnTo>
                    <a:lnTo>
                      <a:pt x="45" y="13"/>
                    </a:lnTo>
                    <a:lnTo>
                      <a:pt x="51" y="33"/>
                    </a:lnTo>
                    <a:lnTo>
                      <a:pt x="51" y="55"/>
                    </a:lnTo>
                    <a:lnTo>
                      <a:pt x="54" y="7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36" name="Freeform 20">
                <a:extLst>
                  <a:ext uri="{FF2B5EF4-FFF2-40B4-BE49-F238E27FC236}">
                    <a16:creationId xmlns:a16="http://schemas.microsoft.com/office/drawing/2014/main" id="{B1955067-2A99-4F25-9F83-F0EF97887C71}"/>
                  </a:ext>
                </a:extLst>
              </p:cNvPr>
              <p:cNvSpPr>
                <a:spLocks/>
              </p:cNvSpPr>
              <p:nvPr/>
            </p:nvSpPr>
            <p:spPr bwMode="auto">
              <a:xfrm>
                <a:off x="742" y="306"/>
                <a:ext cx="7" cy="6"/>
              </a:xfrm>
              <a:custGeom>
                <a:avLst/>
                <a:gdLst>
                  <a:gd name="T0" fmla="*/ 27 w 27"/>
                  <a:gd name="T1" fmla="*/ 12 h 25"/>
                  <a:gd name="T2" fmla="*/ 27 w 27"/>
                  <a:gd name="T3" fmla="*/ 25 h 25"/>
                  <a:gd name="T4" fmla="*/ 18 w 27"/>
                  <a:gd name="T5" fmla="*/ 20 h 25"/>
                  <a:gd name="T6" fmla="*/ 6 w 27"/>
                  <a:gd name="T7" fmla="*/ 14 h 25"/>
                  <a:gd name="T8" fmla="*/ 0 w 27"/>
                  <a:gd name="T9" fmla="*/ 8 h 25"/>
                  <a:gd name="T10" fmla="*/ 0 w 27"/>
                  <a:gd name="T11" fmla="*/ 0 h 25"/>
                  <a:gd name="T12" fmla="*/ 9 w 27"/>
                  <a:gd name="T13" fmla="*/ 0 h 25"/>
                  <a:gd name="T14" fmla="*/ 16 w 27"/>
                  <a:gd name="T15" fmla="*/ 2 h 25"/>
                  <a:gd name="T16" fmla="*/ 22 w 27"/>
                  <a:gd name="T17" fmla="*/ 7 h 25"/>
                  <a:gd name="T18" fmla="*/ 27 w 27"/>
                  <a:gd name="T19" fmla="*/ 12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 h="25">
                    <a:moveTo>
                      <a:pt x="27" y="12"/>
                    </a:moveTo>
                    <a:lnTo>
                      <a:pt x="27" y="25"/>
                    </a:lnTo>
                    <a:lnTo>
                      <a:pt x="18" y="20"/>
                    </a:lnTo>
                    <a:lnTo>
                      <a:pt x="6" y="14"/>
                    </a:lnTo>
                    <a:lnTo>
                      <a:pt x="0" y="8"/>
                    </a:lnTo>
                    <a:lnTo>
                      <a:pt x="0" y="0"/>
                    </a:lnTo>
                    <a:lnTo>
                      <a:pt x="9" y="0"/>
                    </a:lnTo>
                    <a:lnTo>
                      <a:pt x="16" y="2"/>
                    </a:lnTo>
                    <a:lnTo>
                      <a:pt x="22" y="7"/>
                    </a:lnTo>
                    <a:lnTo>
                      <a:pt x="27" y="1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37" name="Freeform 21">
                <a:extLst>
                  <a:ext uri="{FF2B5EF4-FFF2-40B4-BE49-F238E27FC236}">
                    <a16:creationId xmlns:a16="http://schemas.microsoft.com/office/drawing/2014/main" id="{B19967F3-8260-4A66-BBCE-6D6555F5CEE0}"/>
                  </a:ext>
                </a:extLst>
              </p:cNvPr>
              <p:cNvSpPr>
                <a:spLocks/>
              </p:cNvSpPr>
              <p:nvPr/>
            </p:nvSpPr>
            <p:spPr bwMode="auto">
              <a:xfrm>
                <a:off x="703" y="308"/>
                <a:ext cx="13" cy="17"/>
              </a:xfrm>
              <a:custGeom>
                <a:avLst/>
                <a:gdLst>
                  <a:gd name="T0" fmla="*/ 49 w 49"/>
                  <a:gd name="T1" fmla="*/ 5 h 70"/>
                  <a:gd name="T2" fmla="*/ 48 w 49"/>
                  <a:gd name="T3" fmla="*/ 14 h 70"/>
                  <a:gd name="T4" fmla="*/ 43 w 49"/>
                  <a:gd name="T5" fmla="*/ 21 h 70"/>
                  <a:gd name="T6" fmla="*/ 35 w 49"/>
                  <a:gd name="T7" fmla="*/ 27 h 70"/>
                  <a:gd name="T8" fmla="*/ 30 w 49"/>
                  <a:gd name="T9" fmla="*/ 34 h 70"/>
                  <a:gd name="T10" fmla="*/ 31 w 49"/>
                  <a:gd name="T11" fmla="*/ 39 h 70"/>
                  <a:gd name="T12" fmla="*/ 36 w 49"/>
                  <a:gd name="T13" fmla="*/ 40 h 70"/>
                  <a:gd name="T14" fmla="*/ 43 w 49"/>
                  <a:gd name="T15" fmla="*/ 40 h 70"/>
                  <a:gd name="T16" fmla="*/ 47 w 49"/>
                  <a:gd name="T17" fmla="*/ 42 h 70"/>
                  <a:gd name="T18" fmla="*/ 49 w 49"/>
                  <a:gd name="T19" fmla="*/ 49 h 70"/>
                  <a:gd name="T20" fmla="*/ 48 w 49"/>
                  <a:gd name="T21" fmla="*/ 56 h 70"/>
                  <a:gd name="T22" fmla="*/ 45 w 49"/>
                  <a:gd name="T23" fmla="*/ 63 h 70"/>
                  <a:gd name="T24" fmla="*/ 40 w 49"/>
                  <a:gd name="T25" fmla="*/ 69 h 70"/>
                  <a:gd name="T26" fmla="*/ 34 w 49"/>
                  <a:gd name="T27" fmla="*/ 70 h 70"/>
                  <a:gd name="T28" fmla="*/ 27 w 49"/>
                  <a:gd name="T29" fmla="*/ 70 h 70"/>
                  <a:gd name="T30" fmla="*/ 22 w 49"/>
                  <a:gd name="T31" fmla="*/ 69 h 70"/>
                  <a:gd name="T32" fmla="*/ 17 w 49"/>
                  <a:gd name="T33" fmla="*/ 67 h 70"/>
                  <a:gd name="T34" fmla="*/ 11 w 49"/>
                  <a:gd name="T35" fmla="*/ 65 h 70"/>
                  <a:gd name="T36" fmla="*/ 8 w 49"/>
                  <a:gd name="T37" fmla="*/ 62 h 70"/>
                  <a:gd name="T38" fmla="*/ 4 w 49"/>
                  <a:gd name="T39" fmla="*/ 59 h 70"/>
                  <a:gd name="T40" fmla="*/ 1 w 49"/>
                  <a:gd name="T41" fmla="*/ 55 h 70"/>
                  <a:gd name="T42" fmla="*/ 0 w 49"/>
                  <a:gd name="T43" fmla="*/ 42 h 70"/>
                  <a:gd name="T44" fmla="*/ 4 w 49"/>
                  <a:gd name="T45" fmla="*/ 32 h 70"/>
                  <a:gd name="T46" fmla="*/ 9 w 49"/>
                  <a:gd name="T47" fmla="*/ 21 h 70"/>
                  <a:gd name="T48" fmla="*/ 17 w 49"/>
                  <a:gd name="T49" fmla="*/ 12 h 70"/>
                  <a:gd name="T50" fmla="*/ 23 w 49"/>
                  <a:gd name="T51" fmla="*/ 5 h 70"/>
                  <a:gd name="T52" fmla="*/ 34 w 49"/>
                  <a:gd name="T53" fmla="*/ 0 h 70"/>
                  <a:gd name="T54" fmla="*/ 43 w 49"/>
                  <a:gd name="T55" fmla="*/ 0 h 70"/>
                  <a:gd name="T56" fmla="*/ 49 w 49"/>
                  <a:gd name="T57" fmla="*/ 5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9" h="70">
                    <a:moveTo>
                      <a:pt x="49" y="5"/>
                    </a:moveTo>
                    <a:lnTo>
                      <a:pt x="48" y="14"/>
                    </a:lnTo>
                    <a:lnTo>
                      <a:pt x="43" y="21"/>
                    </a:lnTo>
                    <a:lnTo>
                      <a:pt x="35" y="27"/>
                    </a:lnTo>
                    <a:lnTo>
                      <a:pt x="30" y="34"/>
                    </a:lnTo>
                    <a:lnTo>
                      <a:pt x="31" y="39"/>
                    </a:lnTo>
                    <a:lnTo>
                      <a:pt x="36" y="40"/>
                    </a:lnTo>
                    <a:lnTo>
                      <a:pt x="43" y="40"/>
                    </a:lnTo>
                    <a:lnTo>
                      <a:pt x="47" y="42"/>
                    </a:lnTo>
                    <a:lnTo>
                      <a:pt x="49" y="49"/>
                    </a:lnTo>
                    <a:lnTo>
                      <a:pt x="48" y="56"/>
                    </a:lnTo>
                    <a:lnTo>
                      <a:pt x="45" y="63"/>
                    </a:lnTo>
                    <a:lnTo>
                      <a:pt x="40" y="69"/>
                    </a:lnTo>
                    <a:lnTo>
                      <a:pt x="34" y="70"/>
                    </a:lnTo>
                    <a:lnTo>
                      <a:pt x="27" y="70"/>
                    </a:lnTo>
                    <a:lnTo>
                      <a:pt x="22" y="69"/>
                    </a:lnTo>
                    <a:lnTo>
                      <a:pt x="17" y="67"/>
                    </a:lnTo>
                    <a:lnTo>
                      <a:pt x="11" y="65"/>
                    </a:lnTo>
                    <a:lnTo>
                      <a:pt x="8" y="62"/>
                    </a:lnTo>
                    <a:lnTo>
                      <a:pt x="4" y="59"/>
                    </a:lnTo>
                    <a:lnTo>
                      <a:pt x="1" y="55"/>
                    </a:lnTo>
                    <a:lnTo>
                      <a:pt x="0" y="42"/>
                    </a:lnTo>
                    <a:lnTo>
                      <a:pt x="4" y="32"/>
                    </a:lnTo>
                    <a:lnTo>
                      <a:pt x="9" y="21"/>
                    </a:lnTo>
                    <a:lnTo>
                      <a:pt x="17" y="12"/>
                    </a:lnTo>
                    <a:lnTo>
                      <a:pt x="23" y="5"/>
                    </a:lnTo>
                    <a:lnTo>
                      <a:pt x="34" y="0"/>
                    </a:lnTo>
                    <a:lnTo>
                      <a:pt x="43" y="0"/>
                    </a:lnTo>
                    <a:lnTo>
                      <a:pt x="49"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38" name="Freeform 22">
                <a:extLst>
                  <a:ext uri="{FF2B5EF4-FFF2-40B4-BE49-F238E27FC236}">
                    <a16:creationId xmlns:a16="http://schemas.microsoft.com/office/drawing/2014/main" id="{F661ACBF-EA53-451B-9F26-22FFE9FA9B25}"/>
                  </a:ext>
                </a:extLst>
              </p:cNvPr>
              <p:cNvSpPr>
                <a:spLocks/>
              </p:cNvSpPr>
              <p:nvPr/>
            </p:nvSpPr>
            <p:spPr bwMode="auto">
              <a:xfrm>
                <a:off x="548" y="373"/>
                <a:ext cx="72" cy="18"/>
              </a:xfrm>
              <a:custGeom>
                <a:avLst/>
                <a:gdLst>
                  <a:gd name="T0" fmla="*/ 174 w 290"/>
                  <a:gd name="T1" fmla="*/ 73 h 73"/>
                  <a:gd name="T2" fmla="*/ 0 w 290"/>
                  <a:gd name="T3" fmla="*/ 58 h 73"/>
                  <a:gd name="T4" fmla="*/ 20 w 290"/>
                  <a:gd name="T5" fmla="*/ 49 h 73"/>
                  <a:gd name="T6" fmla="*/ 41 w 290"/>
                  <a:gd name="T7" fmla="*/ 42 h 73"/>
                  <a:gd name="T8" fmla="*/ 60 w 290"/>
                  <a:gd name="T9" fmla="*/ 35 h 73"/>
                  <a:gd name="T10" fmla="*/ 81 w 290"/>
                  <a:gd name="T11" fmla="*/ 28 h 73"/>
                  <a:gd name="T12" fmla="*/ 102 w 290"/>
                  <a:gd name="T13" fmla="*/ 23 h 73"/>
                  <a:gd name="T14" fmla="*/ 123 w 290"/>
                  <a:gd name="T15" fmla="*/ 16 h 73"/>
                  <a:gd name="T16" fmla="*/ 144 w 290"/>
                  <a:gd name="T17" fmla="*/ 9 h 73"/>
                  <a:gd name="T18" fmla="*/ 165 w 290"/>
                  <a:gd name="T19" fmla="*/ 0 h 73"/>
                  <a:gd name="T20" fmla="*/ 290 w 290"/>
                  <a:gd name="T21" fmla="*/ 17 h 73"/>
                  <a:gd name="T22" fmla="*/ 174 w 290"/>
                  <a:gd name="T23" fmla="*/ 73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90" h="73">
                    <a:moveTo>
                      <a:pt x="174" y="73"/>
                    </a:moveTo>
                    <a:lnTo>
                      <a:pt x="0" y="58"/>
                    </a:lnTo>
                    <a:lnTo>
                      <a:pt x="20" y="49"/>
                    </a:lnTo>
                    <a:lnTo>
                      <a:pt x="41" y="42"/>
                    </a:lnTo>
                    <a:lnTo>
                      <a:pt x="60" y="35"/>
                    </a:lnTo>
                    <a:lnTo>
                      <a:pt x="81" y="28"/>
                    </a:lnTo>
                    <a:lnTo>
                      <a:pt x="102" y="23"/>
                    </a:lnTo>
                    <a:lnTo>
                      <a:pt x="123" y="16"/>
                    </a:lnTo>
                    <a:lnTo>
                      <a:pt x="144" y="9"/>
                    </a:lnTo>
                    <a:lnTo>
                      <a:pt x="165" y="0"/>
                    </a:lnTo>
                    <a:lnTo>
                      <a:pt x="290" y="17"/>
                    </a:lnTo>
                    <a:lnTo>
                      <a:pt x="174" y="73"/>
                    </a:lnTo>
                    <a:close/>
                  </a:path>
                </a:pathLst>
              </a:custGeom>
              <a:solidFill>
                <a:srgbClr val="F2CC0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39" name="Freeform 23">
                <a:extLst>
                  <a:ext uri="{FF2B5EF4-FFF2-40B4-BE49-F238E27FC236}">
                    <a16:creationId xmlns:a16="http://schemas.microsoft.com/office/drawing/2014/main" id="{C1181142-2613-4513-9209-22488D93B8CC}"/>
                  </a:ext>
                </a:extLst>
              </p:cNvPr>
              <p:cNvSpPr>
                <a:spLocks/>
              </p:cNvSpPr>
              <p:nvPr/>
            </p:nvSpPr>
            <p:spPr bwMode="auto">
              <a:xfrm>
                <a:off x="574" y="381"/>
                <a:ext cx="301" cy="225"/>
              </a:xfrm>
              <a:custGeom>
                <a:avLst/>
                <a:gdLst>
                  <a:gd name="T0" fmla="*/ 856 w 1205"/>
                  <a:gd name="T1" fmla="*/ 69 h 901"/>
                  <a:gd name="T2" fmla="*/ 873 w 1205"/>
                  <a:gd name="T3" fmla="*/ 78 h 901"/>
                  <a:gd name="T4" fmla="*/ 895 w 1205"/>
                  <a:gd name="T5" fmla="*/ 62 h 901"/>
                  <a:gd name="T6" fmla="*/ 913 w 1205"/>
                  <a:gd name="T7" fmla="*/ 43 h 901"/>
                  <a:gd name="T8" fmla="*/ 978 w 1205"/>
                  <a:gd name="T9" fmla="*/ 60 h 901"/>
                  <a:gd name="T10" fmla="*/ 1064 w 1205"/>
                  <a:gd name="T11" fmla="*/ 118 h 901"/>
                  <a:gd name="T12" fmla="*/ 1119 w 1205"/>
                  <a:gd name="T13" fmla="*/ 198 h 901"/>
                  <a:gd name="T14" fmla="*/ 1153 w 1205"/>
                  <a:gd name="T15" fmla="*/ 314 h 901"/>
                  <a:gd name="T16" fmla="*/ 1183 w 1205"/>
                  <a:gd name="T17" fmla="*/ 432 h 901"/>
                  <a:gd name="T18" fmla="*/ 1199 w 1205"/>
                  <a:gd name="T19" fmla="*/ 514 h 901"/>
                  <a:gd name="T20" fmla="*/ 1180 w 1205"/>
                  <a:gd name="T21" fmla="*/ 535 h 901"/>
                  <a:gd name="T22" fmla="*/ 1161 w 1205"/>
                  <a:gd name="T23" fmla="*/ 553 h 901"/>
                  <a:gd name="T24" fmla="*/ 1143 w 1205"/>
                  <a:gd name="T25" fmla="*/ 502 h 901"/>
                  <a:gd name="T26" fmla="*/ 1118 w 1205"/>
                  <a:gd name="T27" fmla="*/ 415 h 901"/>
                  <a:gd name="T28" fmla="*/ 1103 w 1205"/>
                  <a:gd name="T29" fmla="*/ 371 h 901"/>
                  <a:gd name="T30" fmla="*/ 1122 w 1205"/>
                  <a:gd name="T31" fmla="*/ 732 h 901"/>
                  <a:gd name="T32" fmla="*/ 1115 w 1205"/>
                  <a:gd name="T33" fmla="*/ 837 h 901"/>
                  <a:gd name="T34" fmla="*/ 1038 w 1205"/>
                  <a:gd name="T35" fmla="*/ 857 h 901"/>
                  <a:gd name="T36" fmla="*/ 959 w 1205"/>
                  <a:gd name="T37" fmla="*/ 860 h 901"/>
                  <a:gd name="T38" fmla="*/ 876 w 1205"/>
                  <a:gd name="T39" fmla="*/ 856 h 901"/>
                  <a:gd name="T40" fmla="*/ 796 w 1205"/>
                  <a:gd name="T41" fmla="*/ 854 h 901"/>
                  <a:gd name="T42" fmla="*/ 716 w 1205"/>
                  <a:gd name="T43" fmla="*/ 866 h 901"/>
                  <a:gd name="T44" fmla="*/ 640 w 1205"/>
                  <a:gd name="T45" fmla="*/ 884 h 901"/>
                  <a:gd name="T46" fmla="*/ 569 w 1205"/>
                  <a:gd name="T47" fmla="*/ 871 h 901"/>
                  <a:gd name="T48" fmla="*/ 496 w 1205"/>
                  <a:gd name="T49" fmla="*/ 881 h 901"/>
                  <a:gd name="T50" fmla="*/ 437 w 1205"/>
                  <a:gd name="T51" fmla="*/ 895 h 901"/>
                  <a:gd name="T52" fmla="*/ 377 w 1205"/>
                  <a:gd name="T53" fmla="*/ 888 h 901"/>
                  <a:gd name="T54" fmla="*/ 323 w 1205"/>
                  <a:gd name="T55" fmla="*/ 898 h 901"/>
                  <a:gd name="T56" fmla="*/ 301 w 1205"/>
                  <a:gd name="T57" fmla="*/ 901 h 901"/>
                  <a:gd name="T58" fmla="*/ 289 w 1205"/>
                  <a:gd name="T59" fmla="*/ 899 h 901"/>
                  <a:gd name="T60" fmla="*/ 274 w 1205"/>
                  <a:gd name="T61" fmla="*/ 652 h 901"/>
                  <a:gd name="T62" fmla="*/ 267 w 1205"/>
                  <a:gd name="T63" fmla="*/ 529 h 901"/>
                  <a:gd name="T64" fmla="*/ 246 w 1205"/>
                  <a:gd name="T65" fmla="*/ 415 h 901"/>
                  <a:gd name="T66" fmla="*/ 223 w 1205"/>
                  <a:gd name="T67" fmla="*/ 373 h 901"/>
                  <a:gd name="T68" fmla="*/ 216 w 1205"/>
                  <a:gd name="T69" fmla="*/ 397 h 901"/>
                  <a:gd name="T70" fmla="*/ 222 w 1205"/>
                  <a:gd name="T71" fmla="*/ 625 h 901"/>
                  <a:gd name="T72" fmla="*/ 177 w 1205"/>
                  <a:gd name="T73" fmla="*/ 614 h 901"/>
                  <a:gd name="T74" fmla="*/ 124 w 1205"/>
                  <a:gd name="T75" fmla="*/ 581 h 901"/>
                  <a:gd name="T76" fmla="*/ 69 w 1205"/>
                  <a:gd name="T77" fmla="*/ 538 h 901"/>
                  <a:gd name="T78" fmla="*/ 25 w 1205"/>
                  <a:gd name="T79" fmla="*/ 493 h 901"/>
                  <a:gd name="T80" fmla="*/ 1 w 1205"/>
                  <a:gd name="T81" fmla="*/ 459 h 901"/>
                  <a:gd name="T82" fmla="*/ 40 w 1205"/>
                  <a:gd name="T83" fmla="*/ 373 h 901"/>
                  <a:gd name="T84" fmla="*/ 102 w 1205"/>
                  <a:gd name="T85" fmla="*/ 253 h 901"/>
                  <a:gd name="T86" fmla="*/ 206 w 1205"/>
                  <a:gd name="T87" fmla="*/ 159 h 901"/>
                  <a:gd name="T88" fmla="*/ 262 w 1205"/>
                  <a:gd name="T89" fmla="*/ 136 h 901"/>
                  <a:gd name="T90" fmla="*/ 318 w 1205"/>
                  <a:gd name="T91" fmla="*/ 117 h 901"/>
                  <a:gd name="T92" fmla="*/ 374 w 1205"/>
                  <a:gd name="T93" fmla="*/ 95 h 901"/>
                  <a:gd name="T94" fmla="*/ 429 w 1205"/>
                  <a:gd name="T95" fmla="*/ 74 h 901"/>
                  <a:gd name="T96" fmla="*/ 484 w 1205"/>
                  <a:gd name="T97" fmla="*/ 51 h 901"/>
                  <a:gd name="T98" fmla="*/ 526 w 1205"/>
                  <a:gd name="T99" fmla="*/ 58 h 901"/>
                  <a:gd name="T100" fmla="*/ 565 w 1205"/>
                  <a:gd name="T101" fmla="*/ 74 h 901"/>
                  <a:gd name="T102" fmla="*/ 608 w 1205"/>
                  <a:gd name="T103" fmla="*/ 85 h 901"/>
                  <a:gd name="T104" fmla="*/ 652 w 1205"/>
                  <a:gd name="T105" fmla="*/ 88 h 901"/>
                  <a:gd name="T106" fmla="*/ 696 w 1205"/>
                  <a:gd name="T107" fmla="*/ 85 h 901"/>
                  <a:gd name="T108" fmla="*/ 745 w 1205"/>
                  <a:gd name="T109" fmla="*/ 74 h 901"/>
                  <a:gd name="T110" fmla="*/ 802 w 1205"/>
                  <a:gd name="T111" fmla="*/ 51 h 901"/>
                  <a:gd name="T112" fmla="*/ 849 w 1205"/>
                  <a:gd name="T113" fmla="*/ 16 h 901"/>
                  <a:gd name="T114" fmla="*/ 876 w 1205"/>
                  <a:gd name="T115" fmla="*/ 21 h 9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205" h="901">
                    <a:moveTo>
                      <a:pt x="865" y="45"/>
                    </a:moveTo>
                    <a:lnTo>
                      <a:pt x="857" y="55"/>
                    </a:lnTo>
                    <a:lnTo>
                      <a:pt x="856" y="69"/>
                    </a:lnTo>
                    <a:lnTo>
                      <a:pt x="858" y="79"/>
                    </a:lnTo>
                    <a:lnTo>
                      <a:pt x="865" y="83"/>
                    </a:lnTo>
                    <a:lnTo>
                      <a:pt x="873" y="78"/>
                    </a:lnTo>
                    <a:lnTo>
                      <a:pt x="880" y="73"/>
                    </a:lnTo>
                    <a:lnTo>
                      <a:pt x="887" y="67"/>
                    </a:lnTo>
                    <a:lnTo>
                      <a:pt x="895" y="62"/>
                    </a:lnTo>
                    <a:lnTo>
                      <a:pt x="901" y="56"/>
                    </a:lnTo>
                    <a:lnTo>
                      <a:pt x="908" y="50"/>
                    </a:lnTo>
                    <a:lnTo>
                      <a:pt x="913" y="43"/>
                    </a:lnTo>
                    <a:lnTo>
                      <a:pt x="920" y="37"/>
                    </a:lnTo>
                    <a:lnTo>
                      <a:pt x="948" y="48"/>
                    </a:lnTo>
                    <a:lnTo>
                      <a:pt x="978" y="60"/>
                    </a:lnTo>
                    <a:lnTo>
                      <a:pt x="1008" y="77"/>
                    </a:lnTo>
                    <a:lnTo>
                      <a:pt x="1038" y="95"/>
                    </a:lnTo>
                    <a:lnTo>
                      <a:pt x="1064" y="118"/>
                    </a:lnTo>
                    <a:lnTo>
                      <a:pt x="1088" y="142"/>
                    </a:lnTo>
                    <a:lnTo>
                      <a:pt x="1106" y="169"/>
                    </a:lnTo>
                    <a:lnTo>
                      <a:pt x="1119" y="198"/>
                    </a:lnTo>
                    <a:lnTo>
                      <a:pt x="1132" y="237"/>
                    </a:lnTo>
                    <a:lnTo>
                      <a:pt x="1143" y="276"/>
                    </a:lnTo>
                    <a:lnTo>
                      <a:pt x="1153" y="314"/>
                    </a:lnTo>
                    <a:lnTo>
                      <a:pt x="1163" y="354"/>
                    </a:lnTo>
                    <a:lnTo>
                      <a:pt x="1173" y="393"/>
                    </a:lnTo>
                    <a:lnTo>
                      <a:pt x="1183" y="432"/>
                    </a:lnTo>
                    <a:lnTo>
                      <a:pt x="1193" y="471"/>
                    </a:lnTo>
                    <a:lnTo>
                      <a:pt x="1205" y="509"/>
                    </a:lnTo>
                    <a:lnTo>
                      <a:pt x="1199" y="514"/>
                    </a:lnTo>
                    <a:lnTo>
                      <a:pt x="1193" y="521"/>
                    </a:lnTo>
                    <a:lnTo>
                      <a:pt x="1187" y="528"/>
                    </a:lnTo>
                    <a:lnTo>
                      <a:pt x="1180" y="535"/>
                    </a:lnTo>
                    <a:lnTo>
                      <a:pt x="1175" y="542"/>
                    </a:lnTo>
                    <a:lnTo>
                      <a:pt x="1169" y="548"/>
                    </a:lnTo>
                    <a:lnTo>
                      <a:pt x="1161" y="553"/>
                    </a:lnTo>
                    <a:lnTo>
                      <a:pt x="1154" y="555"/>
                    </a:lnTo>
                    <a:lnTo>
                      <a:pt x="1150" y="531"/>
                    </a:lnTo>
                    <a:lnTo>
                      <a:pt x="1143" y="502"/>
                    </a:lnTo>
                    <a:lnTo>
                      <a:pt x="1135" y="472"/>
                    </a:lnTo>
                    <a:lnTo>
                      <a:pt x="1126" y="442"/>
                    </a:lnTo>
                    <a:lnTo>
                      <a:pt x="1118" y="415"/>
                    </a:lnTo>
                    <a:lnTo>
                      <a:pt x="1110" y="393"/>
                    </a:lnTo>
                    <a:lnTo>
                      <a:pt x="1105" y="377"/>
                    </a:lnTo>
                    <a:lnTo>
                      <a:pt x="1103" y="371"/>
                    </a:lnTo>
                    <a:lnTo>
                      <a:pt x="1097" y="438"/>
                    </a:lnTo>
                    <a:lnTo>
                      <a:pt x="1122" y="695"/>
                    </a:lnTo>
                    <a:lnTo>
                      <a:pt x="1122" y="732"/>
                    </a:lnTo>
                    <a:lnTo>
                      <a:pt x="1122" y="768"/>
                    </a:lnTo>
                    <a:lnTo>
                      <a:pt x="1120" y="802"/>
                    </a:lnTo>
                    <a:lnTo>
                      <a:pt x="1115" y="837"/>
                    </a:lnTo>
                    <a:lnTo>
                      <a:pt x="1090" y="846"/>
                    </a:lnTo>
                    <a:lnTo>
                      <a:pt x="1064" y="852"/>
                    </a:lnTo>
                    <a:lnTo>
                      <a:pt x="1038" y="857"/>
                    </a:lnTo>
                    <a:lnTo>
                      <a:pt x="1012" y="859"/>
                    </a:lnTo>
                    <a:lnTo>
                      <a:pt x="985" y="860"/>
                    </a:lnTo>
                    <a:lnTo>
                      <a:pt x="959" y="860"/>
                    </a:lnTo>
                    <a:lnTo>
                      <a:pt x="931" y="859"/>
                    </a:lnTo>
                    <a:lnTo>
                      <a:pt x="904" y="857"/>
                    </a:lnTo>
                    <a:lnTo>
                      <a:pt x="876" y="856"/>
                    </a:lnTo>
                    <a:lnTo>
                      <a:pt x="849" y="854"/>
                    </a:lnTo>
                    <a:lnTo>
                      <a:pt x="823" y="854"/>
                    </a:lnTo>
                    <a:lnTo>
                      <a:pt x="796" y="854"/>
                    </a:lnTo>
                    <a:lnTo>
                      <a:pt x="768" y="857"/>
                    </a:lnTo>
                    <a:lnTo>
                      <a:pt x="742" y="860"/>
                    </a:lnTo>
                    <a:lnTo>
                      <a:pt x="716" y="866"/>
                    </a:lnTo>
                    <a:lnTo>
                      <a:pt x="690" y="874"/>
                    </a:lnTo>
                    <a:lnTo>
                      <a:pt x="665" y="883"/>
                    </a:lnTo>
                    <a:lnTo>
                      <a:pt x="640" y="884"/>
                    </a:lnTo>
                    <a:lnTo>
                      <a:pt x="617" y="881"/>
                    </a:lnTo>
                    <a:lnTo>
                      <a:pt x="593" y="876"/>
                    </a:lnTo>
                    <a:lnTo>
                      <a:pt x="569" y="871"/>
                    </a:lnTo>
                    <a:lnTo>
                      <a:pt x="545" y="869"/>
                    </a:lnTo>
                    <a:lnTo>
                      <a:pt x="520" y="871"/>
                    </a:lnTo>
                    <a:lnTo>
                      <a:pt x="496" y="881"/>
                    </a:lnTo>
                    <a:lnTo>
                      <a:pt x="476" y="892"/>
                    </a:lnTo>
                    <a:lnTo>
                      <a:pt x="456" y="895"/>
                    </a:lnTo>
                    <a:lnTo>
                      <a:pt x="437" y="895"/>
                    </a:lnTo>
                    <a:lnTo>
                      <a:pt x="417" y="893"/>
                    </a:lnTo>
                    <a:lnTo>
                      <a:pt x="398" y="891"/>
                    </a:lnTo>
                    <a:lnTo>
                      <a:pt x="377" y="888"/>
                    </a:lnTo>
                    <a:lnTo>
                      <a:pt x="356" y="890"/>
                    </a:lnTo>
                    <a:lnTo>
                      <a:pt x="334" y="894"/>
                    </a:lnTo>
                    <a:lnTo>
                      <a:pt x="323" y="898"/>
                    </a:lnTo>
                    <a:lnTo>
                      <a:pt x="314" y="900"/>
                    </a:lnTo>
                    <a:lnTo>
                      <a:pt x="308" y="901"/>
                    </a:lnTo>
                    <a:lnTo>
                      <a:pt x="301" y="901"/>
                    </a:lnTo>
                    <a:lnTo>
                      <a:pt x="297" y="900"/>
                    </a:lnTo>
                    <a:lnTo>
                      <a:pt x="293" y="899"/>
                    </a:lnTo>
                    <a:lnTo>
                      <a:pt x="289" y="899"/>
                    </a:lnTo>
                    <a:lnTo>
                      <a:pt x="287" y="898"/>
                    </a:lnTo>
                    <a:lnTo>
                      <a:pt x="276" y="693"/>
                    </a:lnTo>
                    <a:lnTo>
                      <a:pt x="274" y="652"/>
                    </a:lnTo>
                    <a:lnTo>
                      <a:pt x="271" y="610"/>
                    </a:lnTo>
                    <a:lnTo>
                      <a:pt x="270" y="570"/>
                    </a:lnTo>
                    <a:lnTo>
                      <a:pt x="267" y="529"/>
                    </a:lnTo>
                    <a:lnTo>
                      <a:pt x="263" y="491"/>
                    </a:lnTo>
                    <a:lnTo>
                      <a:pt x="257" y="452"/>
                    </a:lnTo>
                    <a:lnTo>
                      <a:pt x="246" y="415"/>
                    </a:lnTo>
                    <a:lnTo>
                      <a:pt x="232" y="377"/>
                    </a:lnTo>
                    <a:lnTo>
                      <a:pt x="228" y="374"/>
                    </a:lnTo>
                    <a:lnTo>
                      <a:pt x="223" y="373"/>
                    </a:lnTo>
                    <a:lnTo>
                      <a:pt x="218" y="371"/>
                    </a:lnTo>
                    <a:lnTo>
                      <a:pt x="212" y="369"/>
                    </a:lnTo>
                    <a:lnTo>
                      <a:pt x="216" y="397"/>
                    </a:lnTo>
                    <a:lnTo>
                      <a:pt x="224" y="465"/>
                    </a:lnTo>
                    <a:lnTo>
                      <a:pt x="228" y="549"/>
                    </a:lnTo>
                    <a:lnTo>
                      <a:pt x="222" y="625"/>
                    </a:lnTo>
                    <a:lnTo>
                      <a:pt x="209" y="624"/>
                    </a:lnTo>
                    <a:lnTo>
                      <a:pt x="194" y="621"/>
                    </a:lnTo>
                    <a:lnTo>
                      <a:pt x="177" y="614"/>
                    </a:lnTo>
                    <a:lnTo>
                      <a:pt x="160" y="604"/>
                    </a:lnTo>
                    <a:lnTo>
                      <a:pt x="142" y="594"/>
                    </a:lnTo>
                    <a:lnTo>
                      <a:pt x="124" y="581"/>
                    </a:lnTo>
                    <a:lnTo>
                      <a:pt x="105" y="567"/>
                    </a:lnTo>
                    <a:lnTo>
                      <a:pt x="87" y="553"/>
                    </a:lnTo>
                    <a:lnTo>
                      <a:pt x="69" y="538"/>
                    </a:lnTo>
                    <a:lnTo>
                      <a:pt x="53" y="522"/>
                    </a:lnTo>
                    <a:lnTo>
                      <a:pt x="38" y="507"/>
                    </a:lnTo>
                    <a:lnTo>
                      <a:pt x="25" y="493"/>
                    </a:lnTo>
                    <a:lnTo>
                      <a:pt x="14" y="480"/>
                    </a:lnTo>
                    <a:lnTo>
                      <a:pt x="6" y="470"/>
                    </a:lnTo>
                    <a:lnTo>
                      <a:pt x="1" y="459"/>
                    </a:lnTo>
                    <a:lnTo>
                      <a:pt x="0" y="452"/>
                    </a:lnTo>
                    <a:lnTo>
                      <a:pt x="21" y="414"/>
                    </a:lnTo>
                    <a:lnTo>
                      <a:pt x="40" y="373"/>
                    </a:lnTo>
                    <a:lnTo>
                      <a:pt x="59" y="332"/>
                    </a:lnTo>
                    <a:lnTo>
                      <a:pt x="78" y="292"/>
                    </a:lnTo>
                    <a:lnTo>
                      <a:pt x="102" y="253"/>
                    </a:lnTo>
                    <a:lnTo>
                      <a:pt x="129" y="218"/>
                    </a:lnTo>
                    <a:lnTo>
                      <a:pt x="164" y="186"/>
                    </a:lnTo>
                    <a:lnTo>
                      <a:pt x="206" y="159"/>
                    </a:lnTo>
                    <a:lnTo>
                      <a:pt x="224" y="152"/>
                    </a:lnTo>
                    <a:lnTo>
                      <a:pt x="244" y="145"/>
                    </a:lnTo>
                    <a:lnTo>
                      <a:pt x="262" y="136"/>
                    </a:lnTo>
                    <a:lnTo>
                      <a:pt x="280" y="131"/>
                    </a:lnTo>
                    <a:lnTo>
                      <a:pt x="300" y="124"/>
                    </a:lnTo>
                    <a:lnTo>
                      <a:pt x="318" y="117"/>
                    </a:lnTo>
                    <a:lnTo>
                      <a:pt x="336" y="109"/>
                    </a:lnTo>
                    <a:lnTo>
                      <a:pt x="356" y="102"/>
                    </a:lnTo>
                    <a:lnTo>
                      <a:pt x="374" y="95"/>
                    </a:lnTo>
                    <a:lnTo>
                      <a:pt x="392" y="88"/>
                    </a:lnTo>
                    <a:lnTo>
                      <a:pt x="411" y="81"/>
                    </a:lnTo>
                    <a:lnTo>
                      <a:pt x="429" y="74"/>
                    </a:lnTo>
                    <a:lnTo>
                      <a:pt x="447" y="66"/>
                    </a:lnTo>
                    <a:lnTo>
                      <a:pt x="466" y="59"/>
                    </a:lnTo>
                    <a:lnTo>
                      <a:pt x="484" y="51"/>
                    </a:lnTo>
                    <a:lnTo>
                      <a:pt x="502" y="43"/>
                    </a:lnTo>
                    <a:lnTo>
                      <a:pt x="514" y="51"/>
                    </a:lnTo>
                    <a:lnTo>
                      <a:pt x="526" y="58"/>
                    </a:lnTo>
                    <a:lnTo>
                      <a:pt x="539" y="64"/>
                    </a:lnTo>
                    <a:lnTo>
                      <a:pt x="552" y="70"/>
                    </a:lnTo>
                    <a:lnTo>
                      <a:pt x="565" y="74"/>
                    </a:lnTo>
                    <a:lnTo>
                      <a:pt x="579" y="79"/>
                    </a:lnTo>
                    <a:lnTo>
                      <a:pt x="593" y="83"/>
                    </a:lnTo>
                    <a:lnTo>
                      <a:pt x="608" y="85"/>
                    </a:lnTo>
                    <a:lnTo>
                      <a:pt x="622" y="86"/>
                    </a:lnTo>
                    <a:lnTo>
                      <a:pt x="638" y="87"/>
                    </a:lnTo>
                    <a:lnTo>
                      <a:pt x="652" y="88"/>
                    </a:lnTo>
                    <a:lnTo>
                      <a:pt x="666" y="88"/>
                    </a:lnTo>
                    <a:lnTo>
                      <a:pt x="682" y="87"/>
                    </a:lnTo>
                    <a:lnTo>
                      <a:pt x="696" y="85"/>
                    </a:lnTo>
                    <a:lnTo>
                      <a:pt x="711" y="84"/>
                    </a:lnTo>
                    <a:lnTo>
                      <a:pt x="725" y="80"/>
                    </a:lnTo>
                    <a:lnTo>
                      <a:pt x="745" y="74"/>
                    </a:lnTo>
                    <a:lnTo>
                      <a:pt x="764" y="67"/>
                    </a:lnTo>
                    <a:lnTo>
                      <a:pt x="784" y="59"/>
                    </a:lnTo>
                    <a:lnTo>
                      <a:pt x="802" y="51"/>
                    </a:lnTo>
                    <a:lnTo>
                      <a:pt x="819" y="40"/>
                    </a:lnTo>
                    <a:lnTo>
                      <a:pt x="836" y="29"/>
                    </a:lnTo>
                    <a:lnTo>
                      <a:pt x="849" y="16"/>
                    </a:lnTo>
                    <a:lnTo>
                      <a:pt x="861" y="0"/>
                    </a:lnTo>
                    <a:lnTo>
                      <a:pt x="871" y="9"/>
                    </a:lnTo>
                    <a:lnTo>
                      <a:pt x="876" y="21"/>
                    </a:lnTo>
                    <a:lnTo>
                      <a:pt x="874" y="32"/>
                    </a:lnTo>
                    <a:lnTo>
                      <a:pt x="865" y="45"/>
                    </a:lnTo>
                    <a:close/>
                  </a:path>
                </a:pathLst>
              </a:custGeom>
              <a:solidFill>
                <a:srgbClr val="FF8C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40" name="Freeform 24">
                <a:extLst>
                  <a:ext uri="{FF2B5EF4-FFF2-40B4-BE49-F238E27FC236}">
                    <a16:creationId xmlns:a16="http://schemas.microsoft.com/office/drawing/2014/main" id="{B75483D0-8541-410F-8F29-850029CC2100}"/>
                  </a:ext>
                </a:extLst>
              </p:cNvPr>
              <p:cNvSpPr>
                <a:spLocks/>
              </p:cNvSpPr>
              <p:nvPr/>
            </p:nvSpPr>
            <p:spPr bwMode="auto">
              <a:xfrm>
                <a:off x="592" y="381"/>
                <a:ext cx="35" cy="46"/>
              </a:xfrm>
              <a:custGeom>
                <a:avLst/>
                <a:gdLst>
                  <a:gd name="T0" fmla="*/ 140 w 140"/>
                  <a:gd name="T1" fmla="*/ 98 h 185"/>
                  <a:gd name="T2" fmla="*/ 126 w 140"/>
                  <a:gd name="T3" fmla="*/ 107 h 185"/>
                  <a:gd name="T4" fmla="*/ 112 w 140"/>
                  <a:gd name="T5" fmla="*/ 117 h 185"/>
                  <a:gd name="T6" fmla="*/ 97 w 140"/>
                  <a:gd name="T7" fmla="*/ 127 h 185"/>
                  <a:gd name="T8" fmla="*/ 83 w 140"/>
                  <a:gd name="T9" fmla="*/ 138 h 185"/>
                  <a:gd name="T10" fmla="*/ 69 w 140"/>
                  <a:gd name="T11" fmla="*/ 148 h 185"/>
                  <a:gd name="T12" fmla="*/ 56 w 140"/>
                  <a:gd name="T13" fmla="*/ 159 h 185"/>
                  <a:gd name="T14" fmla="*/ 44 w 140"/>
                  <a:gd name="T15" fmla="*/ 172 h 185"/>
                  <a:gd name="T16" fmla="*/ 32 w 140"/>
                  <a:gd name="T17" fmla="*/ 185 h 185"/>
                  <a:gd name="T18" fmla="*/ 32 w 140"/>
                  <a:gd name="T19" fmla="*/ 174 h 185"/>
                  <a:gd name="T20" fmla="*/ 35 w 140"/>
                  <a:gd name="T21" fmla="*/ 162 h 185"/>
                  <a:gd name="T22" fmla="*/ 41 w 140"/>
                  <a:gd name="T23" fmla="*/ 151 h 185"/>
                  <a:gd name="T24" fmla="*/ 47 w 140"/>
                  <a:gd name="T25" fmla="*/ 139 h 185"/>
                  <a:gd name="T26" fmla="*/ 50 w 140"/>
                  <a:gd name="T27" fmla="*/ 126 h 185"/>
                  <a:gd name="T28" fmla="*/ 50 w 140"/>
                  <a:gd name="T29" fmla="*/ 115 h 185"/>
                  <a:gd name="T30" fmla="*/ 45 w 140"/>
                  <a:gd name="T31" fmla="*/ 104 h 185"/>
                  <a:gd name="T32" fmla="*/ 32 w 140"/>
                  <a:gd name="T33" fmla="*/ 95 h 185"/>
                  <a:gd name="T34" fmla="*/ 19 w 140"/>
                  <a:gd name="T35" fmla="*/ 92 h 185"/>
                  <a:gd name="T36" fmla="*/ 9 w 140"/>
                  <a:gd name="T37" fmla="*/ 93 h 185"/>
                  <a:gd name="T38" fmla="*/ 1 w 140"/>
                  <a:gd name="T39" fmla="*/ 92 h 185"/>
                  <a:gd name="T40" fmla="*/ 0 w 140"/>
                  <a:gd name="T41" fmla="*/ 81 h 185"/>
                  <a:gd name="T42" fmla="*/ 0 w 140"/>
                  <a:gd name="T43" fmla="*/ 71 h 185"/>
                  <a:gd name="T44" fmla="*/ 140 w 140"/>
                  <a:gd name="T45" fmla="*/ 0 h 185"/>
                  <a:gd name="T46" fmla="*/ 140 w 140"/>
                  <a:gd name="T47" fmla="*/ 98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40" h="185">
                    <a:moveTo>
                      <a:pt x="140" y="98"/>
                    </a:moveTo>
                    <a:lnTo>
                      <a:pt x="126" y="107"/>
                    </a:lnTo>
                    <a:lnTo>
                      <a:pt x="112" y="117"/>
                    </a:lnTo>
                    <a:lnTo>
                      <a:pt x="97" y="127"/>
                    </a:lnTo>
                    <a:lnTo>
                      <a:pt x="83" y="138"/>
                    </a:lnTo>
                    <a:lnTo>
                      <a:pt x="69" y="148"/>
                    </a:lnTo>
                    <a:lnTo>
                      <a:pt x="56" y="159"/>
                    </a:lnTo>
                    <a:lnTo>
                      <a:pt x="44" y="172"/>
                    </a:lnTo>
                    <a:lnTo>
                      <a:pt x="32" y="185"/>
                    </a:lnTo>
                    <a:lnTo>
                      <a:pt x="32" y="174"/>
                    </a:lnTo>
                    <a:lnTo>
                      <a:pt x="35" y="162"/>
                    </a:lnTo>
                    <a:lnTo>
                      <a:pt x="41" y="151"/>
                    </a:lnTo>
                    <a:lnTo>
                      <a:pt x="47" y="139"/>
                    </a:lnTo>
                    <a:lnTo>
                      <a:pt x="50" y="126"/>
                    </a:lnTo>
                    <a:lnTo>
                      <a:pt x="50" y="115"/>
                    </a:lnTo>
                    <a:lnTo>
                      <a:pt x="45" y="104"/>
                    </a:lnTo>
                    <a:lnTo>
                      <a:pt x="32" y="95"/>
                    </a:lnTo>
                    <a:lnTo>
                      <a:pt x="19" y="92"/>
                    </a:lnTo>
                    <a:lnTo>
                      <a:pt x="9" y="93"/>
                    </a:lnTo>
                    <a:lnTo>
                      <a:pt x="1" y="92"/>
                    </a:lnTo>
                    <a:lnTo>
                      <a:pt x="0" y="81"/>
                    </a:lnTo>
                    <a:lnTo>
                      <a:pt x="0" y="71"/>
                    </a:lnTo>
                    <a:lnTo>
                      <a:pt x="140" y="0"/>
                    </a:lnTo>
                    <a:lnTo>
                      <a:pt x="140" y="98"/>
                    </a:lnTo>
                    <a:close/>
                  </a:path>
                </a:pathLst>
              </a:custGeom>
              <a:solidFill>
                <a:srgbClr val="F2CC0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41" name="Freeform 25">
                <a:extLst>
                  <a:ext uri="{FF2B5EF4-FFF2-40B4-BE49-F238E27FC236}">
                    <a16:creationId xmlns:a16="http://schemas.microsoft.com/office/drawing/2014/main" id="{308F5720-851F-43FB-B1EB-E43E104B461C}"/>
                  </a:ext>
                </a:extLst>
              </p:cNvPr>
              <p:cNvSpPr>
                <a:spLocks/>
              </p:cNvSpPr>
              <p:nvPr/>
            </p:nvSpPr>
            <p:spPr bwMode="auto">
              <a:xfrm>
                <a:off x="540" y="396"/>
                <a:ext cx="42" cy="29"/>
              </a:xfrm>
              <a:custGeom>
                <a:avLst/>
                <a:gdLst>
                  <a:gd name="T0" fmla="*/ 168 w 168"/>
                  <a:gd name="T1" fmla="*/ 61 h 117"/>
                  <a:gd name="T2" fmla="*/ 107 w 168"/>
                  <a:gd name="T3" fmla="*/ 114 h 117"/>
                  <a:gd name="T4" fmla="*/ 94 w 168"/>
                  <a:gd name="T5" fmla="*/ 115 h 117"/>
                  <a:gd name="T6" fmla="*/ 81 w 168"/>
                  <a:gd name="T7" fmla="*/ 116 h 117"/>
                  <a:gd name="T8" fmla="*/ 67 w 168"/>
                  <a:gd name="T9" fmla="*/ 116 h 117"/>
                  <a:gd name="T10" fmla="*/ 54 w 168"/>
                  <a:gd name="T11" fmla="*/ 117 h 117"/>
                  <a:gd name="T12" fmla="*/ 39 w 168"/>
                  <a:gd name="T13" fmla="*/ 116 h 117"/>
                  <a:gd name="T14" fmla="*/ 26 w 168"/>
                  <a:gd name="T15" fmla="*/ 115 h 117"/>
                  <a:gd name="T16" fmla="*/ 13 w 168"/>
                  <a:gd name="T17" fmla="*/ 114 h 117"/>
                  <a:gd name="T18" fmla="*/ 1 w 168"/>
                  <a:gd name="T19" fmla="*/ 110 h 117"/>
                  <a:gd name="T20" fmla="*/ 0 w 168"/>
                  <a:gd name="T21" fmla="*/ 0 h 117"/>
                  <a:gd name="T22" fmla="*/ 21 w 168"/>
                  <a:gd name="T23" fmla="*/ 1 h 117"/>
                  <a:gd name="T24" fmla="*/ 42 w 168"/>
                  <a:gd name="T25" fmla="*/ 3 h 117"/>
                  <a:gd name="T26" fmla="*/ 63 w 168"/>
                  <a:gd name="T27" fmla="*/ 5 h 117"/>
                  <a:gd name="T28" fmla="*/ 84 w 168"/>
                  <a:gd name="T29" fmla="*/ 7 h 117"/>
                  <a:gd name="T30" fmla="*/ 105 w 168"/>
                  <a:gd name="T31" fmla="*/ 10 h 117"/>
                  <a:gd name="T32" fmla="*/ 125 w 168"/>
                  <a:gd name="T33" fmla="*/ 12 h 117"/>
                  <a:gd name="T34" fmla="*/ 146 w 168"/>
                  <a:gd name="T35" fmla="*/ 14 h 117"/>
                  <a:gd name="T36" fmla="*/ 166 w 168"/>
                  <a:gd name="T37" fmla="*/ 17 h 117"/>
                  <a:gd name="T38" fmla="*/ 168 w 168"/>
                  <a:gd name="T39" fmla="*/ 61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68" h="117">
                    <a:moveTo>
                      <a:pt x="168" y="61"/>
                    </a:moveTo>
                    <a:lnTo>
                      <a:pt x="107" y="114"/>
                    </a:lnTo>
                    <a:lnTo>
                      <a:pt x="94" y="115"/>
                    </a:lnTo>
                    <a:lnTo>
                      <a:pt x="81" y="116"/>
                    </a:lnTo>
                    <a:lnTo>
                      <a:pt x="67" y="116"/>
                    </a:lnTo>
                    <a:lnTo>
                      <a:pt x="54" y="117"/>
                    </a:lnTo>
                    <a:lnTo>
                      <a:pt x="39" y="116"/>
                    </a:lnTo>
                    <a:lnTo>
                      <a:pt x="26" y="115"/>
                    </a:lnTo>
                    <a:lnTo>
                      <a:pt x="13" y="114"/>
                    </a:lnTo>
                    <a:lnTo>
                      <a:pt x="1" y="110"/>
                    </a:lnTo>
                    <a:lnTo>
                      <a:pt x="0" y="0"/>
                    </a:lnTo>
                    <a:lnTo>
                      <a:pt x="21" y="1"/>
                    </a:lnTo>
                    <a:lnTo>
                      <a:pt x="42" y="3"/>
                    </a:lnTo>
                    <a:lnTo>
                      <a:pt x="63" y="5"/>
                    </a:lnTo>
                    <a:lnTo>
                      <a:pt x="84" y="7"/>
                    </a:lnTo>
                    <a:lnTo>
                      <a:pt x="105" y="10"/>
                    </a:lnTo>
                    <a:lnTo>
                      <a:pt x="125" y="12"/>
                    </a:lnTo>
                    <a:lnTo>
                      <a:pt x="146" y="14"/>
                    </a:lnTo>
                    <a:lnTo>
                      <a:pt x="166" y="17"/>
                    </a:lnTo>
                    <a:lnTo>
                      <a:pt x="168" y="61"/>
                    </a:lnTo>
                    <a:close/>
                  </a:path>
                </a:pathLst>
              </a:custGeom>
              <a:solidFill>
                <a:srgbClr val="F2CC0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42" name="Freeform 26">
                <a:extLst>
                  <a:ext uri="{FF2B5EF4-FFF2-40B4-BE49-F238E27FC236}">
                    <a16:creationId xmlns:a16="http://schemas.microsoft.com/office/drawing/2014/main" id="{B1B20563-B088-4D97-9B11-DEB0D2C5F7CC}"/>
                  </a:ext>
                </a:extLst>
              </p:cNvPr>
              <p:cNvSpPr>
                <a:spLocks/>
              </p:cNvSpPr>
              <p:nvPr/>
            </p:nvSpPr>
            <p:spPr bwMode="auto">
              <a:xfrm>
                <a:off x="545" y="402"/>
                <a:ext cx="27" cy="21"/>
              </a:xfrm>
              <a:custGeom>
                <a:avLst/>
                <a:gdLst>
                  <a:gd name="T0" fmla="*/ 107 w 107"/>
                  <a:gd name="T1" fmla="*/ 39 h 84"/>
                  <a:gd name="T2" fmla="*/ 107 w 107"/>
                  <a:gd name="T3" fmla="*/ 43 h 84"/>
                  <a:gd name="T4" fmla="*/ 104 w 107"/>
                  <a:gd name="T5" fmla="*/ 46 h 84"/>
                  <a:gd name="T6" fmla="*/ 100 w 107"/>
                  <a:gd name="T7" fmla="*/ 47 h 84"/>
                  <a:gd name="T8" fmla="*/ 96 w 107"/>
                  <a:gd name="T9" fmla="*/ 49 h 84"/>
                  <a:gd name="T10" fmla="*/ 92 w 107"/>
                  <a:gd name="T11" fmla="*/ 46 h 84"/>
                  <a:gd name="T12" fmla="*/ 87 w 107"/>
                  <a:gd name="T13" fmla="*/ 41 h 84"/>
                  <a:gd name="T14" fmla="*/ 83 w 107"/>
                  <a:gd name="T15" fmla="*/ 37 h 84"/>
                  <a:gd name="T16" fmla="*/ 78 w 107"/>
                  <a:gd name="T17" fmla="*/ 33 h 84"/>
                  <a:gd name="T18" fmla="*/ 71 w 107"/>
                  <a:gd name="T19" fmla="*/ 29 h 84"/>
                  <a:gd name="T20" fmla="*/ 66 w 107"/>
                  <a:gd name="T21" fmla="*/ 27 h 84"/>
                  <a:gd name="T22" fmla="*/ 58 w 107"/>
                  <a:gd name="T23" fmla="*/ 26 h 84"/>
                  <a:gd name="T24" fmla="*/ 52 w 107"/>
                  <a:gd name="T25" fmla="*/ 26 h 84"/>
                  <a:gd name="T26" fmla="*/ 49 w 107"/>
                  <a:gd name="T27" fmla="*/ 42 h 84"/>
                  <a:gd name="T28" fmla="*/ 48 w 107"/>
                  <a:gd name="T29" fmla="*/ 60 h 84"/>
                  <a:gd name="T30" fmla="*/ 43 w 107"/>
                  <a:gd name="T31" fmla="*/ 75 h 84"/>
                  <a:gd name="T32" fmla="*/ 31 w 107"/>
                  <a:gd name="T33" fmla="*/ 84 h 84"/>
                  <a:gd name="T34" fmla="*/ 22 w 107"/>
                  <a:gd name="T35" fmla="*/ 77 h 84"/>
                  <a:gd name="T36" fmla="*/ 19 w 107"/>
                  <a:gd name="T37" fmla="*/ 68 h 84"/>
                  <a:gd name="T38" fmla="*/ 19 w 107"/>
                  <a:gd name="T39" fmla="*/ 57 h 84"/>
                  <a:gd name="T40" fmla="*/ 21 w 107"/>
                  <a:gd name="T41" fmla="*/ 48 h 84"/>
                  <a:gd name="T42" fmla="*/ 22 w 107"/>
                  <a:gd name="T43" fmla="*/ 39 h 84"/>
                  <a:gd name="T44" fmla="*/ 22 w 107"/>
                  <a:gd name="T45" fmla="*/ 29 h 84"/>
                  <a:gd name="T46" fmla="*/ 17 w 107"/>
                  <a:gd name="T47" fmla="*/ 22 h 84"/>
                  <a:gd name="T48" fmla="*/ 6 w 107"/>
                  <a:gd name="T49" fmla="*/ 17 h 84"/>
                  <a:gd name="T50" fmla="*/ 4 w 107"/>
                  <a:gd name="T51" fmla="*/ 15 h 84"/>
                  <a:gd name="T52" fmla="*/ 1 w 107"/>
                  <a:gd name="T53" fmla="*/ 12 h 84"/>
                  <a:gd name="T54" fmla="*/ 0 w 107"/>
                  <a:gd name="T55" fmla="*/ 8 h 84"/>
                  <a:gd name="T56" fmla="*/ 0 w 107"/>
                  <a:gd name="T57" fmla="*/ 3 h 84"/>
                  <a:gd name="T58" fmla="*/ 6 w 107"/>
                  <a:gd name="T59" fmla="*/ 0 h 84"/>
                  <a:gd name="T60" fmla="*/ 13 w 107"/>
                  <a:gd name="T61" fmla="*/ 1 h 84"/>
                  <a:gd name="T62" fmla="*/ 19 w 107"/>
                  <a:gd name="T63" fmla="*/ 5 h 84"/>
                  <a:gd name="T64" fmla="*/ 26 w 107"/>
                  <a:gd name="T65" fmla="*/ 6 h 84"/>
                  <a:gd name="T66" fmla="*/ 38 w 107"/>
                  <a:gd name="T67" fmla="*/ 6 h 84"/>
                  <a:gd name="T68" fmla="*/ 49 w 107"/>
                  <a:gd name="T69" fmla="*/ 6 h 84"/>
                  <a:gd name="T70" fmla="*/ 62 w 107"/>
                  <a:gd name="T71" fmla="*/ 7 h 84"/>
                  <a:gd name="T72" fmla="*/ 75 w 107"/>
                  <a:gd name="T73" fmla="*/ 8 h 84"/>
                  <a:gd name="T74" fmla="*/ 87 w 107"/>
                  <a:gd name="T75" fmla="*/ 12 h 84"/>
                  <a:gd name="T76" fmla="*/ 96 w 107"/>
                  <a:gd name="T77" fmla="*/ 17 h 84"/>
                  <a:gd name="T78" fmla="*/ 104 w 107"/>
                  <a:gd name="T79" fmla="*/ 26 h 84"/>
                  <a:gd name="T80" fmla="*/ 107 w 107"/>
                  <a:gd name="T81" fmla="*/ 39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07" h="84">
                    <a:moveTo>
                      <a:pt x="107" y="39"/>
                    </a:moveTo>
                    <a:lnTo>
                      <a:pt x="107" y="43"/>
                    </a:lnTo>
                    <a:lnTo>
                      <a:pt x="104" y="46"/>
                    </a:lnTo>
                    <a:lnTo>
                      <a:pt x="100" y="47"/>
                    </a:lnTo>
                    <a:lnTo>
                      <a:pt x="96" y="49"/>
                    </a:lnTo>
                    <a:lnTo>
                      <a:pt x="92" y="46"/>
                    </a:lnTo>
                    <a:lnTo>
                      <a:pt x="87" y="41"/>
                    </a:lnTo>
                    <a:lnTo>
                      <a:pt x="83" y="37"/>
                    </a:lnTo>
                    <a:lnTo>
                      <a:pt x="78" y="33"/>
                    </a:lnTo>
                    <a:lnTo>
                      <a:pt x="71" y="29"/>
                    </a:lnTo>
                    <a:lnTo>
                      <a:pt x="66" y="27"/>
                    </a:lnTo>
                    <a:lnTo>
                      <a:pt x="58" y="26"/>
                    </a:lnTo>
                    <a:lnTo>
                      <a:pt x="52" y="26"/>
                    </a:lnTo>
                    <a:lnTo>
                      <a:pt x="49" y="42"/>
                    </a:lnTo>
                    <a:lnTo>
                      <a:pt x="48" y="60"/>
                    </a:lnTo>
                    <a:lnTo>
                      <a:pt x="43" y="75"/>
                    </a:lnTo>
                    <a:lnTo>
                      <a:pt x="31" y="84"/>
                    </a:lnTo>
                    <a:lnTo>
                      <a:pt x="22" y="77"/>
                    </a:lnTo>
                    <a:lnTo>
                      <a:pt x="19" y="68"/>
                    </a:lnTo>
                    <a:lnTo>
                      <a:pt x="19" y="57"/>
                    </a:lnTo>
                    <a:lnTo>
                      <a:pt x="21" y="48"/>
                    </a:lnTo>
                    <a:lnTo>
                      <a:pt x="22" y="39"/>
                    </a:lnTo>
                    <a:lnTo>
                      <a:pt x="22" y="29"/>
                    </a:lnTo>
                    <a:lnTo>
                      <a:pt x="17" y="22"/>
                    </a:lnTo>
                    <a:lnTo>
                      <a:pt x="6" y="17"/>
                    </a:lnTo>
                    <a:lnTo>
                      <a:pt x="4" y="15"/>
                    </a:lnTo>
                    <a:lnTo>
                      <a:pt x="1" y="12"/>
                    </a:lnTo>
                    <a:lnTo>
                      <a:pt x="0" y="8"/>
                    </a:lnTo>
                    <a:lnTo>
                      <a:pt x="0" y="3"/>
                    </a:lnTo>
                    <a:lnTo>
                      <a:pt x="6" y="0"/>
                    </a:lnTo>
                    <a:lnTo>
                      <a:pt x="13" y="1"/>
                    </a:lnTo>
                    <a:lnTo>
                      <a:pt x="19" y="5"/>
                    </a:lnTo>
                    <a:lnTo>
                      <a:pt x="26" y="6"/>
                    </a:lnTo>
                    <a:lnTo>
                      <a:pt x="38" y="6"/>
                    </a:lnTo>
                    <a:lnTo>
                      <a:pt x="49" y="6"/>
                    </a:lnTo>
                    <a:lnTo>
                      <a:pt x="62" y="7"/>
                    </a:lnTo>
                    <a:lnTo>
                      <a:pt x="75" y="8"/>
                    </a:lnTo>
                    <a:lnTo>
                      <a:pt x="87" y="12"/>
                    </a:lnTo>
                    <a:lnTo>
                      <a:pt x="96" y="17"/>
                    </a:lnTo>
                    <a:lnTo>
                      <a:pt x="104" y="26"/>
                    </a:lnTo>
                    <a:lnTo>
                      <a:pt x="107" y="39"/>
                    </a:lnTo>
                    <a:close/>
                  </a:path>
                </a:pathLst>
              </a:custGeom>
              <a:solidFill>
                <a:srgbClr val="FF00D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43" name="Freeform 27">
                <a:extLst>
                  <a:ext uri="{FF2B5EF4-FFF2-40B4-BE49-F238E27FC236}">
                    <a16:creationId xmlns:a16="http://schemas.microsoft.com/office/drawing/2014/main" id="{EF49300A-03EA-45D5-AFBA-DA62EE86CDD8}"/>
                  </a:ext>
                </a:extLst>
              </p:cNvPr>
              <p:cNvSpPr>
                <a:spLocks/>
              </p:cNvSpPr>
              <p:nvPr/>
            </p:nvSpPr>
            <p:spPr bwMode="auto">
              <a:xfrm>
                <a:off x="521" y="412"/>
                <a:ext cx="91" cy="156"/>
              </a:xfrm>
              <a:custGeom>
                <a:avLst/>
                <a:gdLst>
                  <a:gd name="T0" fmla="*/ 255 w 365"/>
                  <a:gd name="T1" fmla="*/ 129 h 622"/>
                  <a:gd name="T2" fmla="*/ 222 w 365"/>
                  <a:gd name="T3" fmla="*/ 185 h 622"/>
                  <a:gd name="T4" fmla="*/ 192 w 365"/>
                  <a:gd name="T5" fmla="*/ 243 h 622"/>
                  <a:gd name="T6" fmla="*/ 162 w 365"/>
                  <a:gd name="T7" fmla="*/ 302 h 622"/>
                  <a:gd name="T8" fmla="*/ 157 w 365"/>
                  <a:gd name="T9" fmla="*/ 347 h 622"/>
                  <a:gd name="T10" fmla="*/ 158 w 365"/>
                  <a:gd name="T11" fmla="*/ 383 h 622"/>
                  <a:gd name="T12" fmla="*/ 144 w 365"/>
                  <a:gd name="T13" fmla="*/ 422 h 622"/>
                  <a:gd name="T14" fmla="*/ 137 w 365"/>
                  <a:gd name="T15" fmla="*/ 462 h 622"/>
                  <a:gd name="T16" fmla="*/ 148 w 365"/>
                  <a:gd name="T17" fmla="*/ 488 h 622"/>
                  <a:gd name="T18" fmla="*/ 161 w 365"/>
                  <a:gd name="T19" fmla="*/ 491 h 622"/>
                  <a:gd name="T20" fmla="*/ 171 w 365"/>
                  <a:gd name="T21" fmla="*/ 478 h 622"/>
                  <a:gd name="T22" fmla="*/ 178 w 365"/>
                  <a:gd name="T23" fmla="*/ 457 h 622"/>
                  <a:gd name="T24" fmla="*/ 185 w 365"/>
                  <a:gd name="T25" fmla="*/ 434 h 622"/>
                  <a:gd name="T26" fmla="*/ 198 w 365"/>
                  <a:gd name="T27" fmla="*/ 414 h 622"/>
                  <a:gd name="T28" fmla="*/ 226 w 365"/>
                  <a:gd name="T29" fmla="*/ 422 h 622"/>
                  <a:gd name="T30" fmla="*/ 264 w 365"/>
                  <a:gd name="T31" fmla="*/ 460 h 622"/>
                  <a:gd name="T32" fmla="*/ 303 w 365"/>
                  <a:gd name="T33" fmla="*/ 496 h 622"/>
                  <a:gd name="T34" fmla="*/ 343 w 365"/>
                  <a:gd name="T35" fmla="*/ 531 h 622"/>
                  <a:gd name="T36" fmla="*/ 345 w 365"/>
                  <a:gd name="T37" fmla="*/ 561 h 622"/>
                  <a:gd name="T38" fmla="*/ 300 w 365"/>
                  <a:gd name="T39" fmla="*/ 590 h 622"/>
                  <a:gd name="T40" fmla="*/ 252 w 365"/>
                  <a:gd name="T41" fmla="*/ 613 h 622"/>
                  <a:gd name="T42" fmla="*/ 201 w 365"/>
                  <a:gd name="T43" fmla="*/ 622 h 622"/>
                  <a:gd name="T44" fmla="*/ 145 w 365"/>
                  <a:gd name="T45" fmla="*/ 579 h 622"/>
                  <a:gd name="T46" fmla="*/ 101 w 365"/>
                  <a:gd name="T47" fmla="*/ 493 h 622"/>
                  <a:gd name="T48" fmla="*/ 73 w 365"/>
                  <a:gd name="T49" fmla="*/ 400 h 622"/>
                  <a:gd name="T50" fmla="*/ 64 w 365"/>
                  <a:gd name="T51" fmla="*/ 302 h 622"/>
                  <a:gd name="T52" fmla="*/ 72 w 365"/>
                  <a:gd name="T53" fmla="*/ 235 h 622"/>
                  <a:gd name="T54" fmla="*/ 98 w 365"/>
                  <a:gd name="T55" fmla="*/ 214 h 622"/>
                  <a:gd name="T56" fmla="*/ 132 w 365"/>
                  <a:gd name="T57" fmla="*/ 202 h 622"/>
                  <a:gd name="T58" fmla="*/ 166 w 365"/>
                  <a:gd name="T59" fmla="*/ 192 h 622"/>
                  <a:gd name="T60" fmla="*/ 179 w 365"/>
                  <a:gd name="T61" fmla="*/ 180 h 622"/>
                  <a:gd name="T62" fmla="*/ 172 w 365"/>
                  <a:gd name="T63" fmla="*/ 172 h 622"/>
                  <a:gd name="T64" fmla="*/ 153 w 365"/>
                  <a:gd name="T65" fmla="*/ 172 h 622"/>
                  <a:gd name="T66" fmla="*/ 123 w 365"/>
                  <a:gd name="T67" fmla="*/ 174 h 622"/>
                  <a:gd name="T68" fmla="*/ 93 w 365"/>
                  <a:gd name="T69" fmla="*/ 175 h 622"/>
                  <a:gd name="T70" fmla="*/ 63 w 365"/>
                  <a:gd name="T71" fmla="*/ 179 h 622"/>
                  <a:gd name="T72" fmla="*/ 34 w 365"/>
                  <a:gd name="T73" fmla="*/ 165 h 622"/>
                  <a:gd name="T74" fmla="*/ 11 w 365"/>
                  <a:gd name="T75" fmla="*/ 127 h 622"/>
                  <a:gd name="T76" fmla="*/ 0 w 365"/>
                  <a:gd name="T77" fmla="*/ 85 h 622"/>
                  <a:gd name="T78" fmla="*/ 8 w 365"/>
                  <a:gd name="T79" fmla="*/ 42 h 622"/>
                  <a:gd name="T80" fmla="*/ 42 w 365"/>
                  <a:gd name="T81" fmla="*/ 17 h 622"/>
                  <a:gd name="T82" fmla="*/ 45 w 365"/>
                  <a:gd name="T83" fmla="*/ 41 h 622"/>
                  <a:gd name="T84" fmla="*/ 56 w 365"/>
                  <a:gd name="T85" fmla="*/ 55 h 622"/>
                  <a:gd name="T86" fmla="*/ 73 w 365"/>
                  <a:gd name="T87" fmla="*/ 65 h 622"/>
                  <a:gd name="T88" fmla="*/ 92 w 365"/>
                  <a:gd name="T89" fmla="*/ 81 h 622"/>
                  <a:gd name="T90" fmla="*/ 108 w 365"/>
                  <a:gd name="T91" fmla="*/ 91 h 622"/>
                  <a:gd name="T92" fmla="*/ 131 w 365"/>
                  <a:gd name="T93" fmla="*/ 95 h 622"/>
                  <a:gd name="T94" fmla="*/ 154 w 365"/>
                  <a:gd name="T95" fmla="*/ 95 h 622"/>
                  <a:gd name="T96" fmla="*/ 176 w 365"/>
                  <a:gd name="T97" fmla="*/ 90 h 622"/>
                  <a:gd name="T98" fmla="*/ 210 w 365"/>
                  <a:gd name="T99" fmla="*/ 72 h 622"/>
                  <a:gd name="T100" fmla="*/ 236 w 365"/>
                  <a:gd name="T101" fmla="*/ 45 h 622"/>
                  <a:gd name="T102" fmla="*/ 262 w 365"/>
                  <a:gd name="T103" fmla="*/ 20 h 622"/>
                  <a:gd name="T104" fmla="*/ 294 w 365"/>
                  <a:gd name="T105" fmla="*/ 0 h 622"/>
                  <a:gd name="T106" fmla="*/ 285 w 365"/>
                  <a:gd name="T107" fmla="*/ 23 h 622"/>
                  <a:gd name="T108" fmla="*/ 273 w 365"/>
                  <a:gd name="T109" fmla="*/ 48 h 622"/>
                  <a:gd name="T110" fmla="*/ 266 w 365"/>
                  <a:gd name="T111" fmla="*/ 74 h 622"/>
                  <a:gd name="T112" fmla="*/ 274 w 365"/>
                  <a:gd name="T113" fmla="*/ 100 h 6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65" h="622">
                    <a:moveTo>
                      <a:pt x="274" y="100"/>
                    </a:moveTo>
                    <a:lnTo>
                      <a:pt x="255" y="129"/>
                    </a:lnTo>
                    <a:lnTo>
                      <a:pt x="238" y="157"/>
                    </a:lnTo>
                    <a:lnTo>
                      <a:pt x="222" y="185"/>
                    </a:lnTo>
                    <a:lnTo>
                      <a:pt x="206" y="214"/>
                    </a:lnTo>
                    <a:lnTo>
                      <a:pt x="192" y="243"/>
                    </a:lnTo>
                    <a:lnTo>
                      <a:pt x="178" y="272"/>
                    </a:lnTo>
                    <a:lnTo>
                      <a:pt x="162" y="302"/>
                    </a:lnTo>
                    <a:lnTo>
                      <a:pt x="145" y="330"/>
                    </a:lnTo>
                    <a:lnTo>
                      <a:pt x="157" y="347"/>
                    </a:lnTo>
                    <a:lnTo>
                      <a:pt x="161" y="365"/>
                    </a:lnTo>
                    <a:lnTo>
                      <a:pt x="158" y="383"/>
                    </a:lnTo>
                    <a:lnTo>
                      <a:pt x="152" y="402"/>
                    </a:lnTo>
                    <a:lnTo>
                      <a:pt x="144" y="422"/>
                    </a:lnTo>
                    <a:lnTo>
                      <a:pt x="138" y="441"/>
                    </a:lnTo>
                    <a:lnTo>
                      <a:pt x="137" y="462"/>
                    </a:lnTo>
                    <a:lnTo>
                      <a:pt x="142" y="483"/>
                    </a:lnTo>
                    <a:lnTo>
                      <a:pt x="148" y="488"/>
                    </a:lnTo>
                    <a:lnTo>
                      <a:pt x="154" y="490"/>
                    </a:lnTo>
                    <a:lnTo>
                      <a:pt x="161" y="491"/>
                    </a:lnTo>
                    <a:lnTo>
                      <a:pt x="167" y="489"/>
                    </a:lnTo>
                    <a:lnTo>
                      <a:pt x="171" y="478"/>
                    </a:lnTo>
                    <a:lnTo>
                      <a:pt x="174" y="468"/>
                    </a:lnTo>
                    <a:lnTo>
                      <a:pt x="178" y="457"/>
                    </a:lnTo>
                    <a:lnTo>
                      <a:pt x="182" y="445"/>
                    </a:lnTo>
                    <a:lnTo>
                      <a:pt x="185" y="434"/>
                    </a:lnTo>
                    <a:lnTo>
                      <a:pt x="191" y="423"/>
                    </a:lnTo>
                    <a:lnTo>
                      <a:pt x="198" y="414"/>
                    </a:lnTo>
                    <a:lnTo>
                      <a:pt x="206" y="405"/>
                    </a:lnTo>
                    <a:lnTo>
                      <a:pt x="226" y="422"/>
                    </a:lnTo>
                    <a:lnTo>
                      <a:pt x="244" y="441"/>
                    </a:lnTo>
                    <a:lnTo>
                      <a:pt x="264" y="460"/>
                    </a:lnTo>
                    <a:lnTo>
                      <a:pt x="283" y="478"/>
                    </a:lnTo>
                    <a:lnTo>
                      <a:pt x="303" y="496"/>
                    </a:lnTo>
                    <a:lnTo>
                      <a:pt x="322" y="514"/>
                    </a:lnTo>
                    <a:lnTo>
                      <a:pt x="343" y="531"/>
                    </a:lnTo>
                    <a:lnTo>
                      <a:pt x="365" y="546"/>
                    </a:lnTo>
                    <a:lnTo>
                      <a:pt x="345" y="561"/>
                    </a:lnTo>
                    <a:lnTo>
                      <a:pt x="322" y="576"/>
                    </a:lnTo>
                    <a:lnTo>
                      <a:pt x="300" y="590"/>
                    </a:lnTo>
                    <a:lnTo>
                      <a:pt x="277" y="603"/>
                    </a:lnTo>
                    <a:lnTo>
                      <a:pt x="252" y="613"/>
                    </a:lnTo>
                    <a:lnTo>
                      <a:pt x="227" y="620"/>
                    </a:lnTo>
                    <a:lnTo>
                      <a:pt x="201" y="622"/>
                    </a:lnTo>
                    <a:lnTo>
                      <a:pt x="174" y="619"/>
                    </a:lnTo>
                    <a:lnTo>
                      <a:pt x="145" y="579"/>
                    </a:lnTo>
                    <a:lnTo>
                      <a:pt x="120" y="537"/>
                    </a:lnTo>
                    <a:lnTo>
                      <a:pt x="101" y="493"/>
                    </a:lnTo>
                    <a:lnTo>
                      <a:pt x="85" y="447"/>
                    </a:lnTo>
                    <a:lnTo>
                      <a:pt x="73" y="400"/>
                    </a:lnTo>
                    <a:lnTo>
                      <a:pt x="67" y="351"/>
                    </a:lnTo>
                    <a:lnTo>
                      <a:pt x="64" y="302"/>
                    </a:lnTo>
                    <a:lnTo>
                      <a:pt x="64" y="251"/>
                    </a:lnTo>
                    <a:lnTo>
                      <a:pt x="72" y="235"/>
                    </a:lnTo>
                    <a:lnTo>
                      <a:pt x="84" y="223"/>
                    </a:lnTo>
                    <a:lnTo>
                      <a:pt x="98" y="214"/>
                    </a:lnTo>
                    <a:lnTo>
                      <a:pt x="115" y="207"/>
                    </a:lnTo>
                    <a:lnTo>
                      <a:pt x="132" y="202"/>
                    </a:lnTo>
                    <a:lnTo>
                      <a:pt x="149" y="198"/>
                    </a:lnTo>
                    <a:lnTo>
                      <a:pt x="166" y="192"/>
                    </a:lnTo>
                    <a:lnTo>
                      <a:pt x="182" y="185"/>
                    </a:lnTo>
                    <a:lnTo>
                      <a:pt x="179" y="180"/>
                    </a:lnTo>
                    <a:lnTo>
                      <a:pt x="176" y="175"/>
                    </a:lnTo>
                    <a:lnTo>
                      <a:pt x="172" y="172"/>
                    </a:lnTo>
                    <a:lnTo>
                      <a:pt x="167" y="171"/>
                    </a:lnTo>
                    <a:lnTo>
                      <a:pt x="153" y="172"/>
                    </a:lnTo>
                    <a:lnTo>
                      <a:pt x="137" y="173"/>
                    </a:lnTo>
                    <a:lnTo>
                      <a:pt x="123" y="174"/>
                    </a:lnTo>
                    <a:lnTo>
                      <a:pt x="107" y="174"/>
                    </a:lnTo>
                    <a:lnTo>
                      <a:pt x="93" y="175"/>
                    </a:lnTo>
                    <a:lnTo>
                      <a:pt x="77" y="176"/>
                    </a:lnTo>
                    <a:lnTo>
                      <a:pt x="63" y="179"/>
                    </a:lnTo>
                    <a:lnTo>
                      <a:pt x="48" y="181"/>
                    </a:lnTo>
                    <a:lnTo>
                      <a:pt x="34" y="165"/>
                    </a:lnTo>
                    <a:lnTo>
                      <a:pt x="21" y="147"/>
                    </a:lnTo>
                    <a:lnTo>
                      <a:pt x="11" y="127"/>
                    </a:lnTo>
                    <a:lnTo>
                      <a:pt x="3" y="106"/>
                    </a:lnTo>
                    <a:lnTo>
                      <a:pt x="0" y="85"/>
                    </a:lnTo>
                    <a:lnTo>
                      <a:pt x="1" y="63"/>
                    </a:lnTo>
                    <a:lnTo>
                      <a:pt x="8" y="42"/>
                    </a:lnTo>
                    <a:lnTo>
                      <a:pt x="20" y="22"/>
                    </a:lnTo>
                    <a:lnTo>
                      <a:pt x="42" y="17"/>
                    </a:lnTo>
                    <a:lnTo>
                      <a:pt x="42" y="30"/>
                    </a:lnTo>
                    <a:lnTo>
                      <a:pt x="45" y="41"/>
                    </a:lnTo>
                    <a:lnTo>
                      <a:pt x="50" y="49"/>
                    </a:lnTo>
                    <a:lnTo>
                      <a:pt x="56" y="55"/>
                    </a:lnTo>
                    <a:lnTo>
                      <a:pt x="64" y="60"/>
                    </a:lnTo>
                    <a:lnTo>
                      <a:pt x="73" y="65"/>
                    </a:lnTo>
                    <a:lnTo>
                      <a:pt x="82" y="72"/>
                    </a:lnTo>
                    <a:lnTo>
                      <a:pt x="92" y="81"/>
                    </a:lnTo>
                    <a:lnTo>
                      <a:pt x="99" y="86"/>
                    </a:lnTo>
                    <a:lnTo>
                      <a:pt x="108" y="91"/>
                    </a:lnTo>
                    <a:lnTo>
                      <a:pt x="119" y="93"/>
                    </a:lnTo>
                    <a:lnTo>
                      <a:pt x="131" y="95"/>
                    </a:lnTo>
                    <a:lnTo>
                      <a:pt x="141" y="95"/>
                    </a:lnTo>
                    <a:lnTo>
                      <a:pt x="154" y="95"/>
                    </a:lnTo>
                    <a:lnTo>
                      <a:pt x="165" y="92"/>
                    </a:lnTo>
                    <a:lnTo>
                      <a:pt x="176" y="90"/>
                    </a:lnTo>
                    <a:lnTo>
                      <a:pt x="195" y="83"/>
                    </a:lnTo>
                    <a:lnTo>
                      <a:pt x="210" y="72"/>
                    </a:lnTo>
                    <a:lnTo>
                      <a:pt x="223" y="60"/>
                    </a:lnTo>
                    <a:lnTo>
                      <a:pt x="236" y="45"/>
                    </a:lnTo>
                    <a:lnTo>
                      <a:pt x="248" y="33"/>
                    </a:lnTo>
                    <a:lnTo>
                      <a:pt x="262" y="20"/>
                    </a:lnTo>
                    <a:lnTo>
                      <a:pt x="277" y="8"/>
                    </a:lnTo>
                    <a:lnTo>
                      <a:pt x="294" y="0"/>
                    </a:lnTo>
                    <a:lnTo>
                      <a:pt x="290" y="12"/>
                    </a:lnTo>
                    <a:lnTo>
                      <a:pt x="285" y="23"/>
                    </a:lnTo>
                    <a:lnTo>
                      <a:pt x="279" y="35"/>
                    </a:lnTo>
                    <a:lnTo>
                      <a:pt x="273" y="48"/>
                    </a:lnTo>
                    <a:lnTo>
                      <a:pt x="269" y="61"/>
                    </a:lnTo>
                    <a:lnTo>
                      <a:pt x="266" y="74"/>
                    </a:lnTo>
                    <a:lnTo>
                      <a:pt x="269" y="86"/>
                    </a:lnTo>
                    <a:lnTo>
                      <a:pt x="274" y="100"/>
                    </a:lnTo>
                    <a:close/>
                  </a:path>
                </a:pathLst>
              </a:custGeom>
              <a:solidFill>
                <a:srgbClr val="F2D8C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44" name="Freeform 28">
                <a:extLst>
                  <a:ext uri="{FF2B5EF4-FFF2-40B4-BE49-F238E27FC236}">
                    <a16:creationId xmlns:a16="http://schemas.microsoft.com/office/drawing/2014/main" id="{A3619296-C908-4559-9A25-D893FDA94BBB}"/>
                  </a:ext>
                </a:extLst>
              </p:cNvPr>
              <p:cNvSpPr>
                <a:spLocks/>
              </p:cNvSpPr>
              <p:nvPr/>
            </p:nvSpPr>
            <p:spPr bwMode="auto">
              <a:xfrm>
                <a:off x="508" y="489"/>
                <a:ext cx="16" cy="6"/>
              </a:xfrm>
              <a:custGeom>
                <a:avLst/>
                <a:gdLst>
                  <a:gd name="T0" fmla="*/ 0 w 65"/>
                  <a:gd name="T1" fmla="*/ 26 h 26"/>
                  <a:gd name="T2" fmla="*/ 65 w 65"/>
                  <a:gd name="T3" fmla="*/ 0 h 26"/>
                  <a:gd name="T4" fmla="*/ 65 w 65"/>
                  <a:gd name="T5" fmla="*/ 20 h 26"/>
                  <a:gd name="T6" fmla="*/ 0 w 65"/>
                  <a:gd name="T7" fmla="*/ 26 h 26"/>
                </a:gdLst>
                <a:ahLst/>
                <a:cxnLst>
                  <a:cxn ang="0">
                    <a:pos x="T0" y="T1"/>
                  </a:cxn>
                  <a:cxn ang="0">
                    <a:pos x="T2" y="T3"/>
                  </a:cxn>
                  <a:cxn ang="0">
                    <a:pos x="T4" y="T5"/>
                  </a:cxn>
                  <a:cxn ang="0">
                    <a:pos x="T6" y="T7"/>
                  </a:cxn>
                </a:cxnLst>
                <a:rect l="0" t="0" r="r" b="b"/>
                <a:pathLst>
                  <a:path w="65" h="26">
                    <a:moveTo>
                      <a:pt x="0" y="26"/>
                    </a:moveTo>
                    <a:lnTo>
                      <a:pt x="65" y="0"/>
                    </a:lnTo>
                    <a:lnTo>
                      <a:pt x="65" y="20"/>
                    </a:lnTo>
                    <a:lnTo>
                      <a:pt x="0" y="26"/>
                    </a:lnTo>
                    <a:close/>
                  </a:path>
                </a:pathLst>
              </a:custGeom>
              <a:solidFill>
                <a:srgbClr val="FF8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45" name="Freeform 29">
                <a:extLst>
                  <a:ext uri="{FF2B5EF4-FFF2-40B4-BE49-F238E27FC236}">
                    <a16:creationId xmlns:a16="http://schemas.microsoft.com/office/drawing/2014/main" id="{7A70090F-9FD0-48E5-881C-05E3A243482A}"/>
                  </a:ext>
                </a:extLst>
              </p:cNvPr>
              <p:cNvSpPr>
                <a:spLocks/>
              </p:cNvSpPr>
              <p:nvPr/>
            </p:nvSpPr>
            <p:spPr bwMode="auto">
              <a:xfrm>
                <a:off x="491" y="503"/>
                <a:ext cx="48" cy="46"/>
              </a:xfrm>
              <a:custGeom>
                <a:avLst/>
                <a:gdLst>
                  <a:gd name="T0" fmla="*/ 132 w 194"/>
                  <a:gd name="T1" fmla="*/ 0 h 183"/>
                  <a:gd name="T2" fmla="*/ 137 w 194"/>
                  <a:gd name="T3" fmla="*/ 22 h 183"/>
                  <a:gd name="T4" fmla="*/ 143 w 194"/>
                  <a:gd name="T5" fmla="*/ 44 h 183"/>
                  <a:gd name="T6" fmla="*/ 149 w 194"/>
                  <a:gd name="T7" fmla="*/ 66 h 183"/>
                  <a:gd name="T8" fmla="*/ 156 w 194"/>
                  <a:gd name="T9" fmla="*/ 89 h 183"/>
                  <a:gd name="T10" fmla="*/ 164 w 194"/>
                  <a:gd name="T11" fmla="*/ 110 h 183"/>
                  <a:gd name="T12" fmla="*/ 173 w 194"/>
                  <a:gd name="T13" fmla="*/ 132 h 183"/>
                  <a:gd name="T14" fmla="*/ 183 w 194"/>
                  <a:gd name="T15" fmla="*/ 153 h 183"/>
                  <a:gd name="T16" fmla="*/ 194 w 194"/>
                  <a:gd name="T17" fmla="*/ 173 h 183"/>
                  <a:gd name="T18" fmla="*/ 3 w 194"/>
                  <a:gd name="T19" fmla="*/ 183 h 183"/>
                  <a:gd name="T20" fmla="*/ 4 w 194"/>
                  <a:gd name="T21" fmla="*/ 138 h 183"/>
                  <a:gd name="T22" fmla="*/ 4 w 194"/>
                  <a:gd name="T23" fmla="*/ 93 h 183"/>
                  <a:gd name="T24" fmla="*/ 2 w 194"/>
                  <a:gd name="T25" fmla="*/ 48 h 183"/>
                  <a:gd name="T26" fmla="*/ 0 w 194"/>
                  <a:gd name="T27" fmla="*/ 4 h 183"/>
                  <a:gd name="T28" fmla="*/ 132 w 194"/>
                  <a:gd name="T29" fmla="*/ 0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4" h="183">
                    <a:moveTo>
                      <a:pt x="132" y="0"/>
                    </a:moveTo>
                    <a:lnTo>
                      <a:pt x="137" y="22"/>
                    </a:lnTo>
                    <a:lnTo>
                      <a:pt x="143" y="44"/>
                    </a:lnTo>
                    <a:lnTo>
                      <a:pt x="149" y="66"/>
                    </a:lnTo>
                    <a:lnTo>
                      <a:pt x="156" y="89"/>
                    </a:lnTo>
                    <a:lnTo>
                      <a:pt x="164" y="110"/>
                    </a:lnTo>
                    <a:lnTo>
                      <a:pt x="173" y="132"/>
                    </a:lnTo>
                    <a:lnTo>
                      <a:pt x="183" y="153"/>
                    </a:lnTo>
                    <a:lnTo>
                      <a:pt x="194" y="173"/>
                    </a:lnTo>
                    <a:lnTo>
                      <a:pt x="3" y="183"/>
                    </a:lnTo>
                    <a:lnTo>
                      <a:pt x="4" y="138"/>
                    </a:lnTo>
                    <a:lnTo>
                      <a:pt x="4" y="93"/>
                    </a:lnTo>
                    <a:lnTo>
                      <a:pt x="2" y="48"/>
                    </a:lnTo>
                    <a:lnTo>
                      <a:pt x="0" y="4"/>
                    </a:lnTo>
                    <a:lnTo>
                      <a:pt x="132" y="0"/>
                    </a:lnTo>
                    <a:close/>
                  </a:path>
                </a:pathLst>
              </a:custGeom>
              <a:solidFill>
                <a:srgbClr val="FF8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46" name="Freeform 30">
                <a:extLst>
                  <a:ext uri="{FF2B5EF4-FFF2-40B4-BE49-F238E27FC236}">
                    <a16:creationId xmlns:a16="http://schemas.microsoft.com/office/drawing/2014/main" id="{93D39DCF-EB39-4D6E-B294-906DF3E9AF7D}"/>
                  </a:ext>
                </a:extLst>
              </p:cNvPr>
              <p:cNvSpPr>
                <a:spLocks/>
              </p:cNvSpPr>
              <p:nvPr/>
            </p:nvSpPr>
            <p:spPr bwMode="auto">
              <a:xfrm>
                <a:off x="499" y="511"/>
                <a:ext cx="31" cy="32"/>
              </a:xfrm>
              <a:custGeom>
                <a:avLst/>
                <a:gdLst>
                  <a:gd name="T0" fmla="*/ 108 w 121"/>
                  <a:gd name="T1" fmla="*/ 28 h 129"/>
                  <a:gd name="T2" fmla="*/ 104 w 121"/>
                  <a:gd name="T3" fmla="*/ 41 h 129"/>
                  <a:gd name="T4" fmla="*/ 99 w 121"/>
                  <a:gd name="T5" fmla="*/ 53 h 129"/>
                  <a:gd name="T6" fmla="*/ 99 w 121"/>
                  <a:gd name="T7" fmla="*/ 64 h 129"/>
                  <a:gd name="T8" fmla="*/ 112 w 121"/>
                  <a:gd name="T9" fmla="*/ 72 h 129"/>
                  <a:gd name="T10" fmla="*/ 116 w 121"/>
                  <a:gd name="T11" fmla="*/ 80 h 129"/>
                  <a:gd name="T12" fmla="*/ 119 w 121"/>
                  <a:gd name="T13" fmla="*/ 88 h 129"/>
                  <a:gd name="T14" fmla="*/ 121 w 121"/>
                  <a:gd name="T15" fmla="*/ 97 h 129"/>
                  <a:gd name="T16" fmla="*/ 121 w 121"/>
                  <a:gd name="T17" fmla="*/ 107 h 129"/>
                  <a:gd name="T18" fmla="*/ 114 w 121"/>
                  <a:gd name="T19" fmla="*/ 115 h 129"/>
                  <a:gd name="T20" fmla="*/ 101 w 121"/>
                  <a:gd name="T21" fmla="*/ 121 h 129"/>
                  <a:gd name="T22" fmla="*/ 85 w 121"/>
                  <a:gd name="T23" fmla="*/ 125 h 129"/>
                  <a:gd name="T24" fmla="*/ 68 w 121"/>
                  <a:gd name="T25" fmla="*/ 128 h 129"/>
                  <a:gd name="T26" fmla="*/ 50 w 121"/>
                  <a:gd name="T27" fmla="*/ 129 h 129"/>
                  <a:gd name="T28" fmla="*/ 31 w 121"/>
                  <a:gd name="T29" fmla="*/ 127 h 129"/>
                  <a:gd name="T30" fmla="*/ 14 w 121"/>
                  <a:gd name="T31" fmla="*/ 123 h 129"/>
                  <a:gd name="T32" fmla="*/ 0 w 121"/>
                  <a:gd name="T33" fmla="*/ 118 h 129"/>
                  <a:gd name="T34" fmla="*/ 1 w 121"/>
                  <a:gd name="T35" fmla="*/ 111 h 129"/>
                  <a:gd name="T36" fmla="*/ 7 w 121"/>
                  <a:gd name="T37" fmla="*/ 108 h 129"/>
                  <a:gd name="T38" fmla="*/ 13 w 121"/>
                  <a:gd name="T39" fmla="*/ 106 h 129"/>
                  <a:gd name="T40" fmla="*/ 18 w 121"/>
                  <a:gd name="T41" fmla="*/ 101 h 129"/>
                  <a:gd name="T42" fmla="*/ 18 w 121"/>
                  <a:gd name="T43" fmla="*/ 78 h 129"/>
                  <a:gd name="T44" fmla="*/ 20 w 121"/>
                  <a:gd name="T45" fmla="*/ 53 h 129"/>
                  <a:gd name="T46" fmla="*/ 17 w 121"/>
                  <a:gd name="T47" fmla="*/ 31 h 129"/>
                  <a:gd name="T48" fmla="*/ 3 w 121"/>
                  <a:gd name="T49" fmla="*/ 14 h 129"/>
                  <a:gd name="T50" fmla="*/ 1 w 121"/>
                  <a:gd name="T51" fmla="*/ 7 h 129"/>
                  <a:gd name="T52" fmla="*/ 5 w 121"/>
                  <a:gd name="T53" fmla="*/ 4 h 129"/>
                  <a:gd name="T54" fmla="*/ 13 w 121"/>
                  <a:gd name="T55" fmla="*/ 3 h 129"/>
                  <a:gd name="T56" fmla="*/ 18 w 121"/>
                  <a:gd name="T57" fmla="*/ 0 h 129"/>
                  <a:gd name="T58" fmla="*/ 31 w 121"/>
                  <a:gd name="T59" fmla="*/ 0 h 129"/>
                  <a:gd name="T60" fmla="*/ 44 w 121"/>
                  <a:gd name="T61" fmla="*/ 0 h 129"/>
                  <a:gd name="T62" fmla="*/ 59 w 121"/>
                  <a:gd name="T63" fmla="*/ 0 h 129"/>
                  <a:gd name="T64" fmla="*/ 71 w 121"/>
                  <a:gd name="T65" fmla="*/ 3 h 129"/>
                  <a:gd name="T66" fmla="*/ 82 w 121"/>
                  <a:gd name="T67" fmla="*/ 6 h 129"/>
                  <a:gd name="T68" fmla="*/ 93 w 121"/>
                  <a:gd name="T69" fmla="*/ 11 h 129"/>
                  <a:gd name="T70" fmla="*/ 102 w 121"/>
                  <a:gd name="T71" fmla="*/ 18 h 129"/>
                  <a:gd name="T72" fmla="*/ 108 w 121"/>
                  <a:gd name="T73" fmla="*/ 28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1" h="129">
                    <a:moveTo>
                      <a:pt x="108" y="28"/>
                    </a:moveTo>
                    <a:lnTo>
                      <a:pt x="104" y="41"/>
                    </a:lnTo>
                    <a:lnTo>
                      <a:pt x="99" y="53"/>
                    </a:lnTo>
                    <a:lnTo>
                      <a:pt x="99" y="64"/>
                    </a:lnTo>
                    <a:lnTo>
                      <a:pt x="112" y="72"/>
                    </a:lnTo>
                    <a:lnTo>
                      <a:pt x="116" y="80"/>
                    </a:lnTo>
                    <a:lnTo>
                      <a:pt x="119" y="88"/>
                    </a:lnTo>
                    <a:lnTo>
                      <a:pt x="121" y="97"/>
                    </a:lnTo>
                    <a:lnTo>
                      <a:pt x="121" y="107"/>
                    </a:lnTo>
                    <a:lnTo>
                      <a:pt x="114" y="115"/>
                    </a:lnTo>
                    <a:lnTo>
                      <a:pt x="101" y="121"/>
                    </a:lnTo>
                    <a:lnTo>
                      <a:pt x="85" y="125"/>
                    </a:lnTo>
                    <a:lnTo>
                      <a:pt x="68" y="128"/>
                    </a:lnTo>
                    <a:lnTo>
                      <a:pt x="50" y="129"/>
                    </a:lnTo>
                    <a:lnTo>
                      <a:pt x="31" y="127"/>
                    </a:lnTo>
                    <a:lnTo>
                      <a:pt x="14" y="123"/>
                    </a:lnTo>
                    <a:lnTo>
                      <a:pt x="0" y="118"/>
                    </a:lnTo>
                    <a:lnTo>
                      <a:pt x="1" y="111"/>
                    </a:lnTo>
                    <a:lnTo>
                      <a:pt x="7" y="108"/>
                    </a:lnTo>
                    <a:lnTo>
                      <a:pt x="13" y="106"/>
                    </a:lnTo>
                    <a:lnTo>
                      <a:pt x="18" y="101"/>
                    </a:lnTo>
                    <a:lnTo>
                      <a:pt x="18" y="78"/>
                    </a:lnTo>
                    <a:lnTo>
                      <a:pt x="20" y="53"/>
                    </a:lnTo>
                    <a:lnTo>
                      <a:pt x="17" y="31"/>
                    </a:lnTo>
                    <a:lnTo>
                      <a:pt x="3" y="14"/>
                    </a:lnTo>
                    <a:lnTo>
                      <a:pt x="1" y="7"/>
                    </a:lnTo>
                    <a:lnTo>
                      <a:pt x="5" y="4"/>
                    </a:lnTo>
                    <a:lnTo>
                      <a:pt x="13" y="3"/>
                    </a:lnTo>
                    <a:lnTo>
                      <a:pt x="18" y="0"/>
                    </a:lnTo>
                    <a:lnTo>
                      <a:pt x="31" y="0"/>
                    </a:lnTo>
                    <a:lnTo>
                      <a:pt x="44" y="0"/>
                    </a:lnTo>
                    <a:lnTo>
                      <a:pt x="59" y="0"/>
                    </a:lnTo>
                    <a:lnTo>
                      <a:pt x="71" y="3"/>
                    </a:lnTo>
                    <a:lnTo>
                      <a:pt x="82" y="6"/>
                    </a:lnTo>
                    <a:lnTo>
                      <a:pt x="93" y="11"/>
                    </a:lnTo>
                    <a:lnTo>
                      <a:pt x="102" y="18"/>
                    </a:lnTo>
                    <a:lnTo>
                      <a:pt x="108" y="28"/>
                    </a:lnTo>
                    <a:close/>
                  </a:path>
                </a:pathLst>
              </a:custGeom>
              <a:solidFill>
                <a:srgbClr val="9116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47" name="Freeform 31">
                <a:extLst>
                  <a:ext uri="{FF2B5EF4-FFF2-40B4-BE49-F238E27FC236}">
                    <a16:creationId xmlns:a16="http://schemas.microsoft.com/office/drawing/2014/main" id="{B5151039-E397-4225-BC2C-96A2A34C16CA}"/>
                  </a:ext>
                </a:extLst>
              </p:cNvPr>
              <p:cNvSpPr>
                <a:spLocks/>
              </p:cNvSpPr>
              <p:nvPr/>
            </p:nvSpPr>
            <p:spPr bwMode="auto">
              <a:xfrm>
                <a:off x="904" y="492"/>
                <a:ext cx="90" cy="75"/>
              </a:xfrm>
              <a:custGeom>
                <a:avLst/>
                <a:gdLst>
                  <a:gd name="T0" fmla="*/ 0 w 361"/>
                  <a:gd name="T1" fmla="*/ 284 h 300"/>
                  <a:gd name="T2" fmla="*/ 1 w 361"/>
                  <a:gd name="T3" fmla="*/ 240 h 300"/>
                  <a:gd name="T4" fmla="*/ 5 w 361"/>
                  <a:gd name="T5" fmla="*/ 142 h 300"/>
                  <a:gd name="T6" fmla="*/ 10 w 361"/>
                  <a:gd name="T7" fmla="*/ 45 h 300"/>
                  <a:gd name="T8" fmla="*/ 17 w 361"/>
                  <a:gd name="T9" fmla="*/ 0 h 300"/>
                  <a:gd name="T10" fmla="*/ 361 w 361"/>
                  <a:gd name="T11" fmla="*/ 22 h 300"/>
                  <a:gd name="T12" fmla="*/ 332 w 361"/>
                  <a:gd name="T13" fmla="*/ 300 h 300"/>
                  <a:gd name="T14" fmla="*/ 0 w 361"/>
                  <a:gd name="T15" fmla="*/ 284 h 30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61" h="300">
                    <a:moveTo>
                      <a:pt x="0" y="284"/>
                    </a:moveTo>
                    <a:lnTo>
                      <a:pt x="1" y="240"/>
                    </a:lnTo>
                    <a:lnTo>
                      <a:pt x="5" y="142"/>
                    </a:lnTo>
                    <a:lnTo>
                      <a:pt x="10" y="45"/>
                    </a:lnTo>
                    <a:lnTo>
                      <a:pt x="17" y="0"/>
                    </a:lnTo>
                    <a:lnTo>
                      <a:pt x="361" y="22"/>
                    </a:lnTo>
                    <a:lnTo>
                      <a:pt x="332" y="300"/>
                    </a:lnTo>
                    <a:lnTo>
                      <a:pt x="0" y="28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48" name="Freeform 32">
                <a:extLst>
                  <a:ext uri="{FF2B5EF4-FFF2-40B4-BE49-F238E27FC236}">
                    <a16:creationId xmlns:a16="http://schemas.microsoft.com/office/drawing/2014/main" id="{5BAD4F3F-9571-41EE-83B4-2B59CCCCFE47}"/>
                  </a:ext>
                </a:extLst>
              </p:cNvPr>
              <p:cNvSpPr>
                <a:spLocks/>
              </p:cNvSpPr>
              <p:nvPr/>
            </p:nvSpPr>
            <p:spPr bwMode="auto">
              <a:xfrm>
                <a:off x="913" y="501"/>
                <a:ext cx="70" cy="57"/>
              </a:xfrm>
              <a:custGeom>
                <a:avLst/>
                <a:gdLst>
                  <a:gd name="T0" fmla="*/ 254 w 277"/>
                  <a:gd name="T1" fmla="*/ 226 h 226"/>
                  <a:gd name="T2" fmla="*/ 0 w 277"/>
                  <a:gd name="T3" fmla="*/ 214 h 226"/>
                  <a:gd name="T4" fmla="*/ 13 w 277"/>
                  <a:gd name="T5" fmla="*/ 0 h 226"/>
                  <a:gd name="T6" fmla="*/ 28 w 277"/>
                  <a:gd name="T7" fmla="*/ 2 h 226"/>
                  <a:gd name="T8" fmla="*/ 44 w 277"/>
                  <a:gd name="T9" fmla="*/ 2 h 226"/>
                  <a:gd name="T10" fmla="*/ 61 w 277"/>
                  <a:gd name="T11" fmla="*/ 3 h 226"/>
                  <a:gd name="T12" fmla="*/ 77 w 277"/>
                  <a:gd name="T13" fmla="*/ 3 h 226"/>
                  <a:gd name="T14" fmla="*/ 92 w 277"/>
                  <a:gd name="T15" fmla="*/ 4 h 226"/>
                  <a:gd name="T16" fmla="*/ 109 w 277"/>
                  <a:gd name="T17" fmla="*/ 4 h 226"/>
                  <a:gd name="T18" fmla="*/ 126 w 277"/>
                  <a:gd name="T19" fmla="*/ 5 h 226"/>
                  <a:gd name="T20" fmla="*/ 142 w 277"/>
                  <a:gd name="T21" fmla="*/ 5 h 226"/>
                  <a:gd name="T22" fmla="*/ 159 w 277"/>
                  <a:gd name="T23" fmla="*/ 6 h 226"/>
                  <a:gd name="T24" fmla="*/ 176 w 277"/>
                  <a:gd name="T25" fmla="*/ 7 h 226"/>
                  <a:gd name="T26" fmla="*/ 193 w 277"/>
                  <a:gd name="T27" fmla="*/ 9 h 226"/>
                  <a:gd name="T28" fmla="*/ 210 w 277"/>
                  <a:gd name="T29" fmla="*/ 10 h 226"/>
                  <a:gd name="T30" fmla="*/ 227 w 277"/>
                  <a:gd name="T31" fmla="*/ 11 h 226"/>
                  <a:gd name="T32" fmla="*/ 243 w 277"/>
                  <a:gd name="T33" fmla="*/ 12 h 226"/>
                  <a:gd name="T34" fmla="*/ 260 w 277"/>
                  <a:gd name="T35" fmla="*/ 13 h 226"/>
                  <a:gd name="T36" fmla="*/ 277 w 277"/>
                  <a:gd name="T37" fmla="*/ 14 h 226"/>
                  <a:gd name="T38" fmla="*/ 254 w 277"/>
                  <a:gd name="T39" fmla="*/ 226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77" h="226">
                    <a:moveTo>
                      <a:pt x="254" y="226"/>
                    </a:moveTo>
                    <a:lnTo>
                      <a:pt x="0" y="214"/>
                    </a:lnTo>
                    <a:lnTo>
                      <a:pt x="13" y="0"/>
                    </a:lnTo>
                    <a:lnTo>
                      <a:pt x="28" y="2"/>
                    </a:lnTo>
                    <a:lnTo>
                      <a:pt x="44" y="2"/>
                    </a:lnTo>
                    <a:lnTo>
                      <a:pt x="61" y="3"/>
                    </a:lnTo>
                    <a:lnTo>
                      <a:pt x="77" y="3"/>
                    </a:lnTo>
                    <a:lnTo>
                      <a:pt x="92" y="4"/>
                    </a:lnTo>
                    <a:lnTo>
                      <a:pt x="109" y="4"/>
                    </a:lnTo>
                    <a:lnTo>
                      <a:pt x="126" y="5"/>
                    </a:lnTo>
                    <a:lnTo>
                      <a:pt x="142" y="5"/>
                    </a:lnTo>
                    <a:lnTo>
                      <a:pt x="159" y="6"/>
                    </a:lnTo>
                    <a:lnTo>
                      <a:pt x="176" y="7"/>
                    </a:lnTo>
                    <a:lnTo>
                      <a:pt x="193" y="9"/>
                    </a:lnTo>
                    <a:lnTo>
                      <a:pt x="210" y="10"/>
                    </a:lnTo>
                    <a:lnTo>
                      <a:pt x="227" y="11"/>
                    </a:lnTo>
                    <a:lnTo>
                      <a:pt x="243" y="12"/>
                    </a:lnTo>
                    <a:lnTo>
                      <a:pt x="260" y="13"/>
                    </a:lnTo>
                    <a:lnTo>
                      <a:pt x="277" y="14"/>
                    </a:lnTo>
                    <a:lnTo>
                      <a:pt x="254" y="226"/>
                    </a:lnTo>
                    <a:close/>
                  </a:path>
                </a:pathLst>
              </a:custGeom>
              <a:solidFill>
                <a:srgbClr val="8CFF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49" name="Freeform 33">
                <a:extLst>
                  <a:ext uri="{FF2B5EF4-FFF2-40B4-BE49-F238E27FC236}">
                    <a16:creationId xmlns:a16="http://schemas.microsoft.com/office/drawing/2014/main" id="{31B1B614-FE93-4B70-936C-3009CBEF5F9B}"/>
                  </a:ext>
                </a:extLst>
              </p:cNvPr>
              <p:cNvSpPr>
                <a:spLocks/>
              </p:cNvSpPr>
              <p:nvPr/>
            </p:nvSpPr>
            <p:spPr bwMode="auto">
              <a:xfrm>
                <a:off x="921" y="510"/>
                <a:ext cx="52" cy="39"/>
              </a:xfrm>
              <a:custGeom>
                <a:avLst/>
                <a:gdLst>
                  <a:gd name="T0" fmla="*/ 141 w 206"/>
                  <a:gd name="T1" fmla="*/ 23 h 157"/>
                  <a:gd name="T2" fmla="*/ 158 w 206"/>
                  <a:gd name="T3" fmla="*/ 76 h 157"/>
                  <a:gd name="T4" fmla="*/ 172 w 206"/>
                  <a:gd name="T5" fmla="*/ 128 h 157"/>
                  <a:gd name="T6" fmla="*/ 189 w 206"/>
                  <a:gd name="T7" fmla="*/ 135 h 157"/>
                  <a:gd name="T8" fmla="*/ 206 w 206"/>
                  <a:gd name="T9" fmla="*/ 141 h 157"/>
                  <a:gd name="T10" fmla="*/ 193 w 206"/>
                  <a:gd name="T11" fmla="*/ 154 h 157"/>
                  <a:gd name="T12" fmla="*/ 175 w 206"/>
                  <a:gd name="T13" fmla="*/ 157 h 157"/>
                  <a:gd name="T14" fmla="*/ 154 w 206"/>
                  <a:gd name="T15" fmla="*/ 155 h 157"/>
                  <a:gd name="T16" fmla="*/ 133 w 206"/>
                  <a:gd name="T17" fmla="*/ 153 h 157"/>
                  <a:gd name="T18" fmla="*/ 128 w 206"/>
                  <a:gd name="T19" fmla="*/ 147 h 157"/>
                  <a:gd name="T20" fmla="*/ 128 w 206"/>
                  <a:gd name="T21" fmla="*/ 141 h 157"/>
                  <a:gd name="T22" fmla="*/ 145 w 206"/>
                  <a:gd name="T23" fmla="*/ 125 h 157"/>
                  <a:gd name="T24" fmla="*/ 140 w 206"/>
                  <a:gd name="T25" fmla="*/ 101 h 157"/>
                  <a:gd name="T26" fmla="*/ 123 w 206"/>
                  <a:gd name="T27" fmla="*/ 94 h 157"/>
                  <a:gd name="T28" fmla="*/ 105 w 206"/>
                  <a:gd name="T29" fmla="*/ 93 h 157"/>
                  <a:gd name="T30" fmla="*/ 86 w 206"/>
                  <a:gd name="T31" fmla="*/ 94 h 157"/>
                  <a:gd name="T32" fmla="*/ 67 w 206"/>
                  <a:gd name="T33" fmla="*/ 94 h 157"/>
                  <a:gd name="T34" fmla="*/ 58 w 206"/>
                  <a:gd name="T35" fmla="*/ 112 h 157"/>
                  <a:gd name="T36" fmla="*/ 55 w 206"/>
                  <a:gd name="T37" fmla="*/ 130 h 157"/>
                  <a:gd name="T38" fmla="*/ 69 w 206"/>
                  <a:gd name="T39" fmla="*/ 138 h 157"/>
                  <a:gd name="T40" fmla="*/ 78 w 206"/>
                  <a:gd name="T41" fmla="*/ 152 h 157"/>
                  <a:gd name="T42" fmla="*/ 60 w 206"/>
                  <a:gd name="T43" fmla="*/ 154 h 157"/>
                  <a:gd name="T44" fmla="*/ 39 w 206"/>
                  <a:gd name="T45" fmla="*/ 152 h 157"/>
                  <a:gd name="T46" fmla="*/ 18 w 206"/>
                  <a:gd name="T47" fmla="*/ 148 h 157"/>
                  <a:gd name="T48" fmla="*/ 0 w 206"/>
                  <a:gd name="T49" fmla="*/ 145 h 157"/>
                  <a:gd name="T50" fmla="*/ 18 w 206"/>
                  <a:gd name="T51" fmla="*/ 114 h 157"/>
                  <a:gd name="T52" fmla="*/ 37 w 206"/>
                  <a:gd name="T53" fmla="*/ 84 h 157"/>
                  <a:gd name="T54" fmla="*/ 52 w 206"/>
                  <a:gd name="T55" fmla="*/ 52 h 157"/>
                  <a:gd name="T56" fmla="*/ 67 w 206"/>
                  <a:gd name="T57" fmla="*/ 21 h 157"/>
                  <a:gd name="T58" fmla="*/ 51 w 206"/>
                  <a:gd name="T59" fmla="*/ 14 h 157"/>
                  <a:gd name="T60" fmla="*/ 43 w 206"/>
                  <a:gd name="T61" fmla="*/ 4 h 157"/>
                  <a:gd name="T62" fmla="*/ 73 w 206"/>
                  <a:gd name="T63" fmla="*/ 1 h 157"/>
                  <a:gd name="T64" fmla="*/ 105 w 206"/>
                  <a:gd name="T65" fmla="*/ 0 h 157"/>
                  <a:gd name="T66" fmla="*/ 136 w 206"/>
                  <a:gd name="T67" fmla="*/ 3 h 157"/>
                  <a:gd name="T68" fmla="*/ 162 w 206"/>
                  <a:gd name="T69" fmla="*/ 11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06" h="157">
                    <a:moveTo>
                      <a:pt x="162" y="17"/>
                    </a:moveTo>
                    <a:lnTo>
                      <a:pt x="141" y="23"/>
                    </a:lnTo>
                    <a:lnTo>
                      <a:pt x="149" y="49"/>
                    </a:lnTo>
                    <a:lnTo>
                      <a:pt x="158" y="76"/>
                    </a:lnTo>
                    <a:lnTo>
                      <a:pt x="166" y="101"/>
                    </a:lnTo>
                    <a:lnTo>
                      <a:pt x="172" y="128"/>
                    </a:lnTo>
                    <a:lnTo>
                      <a:pt x="180" y="134"/>
                    </a:lnTo>
                    <a:lnTo>
                      <a:pt x="189" y="135"/>
                    </a:lnTo>
                    <a:lnTo>
                      <a:pt x="198" y="135"/>
                    </a:lnTo>
                    <a:lnTo>
                      <a:pt x="206" y="141"/>
                    </a:lnTo>
                    <a:lnTo>
                      <a:pt x="201" y="149"/>
                    </a:lnTo>
                    <a:lnTo>
                      <a:pt x="193" y="154"/>
                    </a:lnTo>
                    <a:lnTo>
                      <a:pt x="185" y="157"/>
                    </a:lnTo>
                    <a:lnTo>
                      <a:pt x="175" y="157"/>
                    </a:lnTo>
                    <a:lnTo>
                      <a:pt x="165" y="156"/>
                    </a:lnTo>
                    <a:lnTo>
                      <a:pt x="154" y="155"/>
                    </a:lnTo>
                    <a:lnTo>
                      <a:pt x="144" y="154"/>
                    </a:lnTo>
                    <a:lnTo>
                      <a:pt x="133" y="153"/>
                    </a:lnTo>
                    <a:lnTo>
                      <a:pt x="131" y="150"/>
                    </a:lnTo>
                    <a:lnTo>
                      <a:pt x="128" y="147"/>
                    </a:lnTo>
                    <a:lnTo>
                      <a:pt x="127" y="145"/>
                    </a:lnTo>
                    <a:lnTo>
                      <a:pt x="128" y="141"/>
                    </a:lnTo>
                    <a:lnTo>
                      <a:pt x="142" y="135"/>
                    </a:lnTo>
                    <a:lnTo>
                      <a:pt x="145" y="125"/>
                    </a:lnTo>
                    <a:lnTo>
                      <a:pt x="142" y="113"/>
                    </a:lnTo>
                    <a:lnTo>
                      <a:pt x="140" y="101"/>
                    </a:lnTo>
                    <a:lnTo>
                      <a:pt x="132" y="97"/>
                    </a:lnTo>
                    <a:lnTo>
                      <a:pt x="123" y="94"/>
                    </a:lnTo>
                    <a:lnTo>
                      <a:pt x="114" y="93"/>
                    </a:lnTo>
                    <a:lnTo>
                      <a:pt x="105" y="93"/>
                    </a:lnTo>
                    <a:lnTo>
                      <a:pt x="95" y="93"/>
                    </a:lnTo>
                    <a:lnTo>
                      <a:pt x="86" y="94"/>
                    </a:lnTo>
                    <a:lnTo>
                      <a:pt x="76" y="94"/>
                    </a:lnTo>
                    <a:lnTo>
                      <a:pt x="67" y="94"/>
                    </a:lnTo>
                    <a:lnTo>
                      <a:pt x="63" y="102"/>
                    </a:lnTo>
                    <a:lnTo>
                      <a:pt x="58" y="112"/>
                    </a:lnTo>
                    <a:lnTo>
                      <a:pt x="54" y="121"/>
                    </a:lnTo>
                    <a:lnTo>
                      <a:pt x="55" y="130"/>
                    </a:lnTo>
                    <a:lnTo>
                      <a:pt x="63" y="132"/>
                    </a:lnTo>
                    <a:lnTo>
                      <a:pt x="69" y="138"/>
                    </a:lnTo>
                    <a:lnTo>
                      <a:pt x="75" y="145"/>
                    </a:lnTo>
                    <a:lnTo>
                      <a:pt x="78" y="152"/>
                    </a:lnTo>
                    <a:lnTo>
                      <a:pt x="71" y="153"/>
                    </a:lnTo>
                    <a:lnTo>
                      <a:pt x="60" y="154"/>
                    </a:lnTo>
                    <a:lnTo>
                      <a:pt x="50" y="153"/>
                    </a:lnTo>
                    <a:lnTo>
                      <a:pt x="39" y="152"/>
                    </a:lnTo>
                    <a:lnTo>
                      <a:pt x="29" y="150"/>
                    </a:lnTo>
                    <a:lnTo>
                      <a:pt x="18" y="148"/>
                    </a:lnTo>
                    <a:lnTo>
                      <a:pt x="8" y="146"/>
                    </a:lnTo>
                    <a:lnTo>
                      <a:pt x="0" y="145"/>
                    </a:lnTo>
                    <a:lnTo>
                      <a:pt x="9" y="129"/>
                    </a:lnTo>
                    <a:lnTo>
                      <a:pt x="18" y="114"/>
                    </a:lnTo>
                    <a:lnTo>
                      <a:pt x="28" y="99"/>
                    </a:lnTo>
                    <a:lnTo>
                      <a:pt x="37" y="84"/>
                    </a:lnTo>
                    <a:lnTo>
                      <a:pt x="45" y="69"/>
                    </a:lnTo>
                    <a:lnTo>
                      <a:pt x="52" y="52"/>
                    </a:lnTo>
                    <a:lnTo>
                      <a:pt x="60" y="37"/>
                    </a:lnTo>
                    <a:lnTo>
                      <a:pt x="67" y="21"/>
                    </a:lnTo>
                    <a:lnTo>
                      <a:pt x="59" y="17"/>
                    </a:lnTo>
                    <a:lnTo>
                      <a:pt x="51" y="14"/>
                    </a:lnTo>
                    <a:lnTo>
                      <a:pt x="46" y="10"/>
                    </a:lnTo>
                    <a:lnTo>
                      <a:pt x="43" y="4"/>
                    </a:lnTo>
                    <a:lnTo>
                      <a:pt x="58" y="2"/>
                    </a:lnTo>
                    <a:lnTo>
                      <a:pt x="73" y="1"/>
                    </a:lnTo>
                    <a:lnTo>
                      <a:pt x="89" y="0"/>
                    </a:lnTo>
                    <a:lnTo>
                      <a:pt x="105" y="0"/>
                    </a:lnTo>
                    <a:lnTo>
                      <a:pt x="120" y="1"/>
                    </a:lnTo>
                    <a:lnTo>
                      <a:pt x="136" y="3"/>
                    </a:lnTo>
                    <a:lnTo>
                      <a:pt x="149" y="7"/>
                    </a:lnTo>
                    <a:lnTo>
                      <a:pt x="162" y="11"/>
                    </a:lnTo>
                    <a:lnTo>
                      <a:pt x="162" y="17"/>
                    </a:lnTo>
                    <a:close/>
                  </a:path>
                </a:pathLst>
              </a:custGeom>
              <a:solidFill>
                <a:srgbClr val="9116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50" name="Freeform 34">
                <a:extLst>
                  <a:ext uri="{FF2B5EF4-FFF2-40B4-BE49-F238E27FC236}">
                    <a16:creationId xmlns:a16="http://schemas.microsoft.com/office/drawing/2014/main" id="{46EADCF5-31BB-41E8-98C3-306C5DB8A737}"/>
                  </a:ext>
                </a:extLst>
              </p:cNvPr>
              <p:cNvSpPr>
                <a:spLocks/>
              </p:cNvSpPr>
              <p:nvPr/>
            </p:nvSpPr>
            <p:spPr bwMode="auto">
              <a:xfrm>
                <a:off x="942" y="515"/>
                <a:ext cx="10" cy="13"/>
              </a:xfrm>
              <a:custGeom>
                <a:avLst/>
                <a:gdLst>
                  <a:gd name="T0" fmla="*/ 42 w 42"/>
                  <a:gd name="T1" fmla="*/ 49 h 50"/>
                  <a:gd name="T2" fmla="*/ 37 w 42"/>
                  <a:gd name="T3" fmla="*/ 50 h 50"/>
                  <a:gd name="T4" fmla="*/ 32 w 42"/>
                  <a:gd name="T5" fmla="*/ 50 h 50"/>
                  <a:gd name="T6" fmla="*/ 26 w 42"/>
                  <a:gd name="T7" fmla="*/ 50 h 50"/>
                  <a:gd name="T8" fmla="*/ 21 w 42"/>
                  <a:gd name="T9" fmla="*/ 49 h 50"/>
                  <a:gd name="T10" fmla="*/ 16 w 42"/>
                  <a:gd name="T11" fmla="*/ 49 h 50"/>
                  <a:gd name="T12" fmla="*/ 11 w 42"/>
                  <a:gd name="T13" fmla="*/ 48 h 50"/>
                  <a:gd name="T14" fmla="*/ 6 w 42"/>
                  <a:gd name="T15" fmla="*/ 49 h 50"/>
                  <a:gd name="T16" fmla="*/ 0 w 42"/>
                  <a:gd name="T17" fmla="*/ 50 h 50"/>
                  <a:gd name="T18" fmla="*/ 21 w 42"/>
                  <a:gd name="T19" fmla="*/ 0 h 50"/>
                  <a:gd name="T20" fmla="*/ 30 w 42"/>
                  <a:gd name="T21" fmla="*/ 11 h 50"/>
                  <a:gd name="T22" fmla="*/ 32 w 42"/>
                  <a:gd name="T23" fmla="*/ 23 h 50"/>
                  <a:gd name="T24" fmla="*/ 34 w 42"/>
                  <a:gd name="T25" fmla="*/ 36 h 50"/>
                  <a:gd name="T26" fmla="*/ 42 w 42"/>
                  <a:gd name="T27" fmla="*/ 49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2" h="50">
                    <a:moveTo>
                      <a:pt x="42" y="49"/>
                    </a:moveTo>
                    <a:lnTo>
                      <a:pt x="37" y="50"/>
                    </a:lnTo>
                    <a:lnTo>
                      <a:pt x="32" y="50"/>
                    </a:lnTo>
                    <a:lnTo>
                      <a:pt x="26" y="50"/>
                    </a:lnTo>
                    <a:lnTo>
                      <a:pt x="21" y="49"/>
                    </a:lnTo>
                    <a:lnTo>
                      <a:pt x="16" y="49"/>
                    </a:lnTo>
                    <a:lnTo>
                      <a:pt x="11" y="48"/>
                    </a:lnTo>
                    <a:lnTo>
                      <a:pt x="6" y="49"/>
                    </a:lnTo>
                    <a:lnTo>
                      <a:pt x="0" y="50"/>
                    </a:lnTo>
                    <a:lnTo>
                      <a:pt x="21" y="0"/>
                    </a:lnTo>
                    <a:lnTo>
                      <a:pt x="30" y="11"/>
                    </a:lnTo>
                    <a:lnTo>
                      <a:pt x="32" y="23"/>
                    </a:lnTo>
                    <a:lnTo>
                      <a:pt x="34" y="36"/>
                    </a:lnTo>
                    <a:lnTo>
                      <a:pt x="42" y="49"/>
                    </a:lnTo>
                    <a:close/>
                  </a:path>
                </a:pathLst>
              </a:custGeom>
              <a:solidFill>
                <a:srgbClr val="8CFF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51" name="Freeform 35">
                <a:extLst>
                  <a:ext uri="{FF2B5EF4-FFF2-40B4-BE49-F238E27FC236}">
                    <a16:creationId xmlns:a16="http://schemas.microsoft.com/office/drawing/2014/main" id="{E204846B-54C2-4C81-A3CF-B30067E79454}"/>
                  </a:ext>
                </a:extLst>
              </p:cNvPr>
              <p:cNvSpPr>
                <a:spLocks/>
              </p:cNvSpPr>
              <p:nvPr/>
            </p:nvSpPr>
            <p:spPr bwMode="auto">
              <a:xfrm>
                <a:off x="513" y="517"/>
                <a:ext cx="7" cy="6"/>
              </a:xfrm>
              <a:custGeom>
                <a:avLst/>
                <a:gdLst>
                  <a:gd name="T0" fmla="*/ 26 w 28"/>
                  <a:gd name="T1" fmla="*/ 3 h 23"/>
                  <a:gd name="T2" fmla="*/ 26 w 28"/>
                  <a:gd name="T3" fmla="*/ 5 h 23"/>
                  <a:gd name="T4" fmla="*/ 26 w 28"/>
                  <a:gd name="T5" fmla="*/ 8 h 23"/>
                  <a:gd name="T6" fmla="*/ 26 w 28"/>
                  <a:gd name="T7" fmla="*/ 10 h 23"/>
                  <a:gd name="T8" fmla="*/ 28 w 28"/>
                  <a:gd name="T9" fmla="*/ 11 h 23"/>
                  <a:gd name="T10" fmla="*/ 24 w 28"/>
                  <a:gd name="T11" fmla="*/ 16 h 23"/>
                  <a:gd name="T12" fmla="*/ 18 w 28"/>
                  <a:gd name="T13" fmla="*/ 18 h 23"/>
                  <a:gd name="T14" fmla="*/ 13 w 28"/>
                  <a:gd name="T15" fmla="*/ 21 h 23"/>
                  <a:gd name="T16" fmla="*/ 6 w 28"/>
                  <a:gd name="T17" fmla="*/ 23 h 23"/>
                  <a:gd name="T18" fmla="*/ 0 w 28"/>
                  <a:gd name="T19" fmla="*/ 0 h 23"/>
                  <a:gd name="T20" fmla="*/ 6 w 28"/>
                  <a:gd name="T21" fmla="*/ 1 h 23"/>
                  <a:gd name="T22" fmla="*/ 11 w 28"/>
                  <a:gd name="T23" fmla="*/ 2 h 23"/>
                  <a:gd name="T24" fmla="*/ 18 w 28"/>
                  <a:gd name="T25" fmla="*/ 3 h 23"/>
                  <a:gd name="T26" fmla="*/ 26 w 28"/>
                  <a:gd name="T27" fmla="*/ 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8" h="23">
                    <a:moveTo>
                      <a:pt x="26" y="3"/>
                    </a:moveTo>
                    <a:lnTo>
                      <a:pt x="26" y="5"/>
                    </a:lnTo>
                    <a:lnTo>
                      <a:pt x="26" y="8"/>
                    </a:lnTo>
                    <a:lnTo>
                      <a:pt x="26" y="10"/>
                    </a:lnTo>
                    <a:lnTo>
                      <a:pt x="28" y="11"/>
                    </a:lnTo>
                    <a:lnTo>
                      <a:pt x="24" y="16"/>
                    </a:lnTo>
                    <a:lnTo>
                      <a:pt x="18" y="18"/>
                    </a:lnTo>
                    <a:lnTo>
                      <a:pt x="13" y="21"/>
                    </a:lnTo>
                    <a:lnTo>
                      <a:pt x="6" y="23"/>
                    </a:lnTo>
                    <a:lnTo>
                      <a:pt x="0" y="0"/>
                    </a:lnTo>
                    <a:lnTo>
                      <a:pt x="6" y="1"/>
                    </a:lnTo>
                    <a:lnTo>
                      <a:pt x="11" y="2"/>
                    </a:lnTo>
                    <a:lnTo>
                      <a:pt x="18" y="3"/>
                    </a:lnTo>
                    <a:lnTo>
                      <a:pt x="26" y="3"/>
                    </a:lnTo>
                    <a:close/>
                  </a:path>
                </a:pathLst>
              </a:custGeom>
              <a:solidFill>
                <a:srgbClr val="FF8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52" name="Freeform 36">
                <a:extLst>
                  <a:ext uri="{FF2B5EF4-FFF2-40B4-BE49-F238E27FC236}">
                    <a16:creationId xmlns:a16="http://schemas.microsoft.com/office/drawing/2014/main" id="{A5B78864-5018-478F-9F95-4C1E324FE0F1}"/>
                  </a:ext>
                </a:extLst>
              </p:cNvPr>
              <p:cNvSpPr>
                <a:spLocks/>
              </p:cNvSpPr>
              <p:nvPr/>
            </p:nvSpPr>
            <p:spPr bwMode="auto">
              <a:xfrm>
                <a:off x="514" y="529"/>
                <a:ext cx="8" cy="8"/>
              </a:xfrm>
              <a:custGeom>
                <a:avLst/>
                <a:gdLst>
                  <a:gd name="T0" fmla="*/ 36 w 36"/>
                  <a:gd name="T1" fmla="*/ 20 h 34"/>
                  <a:gd name="T2" fmla="*/ 29 w 36"/>
                  <a:gd name="T3" fmla="*/ 30 h 34"/>
                  <a:gd name="T4" fmla="*/ 23 w 36"/>
                  <a:gd name="T5" fmla="*/ 34 h 34"/>
                  <a:gd name="T6" fmla="*/ 14 w 36"/>
                  <a:gd name="T7" fmla="*/ 34 h 34"/>
                  <a:gd name="T8" fmla="*/ 0 w 36"/>
                  <a:gd name="T9" fmla="*/ 32 h 34"/>
                  <a:gd name="T10" fmla="*/ 3 w 36"/>
                  <a:gd name="T11" fmla="*/ 0 h 34"/>
                  <a:gd name="T12" fmla="*/ 14 w 36"/>
                  <a:gd name="T13" fmla="*/ 2 h 34"/>
                  <a:gd name="T14" fmla="*/ 21 w 36"/>
                  <a:gd name="T15" fmla="*/ 7 h 34"/>
                  <a:gd name="T16" fmla="*/ 28 w 36"/>
                  <a:gd name="T17" fmla="*/ 14 h 34"/>
                  <a:gd name="T18" fmla="*/ 36 w 36"/>
                  <a:gd name="T19" fmla="*/ 2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6" h="34">
                    <a:moveTo>
                      <a:pt x="36" y="20"/>
                    </a:moveTo>
                    <a:lnTo>
                      <a:pt x="29" y="30"/>
                    </a:lnTo>
                    <a:lnTo>
                      <a:pt x="23" y="34"/>
                    </a:lnTo>
                    <a:lnTo>
                      <a:pt x="14" y="34"/>
                    </a:lnTo>
                    <a:lnTo>
                      <a:pt x="0" y="32"/>
                    </a:lnTo>
                    <a:lnTo>
                      <a:pt x="3" y="0"/>
                    </a:lnTo>
                    <a:lnTo>
                      <a:pt x="14" y="2"/>
                    </a:lnTo>
                    <a:lnTo>
                      <a:pt x="21" y="7"/>
                    </a:lnTo>
                    <a:lnTo>
                      <a:pt x="28" y="14"/>
                    </a:lnTo>
                    <a:lnTo>
                      <a:pt x="36" y="20"/>
                    </a:lnTo>
                    <a:close/>
                  </a:path>
                </a:pathLst>
              </a:custGeom>
              <a:solidFill>
                <a:srgbClr val="FF8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53" name="Freeform 37">
                <a:extLst>
                  <a:ext uri="{FF2B5EF4-FFF2-40B4-BE49-F238E27FC236}">
                    <a16:creationId xmlns:a16="http://schemas.microsoft.com/office/drawing/2014/main" id="{59E1DF83-962D-4B9C-BECA-9C3F407308F9}"/>
                  </a:ext>
                </a:extLst>
              </p:cNvPr>
              <p:cNvSpPr>
                <a:spLocks/>
              </p:cNvSpPr>
              <p:nvPr/>
            </p:nvSpPr>
            <p:spPr bwMode="auto">
              <a:xfrm>
                <a:off x="866" y="529"/>
                <a:ext cx="3" cy="9"/>
              </a:xfrm>
              <a:custGeom>
                <a:avLst/>
                <a:gdLst>
                  <a:gd name="T0" fmla="*/ 2 w 12"/>
                  <a:gd name="T1" fmla="*/ 35 h 35"/>
                  <a:gd name="T2" fmla="*/ 2 w 12"/>
                  <a:gd name="T3" fmla="*/ 24 h 35"/>
                  <a:gd name="T4" fmla="*/ 0 w 12"/>
                  <a:gd name="T5" fmla="*/ 13 h 35"/>
                  <a:gd name="T6" fmla="*/ 2 w 12"/>
                  <a:gd name="T7" fmla="*/ 3 h 35"/>
                  <a:gd name="T8" fmla="*/ 11 w 12"/>
                  <a:gd name="T9" fmla="*/ 0 h 35"/>
                  <a:gd name="T10" fmla="*/ 10 w 12"/>
                  <a:gd name="T11" fmla="*/ 9 h 35"/>
                  <a:gd name="T12" fmla="*/ 12 w 12"/>
                  <a:gd name="T13" fmla="*/ 21 h 35"/>
                  <a:gd name="T14" fmla="*/ 11 w 12"/>
                  <a:gd name="T15" fmla="*/ 31 h 35"/>
                  <a:gd name="T16" fmla="*/ 2 w 12"/>
                  <a:gd name="T17" fmla="*/ 35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 h="35">
                    <a:moveTo>
                      <a:pt x="2" y="35"/>
                    </a:moveTo>
                    <a:lnTo>
                      <a:pt x="2" y="24"/>
                    </a:lnTo>
                    <a:lnTo>
                      <a:pt x="0" y="13"/>
                    </a:lnTo>
                    <a:lnTo>
                      <a:pt x="2" y="3"/>
                    </a:lnTo>
                    <a:lnTo>
                      <a:pt x="11" y="0"/>
                    </a:lnTo>
                    <a:lnTo>
                      <a:pt x="10" y="9"/>
                    </a:lnTo>
                    <a:lnTo>
                      <a:pt x="12" y="21"/>
                    </a:lnTo>
                    <a:lnTo>
                      <a:pt x="11" y="31"/>
                    </a:lnTo>
                    <a:lnTo>
                      <a:pt x="2" y="35"/>
                    </a:lnTo>
                    <a:close/>
                  </a:path>
                </a:pathLst>
              </a:custGeom>
              <a:solidFill>
                <a:srgbClr val="F2D8C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54" name="Freeform 38">
                <a:extLst>
                  <a:ext uri="{FF2B5EF4-FFF2-40B4-BE49-F238E27FC236}">
                    <a16:creationId xmlns:a16="http://schemas.microsoft.com/office/drawing/2014/main" id="{C1726B9A-6427-44BC-AB7D-41EBDD1BAEBB}"/>
                  </a:ext>
                </a:extLst>
              </p:cNvPr>
              <p:cNvSpPr>
                <a:spLocks/>
              </p:cNvSpPr>
              <p:nvPr/>
            </p:nvSpPr>
            <p:spPr bwMode="auto">
              <a:xfrm>
                <a:off x="452" y="543"/>
                <a:ext cx="30" cy="12"/>
              </a:xfrm>
              <a:custGeom>
                <a:avLst/>
                <a:gdLst>
                  <a:gd name="T0" fmla="*/ 0 w 120"/>
                  <a:gd name="T1" fmla="*/ 40 h 48"/>
                  <a:gd name="T2" fmla="*/ 120 w 120"/>
                  <a:gd name="T3" fmla="*/ 0 h 48"/>
                  <a:gd name="T4" fmla="*/ 120 w 120"/>
                  <a:gd name="T5" fmla="*/ 48 h 48"/>
                  <a:gd name="T6" fmla="*/ 0 w 120"/>
                  <a:gd name="T7" fmla="*/ 40 h 48"/>
                </a:gdLst>
                <a:ahLst/>
                <a:cxnLst>
                  <a:cxn ang="0">
                    <a:pos x="T0" y="T1"/>
                  </a:cxn>
                  <a:cxn ang="0">
                    <a:pos x="T2" y="T3"/>
                  </a:cxn>
                  <a:cxn ang="0">
                    <a:pos x="T4" y="T5"/>
                  </a:cxn>
                  <a:cxn ang="0">
                    <a:pos x="T6" y="T7"/>
                  </a:cxn>
                </a:cxnLst>
                <a:rect l="0" t="0" r="r" b="b"/>
                <a:pathLst>
                  <a:path w="120" h="48">
                    <a:moveTo>
                      <a:pt x="0" y="40"/>
                    </a:moveTo>
                    <a:lnTo>
                      <a:pt x="120" y="0"/>
                    </a:lnTo>
                    <a:lnTo>
                      <a:pt x="120" y="48"/>
                    </a:lnTo>
                    <a:lnTo>
                      <a:pt x="0" y="40"/>
                    </a:lnTo>
                    <a:close/>
                  </a:path>
                </a:pathLst>
              </a:custGeom>
              <a:solidFill>
                <a:srgbClr val="FF4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55" name="Freeform 39">
                <a:extLst>
                  <a:ext uri="{FF2B5EF4-FFF2-40B4-BE49-F238E27FC236}">
                    <a16:creationId xmlns:a16="http://schemas.microsoft.com/office/drawing/2014/main" id="{95BEE37A-D53B-442D-8119-FE1AF6A143C4}"/>
                  </a:ext>
                </a:extLst>
              </p:cNvPr>
              <p:cNvSpPr>
                <a:spLocks/>
              </p:cNvSpPr>
              <p:nvPr/>
            </p:nvSpPr>
            <p:spPr bwMode="auto">
              <a:xfrm>
                <a:off x="477" y="557"/>
                <a:ext cx="68" cy="16"/>
              </a:xfrm>
              <a:custGeom>
                <a:avLst/>
                <a:gdLst>
                  <a:gd name="T0" fmla="*/ 270 w 270"/>
                  <a:gd name="T1" fmla="*/ 5 h 64"/>
                  <a:gd name="T2" fmla="*/ 270 w 270"/>
                  <a:gd name="T3" fmla="*/ 11 h 64"/>
                  <a:gd name="T4" fmla="*/ 180 w 270"/>
                  <a:gd name="T5" fmla="*/ 64 h 64"/>
                  <a:gd name="T6" fmla="*/ 158 w 270"/>
                  <a:gd name="T7" fmla="*/ 60 h 64"/>
                  <a:gd name="T8" fmla="*/ 134 w 270"/>
                  <a:gd name="T9" fmla="*/ 58 h 64"/>
                  <a:gd name="T10" fmla="*/ 112 w 270"/>
                  <a:gd name="T11" fmla="*/ 56 h 64"/>
                  <a:gd name="T12" fmla="*/ 90 w 270"/>
                  <a:gd name="T13" fmla="*/ 52 h 64"/>
                  <a:gd name="T14" fmla="*/ 66 w 270"/>
                  <a:gd name="T15" fmla="*/ 50 h 64"/>
                  <a:gd name="T16" fmla="*/ 44 w 270"/>
                  <a:gd name="T17" fmla="*/ 48 h 64"/>
                  <a:gd name="T18" fmla="*/ 22 w 270"/>
                  <a:gd name="T19" fmla="*/ 44 h 64"/>
                  <a:gd name="T20" fmla="*/ 0 w 270"/>
                  <a:gd name="T21" fmla="*/ 41 h 64"/>
                  <a:gd name="T22" fmla="*/ 13 w 270"/>
                  <a:gd name="T23" fmla="*/ 31 h 64"/>
                  <a:gd name="T24" fmla="*/ 27 w 270"/>
                  <a:gd name="T25" fmla="*/ 24 h 64"/>
                  <a:gd name="T26" fmla="*/ 41 w 270"/>
                  <a:gd name="T27" fmla="*/ 18 h 64"/>
                  <a:gd name="T28" fmla="*/ 57 w 270"/>
                  <a:gd name="T29" fmla="*/ 14 h 64"/>
                  <a:gd name="T30" fmla="*/ 74 w 270"/>
                  <a:gd name="T31" fmla="*/ 10 h 64"/>
                  <a:gd name="T32" fmla="*/ 90 w 270"/>
                  <a:gd name="T33" fmla="*/ 8 h 64"/>
                  <a:gd name="T34" fmla="*/ 108 w 270"/>
                  <a:gd name="T35" fmla="*/ 7 h 64"/>
                  <a:gd name="T36" fmla="*/ 125 w 270"/>
                  <a:gd name="T37" fmla="*/ 5 h 64"/>
                  <a:gd name="T38" fmla="*/ 142 w 270"/>
                  <a:gd name="T39" fmla="*/ 5 h 64"/>
                  <a:gd name="T40" fmla="*/ 160 w 270"/>
                  <a:gd name="T41" fmla="*/ 5 h 64"/>
                  <a:gd name="T42" fmla="*/ 178 w 270"/>
                  <a:gd name="T43" fmla="*/ 5 h 64"/>
                  <a:gd name="T44" fmla="*/ 195 w 270"/>
                  <a:gd name="T45" fmla="*/ 5 h 64"/>
                  <a:gd name="T46" fmla="*/ 214 w 270"/>
                  <a:gd name="T47" fmla="*/ 5 h 64"/>
                  <a:gd name="T48" fmla="*/ 231 w 270"/>
                  <a:gd name="T49" fmla="*/ 4 h 64"/>
                  <a:gd name="T50" fmla="*/ 248 w 270"/>
                  <a:gd name="T51" fmla="*/ 2 h 64"/>
                  <a:gd name="T52" fmla="*/ 265 w 270"/>
                  <a:gd name="T53" fmla="*/ 0 h 64"/>
                  <a:gd name="T54" fmla="*/ 270 w 270"/>
                  <a:gd name="T55" fmla="*/ 5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70" h="64">
                    <a:moveTo>
                      <a:pt x="270" y="5"/>
                    </a:moveTo>
                    <a:lnTo>
                      <a:pt x="270" y="11"/>
                    </a:lnTo>
                    <a:lnTo>
                      <a:pt x="180" y="64"/>
                    </a:lnTo>
                    <a:lnTo>
                      <a:pt x="158" y="60"/>
                    </a:lnTo>
                    <a:lnTo>
                      <a:pt x="134" y="58"/>
                    </a:lnTo>
                    <a:lnTo>
                      <a:pt x="112" y="56"/>
                    </a:lnTo>
                    <a:lnTo>
                      <a:pt x="90" y="52"/>
                    </a:lnTo>
                    <a:lnTo>
                      <a:pt x="66" y="50"/>
                    </a:lnTo>
                    <a:lnTo>
                      <a:pt x="44" y="48"/>
                    </a:lnTo>
                    <a:lnTo>
                      <a:pt x="22" y="44"/>
                    </a:lnTo>
                    <a:lnTo>
                      <a:pt x="0" y="41"/>
                    </a:lnTo>
                    <a:lnTo>
                      <a:pt x="13" y="31"/>
                    </a:lnTo>
                    <a:lnTo>
                      <a:pt x="27" y="24"/>
                    </a:lnTo>
                    <a:lnTo>
                      <a:pt x="41" y="18"/>
                    </a:lnTo>
                    <a:lnTo>
                      <a:pt x="57" y="14"/>
                    </a:lnTo>
                    <a:lnTo>
                      <a:pt x="74" y="10"/>
                    </a:lnTo>
                    <a:lnTo>
                      <a:pt x="90" y="8"/>
                    </a:lnTo>
                    <a:lnTo>
                      <a:pt x="108" y="7"/>
                    </a:lnTo>
                    <a:lnTo>
                      <a:pt x="125" y="5"/>
                    </a:lnTo>
                    <a:lnTo>
                      <a:pt x="142" y="5"/>
                    </a:lnTo>
                    <a:lnTo>
                      <a:pt x="160" y="5"/>
                    </a:lnTo>
                    <a:lnTo>
                      <a:pt x="178" y="5"/>
                    </a:lnTo>
                    <a:lnTo>
                      <a:pt x="195" y="5"/>
                    </a:lnTo>
                    <a:lnTo>
                      <a:pt x="214" y="5"/>
                    </a:lnTo>
                    <a:lnTo>
                      <a:pt x="231" y="4"/>
                    </a:lnTo>
                    <a:lnTo>
                      <a:pt x="248" y="2"/>
                    </a:lnTo>
                    <a:lnTo>
                      <a:pt x="265" y="0"/>
                    </a:lnTo>
                    <a:lnTo>
                      <a:pt x="270" y="5"/>
                    </a:lnTo>
                    <a:close/>
                  </a:path>
                </a:pathLst>
              </a:custGeom>
              <a:solidFill>
                <a:srgbClr val="8CFF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56" name="Freeform 40">
                <a:extLst>
                  <a:ext uri="{FF2B5EF4-FFF2-40B4-BE49-F238E27FC236}">
                    <a16:creationId xmlns:a16="http://schemas.microsoft.com/office/drawing/2014/main" id="{E339D16A-3B76-42C5-8F15-765781A6DBBF}"/>
                  </a:ext>
                </a:extLst>
              </p:cNvPr>
              <p:cNvSpPr>
                <a:spLocks/>
              </p:cNvSpPr>
              <p:nvPr/>
            </p:nvSpPr>
            <p:spPr bwMode="auto">
              <a:xfrm>
                <a:off x="619" y="558"/>
                <a:ext cx="8" cy="10"/>
              </a:xfrm>
              <a:custGeom>
                <a:avLst/>
                <a:gdLst>
                  <a:gd name="T0" fmla="*/ 30 w 32"/>
                  <a:gd name="T1" fmla="*/ 43 h 43"/>
                  <a:gd name="T2" fmla="*/ 0 w 32"/>
                  <a:gd name="T3" fmla="*/ 24 h 43"/>
                  <a:gd name="T4" fmla="*/ 30 w 32"/>
                  <a:gd name="T5" fmla="*/ 0 h 43"/>
                  <a:gd name="T6" fmla="*/ 32 w 32"/>
                  <a:gd name="T7" fmla="*/ 9 h 43"/>
                  <a:gd name="T8" fmla="*/ 32 w 32"/>
                  <a:gd name="T9" fmla="*/ 20 h 43"/>
                  <a:gd name="T10" fmla="*/ 32 w 32"/>
                  <a:gd name="T11" fmla="*/ 33 h 43"/>
                  <a:gd name="T12" fmla="*/ 30 w 32"/>
                  <a:gd name="T13" fmla="*/ 43 h 43"/>
                </a:gdLst>
                <a:ahLst/>
                <a:cxnLst>
                  <a:cxn ang="0">
                    <a:pos x="T0" y="T1"/>
                  </a:cxn>
                  <a:cxn ang="0">
                    <a:pos x="T2" y="T3"/>
                  </a:cxn>
                  <a:cxn ang="0">
                    <a:pos x="T4" y="T5"/>
                  </a:cxn>
                  <a:cxn ang="0">
                    <a:pos x="T6" y="T7"/>
                  </a:cxn>
                  <a:cxn ang="0">
                    <a:pos x="T8" y="T9"/>
                  </a:cxn>
                  <a:cxn ang="0">
                    <a:pos x="T10" y="T11"/>
                  </a:cxn>
                  <a:cxn ang="0">
                    <a:pos x="T12" y="T13"/>
                  </a:cxn>
                </a:cxnLst>
                <a:rect l="0" t="0" r="r" b="b"/>
                <a:pathLst>
                  <a:path w="32" h="43">
                    <a:moveTo>
                      <a:pt x="30" y="43"/>
                    </a:moveTo>
                    <a:lnTo>
                      <a:pt x="0" y="24"/>
                    </a:lnTo>
                    <a:lnTo>
                      <a:pt x="30" y="0"/>
                    </a:lnTo>
                    <a:lnTo>
                      <a:pt x="32" y="9"/>
                    </a:lnTo>
                    <a:lnTo>
                      <a:pt x="32" y="20"/>
                    </a:lnTo>
                    <a:lnTo>
                      <a:pt x="32" y="33"/>
                    </a:lnTo>
                    <a:lnTo>
                      <a:pt x="30" y="43"/>
                    </a:lnTo>
                    <a:close/>
                  </a:path>
                </a:pathLst>
              </a:custGeom>
              <a:solidFill>
                <a:srgbClr val="FF00D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57" name="Freeform 41">
                <a:extLst>
                  <a:ext uri="{FF2B5EF4-FFF2-40B4-BE49-F238E27FC236}">
                    <a16:creationId xmlns:a16="http://schemas.microsoft.com/office/drawing/2014/main" id="{0A8B1902-4415-438C-A322-0F7DE18FB48A}"/>
                  </a:ext>
                </a:extLst>
              </p:cNvPr>
              <p:cNvSpPr>
                <a:spLocks/>
              </p:cNvSpPr>
              <p:nvPr/>
            </p:nvSpPr>
            <p:spPr bwMode="auto">
              <a:xfrm>
                <a:off x="450" y="558"/>
                <a:ext cx="15" cy="45"/>
              </a:xfrm>
              <a:custGeom>
                <a:avLst/>
                <a:gdLst>
                  <a:gd name="T0" fmla="*/ 0 w 62"/>
                  <a:gd name="T1" fmla="*/ 160 h 179"/>
                  <a:gd name="T2" fmla="*/ 0 w 62"/>
                  <a:gd name="T3" fmla="*/ 0 h 179"/>
                  <a:gd name="T4" fmla="*/ 62 w 62"/>
                  <a:gd name="T5" fmla="*/ 14 h 179"/>
                  <a:gd name="T6" fmla="*/ 47 w 62"/>
                  <a:gd name="T7" fmla="*/ 21 h 179"/>
                  <a:gd name="T8" fmla="*/ 39 w 62"/>
                  <a:gd name="T9" fmla="*/ 34 h 179"/>
                  <a:gd name="T10" fmla="*/ 35 w 62"/>
                  <a:gd name="T11" fmla="*/ 49 h 179"/>
                  <a:gd name="T12" fmla="*/ 32 w 62"/>
                  <a:gd name="T13" fmla="*/ 65 h 179"/>
                  <a:gd name="T14" fmla="*/ 32 w 62"/>
                  <a:gd name="T15" fmla="*/ 179 h 179"/>
                  <a:gd name="T16" fmla="*/ 0 w 62"/>
                  <a:gd name="T17" fmla="*/ 16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2" h="179">
                    <a:moveTo>
                      <a:pt x="0" y="160"/>
                    </a:moveTo>
                    <a:lnTo>
                      <a:pt x="0" y="0"/>
                    </a:lnTo>
                    <a:lnTo>
                      <a:pt x="62" y="14"/>
                    </a:lnTo>
                    <a:lnTo>
                      <a:pt x="47" y="21"/>
                    </a:lnTo>
                    <a:lnTo>
                      <a:pt x="39" y="34"/>
                    </a:lnTo>
                    <a:lnTo>
                      <a:pt x="35" y="49"/>
                    </a:lnTo>
                    <a:lnTo>
                      <a:pt x="32" y="65"/>
                    </a:lnTo>
                    <a:lnTo>
                      <a:pt x="32" y="179"/>
                    </a:lnTo>
                    <a:lnTo>
                      <a:pt x="0" y="160"/>
                    </a:lnTo>
                    <a:close/>
                  </a:path>
                </a:pathLst>
              </a:custGeom>
              <a:solidFill>
                <a:srgbClr val="FF4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58" name="Freeform 42">
                <a:extLst>
                  <a:ext uri="{FF2B5EF4-FFF2-40B4-BE49-F238E27FC236}">
                    <a16:creationId xmlns:a16="http://schemas.microsoft.com/office/drawing/2014/main" id="{352FA78F-A7A2-4615-8B84-67B1DFCBCFCD}"/>
                  </a:ext>
                </a:extLst>
              </p:cNvPr>
              <p:cNvSpPr>
                <a:spLocks/>
              </p:cNvSpPr>
              <p:nvPr/>
            </p:nvSpPr>
            <p:spPr bwMode="auto">
              <a:xfrm>
                <a:off x="527" y="566"/>
                <a:ext cx="32" cy="59"/>
              </a:xfrm>
              <a:custGeom>
                <a:avLst/>
                <a:gdLst>
                  <a:gd name="T0" fmla="*/ 126 w 126"/>
                  <a:gd name="T1" fmla="*/ 39 h 235"/>
                  <a:gd name="T2" fmla="*/ 123 w 126"/>
                  <a:gd name="T3" fmla="*/ 140 h 235"/>
                  <a:gd name="T4" fmla="*/ 106 w 126"/>
                  <a:gd name="T5" fmla="*/ 149 h 235"/>
                  <a:gd name="T6" fmla="*/ 88 w 126"/>
                  <a:gd name="T7" fmla="*/ 157 h 235"/>
                  <a:gd name="T8" fmla="*/ 71 w 126"/>
                  <a:gd name="T9" fmla="*/ 167 h 235"/>
                  <a:gd name="T10" fmla="*/ 54 w 126"/>
                  <a:gd name="T11" fmla="*/ 179 h 235"/>
                  <a:gd name="T12" fmla="*/ 37 w 126"/>
                  <a:gd name="T13" fmla="*/ 191 h 235"/>
                  <a:gd name="T14" fmla="*/ 22 w 126"/>
                  <a:gd name="T15" fmla="*/ 205 h 235"/>
                  <a:gd name="T16" fmla="*/ 11 w 126"/>
                  <a:gd name="T17" fmla="*/ 220 h 235"/>
                  <a:gd name="T18" fmla="*/ 0 w 126"/>
                  <a:gd name="T19" fmla="*/ 235 h 235"/>
                  <a:gd name="T20" fmla="*/ 0 w 126"/>
                  <a:gd name="T21" fmla="*/ 53 h 235"/>
                  <a:gd name="T22" fmla="*/ 86 w 126"/>
                  <a:gd name="T23" fmla="*/ 0 h 235"/>
                  <a:gd name="T24" fmla="*/ 93 w 126"/>
                  <a:gd name="T25" fmla="*/ 2 h 235"/>
                  <a:gd name="T26" fmla="*/ 99 w 126"/>
                  <a:gd name="T27" fmla="*/ 7 h 235"/>
                  <a:gd name="T28" fmla="*/ 105 w 126"/>
                  <a:gd name="T29" fmla="*/ 11 h 235"/>
                  <a:gd name="T30" fmla="*/ 110 w 126"/>
                  <a:gd name="T31" fmla="*/ 16 h 235"/>
                  <a:gd name="T32" fmla="*/ 114 w 126"/>
                  <a:gd name="T33" fmla="*/ 22 h 235"/>
                  <a:gd name="T34" fmla="*/ 118 w 126"/>
                  <a:gd name="T35" fmla="*/ 27 h 235"/>
                  <a:gd name="T36" fmla="*/ 122 w 126"/>
                  <a:gd name="T37" fmla="*/ 33 h 235"/>
                  <a:gd name="T38" fmla="*/ 126 w 126"/>
                  <a:gd name="T39" fmla="*/ 39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6" h="235">
                    <a:moveTo>
                      <a:pt x="126" y="39"/>
                    </a:moveTo>
                    <a:lnTo>
                      <a:pt x="123" y="140"/>
                    </a:lnTo>
                    <a:lnTo>
                      <a:pt x="106" y="149"/>
                    </a:lnTo>
                    <a:lnTo>
                      <a:pt x="88" y="157"/>
                    </a:lnTo>
                    <a:lnTo>
                      <a:pt x="71" y="167"/>
                    </a:lnTo>
                    <a:lnTo>
                      <a:pt x="54" y="179"/>
                    </a:lnTo>
                    <a:lnTo>
                      <a:pt x="37" y="191"/>
                    </a:lnTo>
                    <a:lnTo>
                      <a:pt x="22" y="205"/>
                    </a:lnTo>
                    <a:lnTo>
                      <a:pt x="11" y="220"/>
                    </a:lnTo>
                    <a:lnTo>
                      <a:pt x="0" y="235"/>
                    </a:lnTo>
                    <a:lnTo>
                      <a:pt x="0" y="53"/>
                    </a:lnTo>
                    <a:lnTo>
                      <a:pt x="86" y="0"/>
                    </a:lnTo>
                    <a:lnTo>
                      <a:pt x="93" y="2"/>
                    </a:lnTo>
                    <a:lnTo>
                      <a:pt x="99" y="7"/>
                    </a:lnTo>
                    <a:lnTo>
                      <a:pt x="105" y="11"/>
                    </a:lnTo>
                    <a:lnTo>
                      <a:pt x="110" y="16"/>
                    </a:lnTo>
                    <a:lnTo>
                      <a:pt x="114" y="22"/>
                    </a:lnTo>
                    <a:lnTo>
                      <a:pt x="118" y="27"/>
                    </a:lnTo>
                    <a:lnTo>
                      <a:pt x="122" y="33"/>
                    </a:lnTo>
                    <a:lnTo>
                      <a:pt x="126" y="39"/>
                    </a:lnTo>
                    <a:close/>
                  </a:path>
                </a:pathLst>
              </a:custGeom>
              <a:solidFill>
                <a:srgbClr val="8CFF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59" name="Freeform 43">
                <a:extLst>
                  <a:ext uri="{FF2B5EF4-FFF2-40B4-BE49-F238E27FC236}">
                    <a16:creationId xmlns:a16="http://schemas.microsoft.com/office/drawing/2014/main" id="{31DEADD2-1CEE-4ED0-A2B0-614578B24F67}"/>
                  </a:ext>
                </a:extLst>
              </p:cNvPr>
              <p:cNvSpPr>
                <a:spLocks/>
              </p:cNvSpPr>
              <p:nvPr/>
            </p:nvSpPr>
            <p:spPr bwMode="auto">
              <a:xfrm>
                <a:off x="568" y="571"/>
                <a:ext cx="40" cy="27"/>
              </a:xfrm>
              <a:custGeom>
                <a:avLst/>
                <a:gdLst>
                  <a:gd name="T0" fmla="*/ 158 w 158"/>
                  <a:gd name="T1" fmla="*/ 109 h 109"/>
                  <a:gd name="T2" fmla="*/ 141 w 158"/>
                  <a:gd name="T3" fmla="*/ 104 h 109"/>
                  <a:gd name="T4" fmla="*/ 122 w 158"/>
                  <a:gd name="T5" fmla="*/ 98 h 109"/>
                  <a:gd name="T6" fmla="*/ 103 w 158"/>
                  <a:gd name="T7" fmla="*/ 94 h 109"/>
                  <a:gd name="T8" fmla="*/ 82 w 158"/>
                  <a:gd name="T9" fmla="*/ 91 h 109"/>
                  <a:gd name="T10" fmla="*/ 61 w 158"/>
                  <a:gd name="T11" fmla="*/ 90 h 109"/>
                  <a:gd name="T12" fmla="*/ 39 w 158"/>
                  <a:gd name="T13" fmla="*/ 91 h 109"/>
                  <a:gd name="T14" fmla="*/ 19 w 158"/>
                  <a:gd name="T15" fmla="*/ 94 h 109"/>
                  <a:gd name="T16" fmla="*/ 0 w 158"/>
                  <a:gd name="T17" fmla="*/ 103 h 109"/>
                  <a:gd name="T18" fmla="*/ 0 w 158"/>
                  <a:gd name="T19" fmla="*/ 34 h 109"/>
                  <a:gd name="T20" fmla="*/ 21 w 158"/>
                  <a:gd name="T21" fmla="*/ 38 h 109"/>
                  <a:gd name="T22" fmla="*/ 40 w 158"/>
                  <a:gd name="T23" fmla="*/ 38 h 109"/>
                  <a:gd name="T24" fmla="*/ 60 w 158"/>
                  <a:gd name="T25" fmla="*/ 36 h 109"/>
                  <a:gd name="T26" fmla="*/ 79 w 158"/>
                  <a:gd name="T27" fmla="*/ 30 h 109"/>
                  <a:gd name="T28" fmla="*/ 97 w 158"/>
                  <a:gd name="T29" fmla="*/ 24 h 109"/>
                  <a:gd name="T30" fmla="*/ 116 w 158"/>
                  <a:gd name="T31" fmla="*/ 16 h 109"/>
                  <a:gd name="T32" fmla="*/ 134 w 158"/>
                  <a:gd name="T33" fmla="*/ 8 h 109"/>
                  <a:gd name="T34" fmla="*/ 151 w 158"/>
                  <a:gd name="T35" fmla="*/ 0 h 109"/>
                  <a:gd name="T36" fmla="*/ 158 w 158"/>
                  <a:gd name="T37" fmla="*/ 109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58" h="109">
                    <a:moveTo>
                      <a:pt x="158" y="109"/>
                    </a:moveTo>
                    <a:lnTo>
                      <a:pt x="141" y="104"/>
                    </a:lnTo>
                    <a:lnTo>
                      <a:pt x="122" y="98"/>
                    </a:lnTo>
                    <a:lnTo>
                      <a:pt x="103" y="94"/>
                    </a:lnTo>
                    <a:lnTo>
                      <a:pt x="82" y="91"/>
                    </a:lnTo>
                    <a:lnTo>
                      <a:pt x="61" y="90"/>
                    </a:lnTo>
                    <a:lnTo>
                      <a:pt x="39" y="91"/>
                    </a:lnTo>
                    <a:lnTo>
                      <a:pt x="19" y="94"/>
                    </a:lnTo>
                    <a:lnTo>
                      <a:pt x="0" y="103"/>
                    </a:lnTo>
                    <a:lnTo>
                      <a:pt x="0" y="34"/>
                    </a:lnTo>
                    <a:lnTo>
                      <a:pt x="21" y="38"/>
                    </a:lnTo>
                    <a:lnTo>
                      <a:pt x="40" y="38"/>
                    </a:lnTo>
                    <a:lnTo>
                      <a:pt x="60" y="36"/>
                    </a:lnTo>
                    <a:lnTo>
                      <a:pt x="79" y="30"/>
                    </a:lnTo>
                    <a:lnTo>
                      <a:pt x="97" y="24"/>
                    </a:lnTo>
                    <a:lnTo>
                      <a:pt x="116" y="16"/>
                    </a:lnTo>
                    <a:lnTo>
                      <a:pt x="134" y="8"/>
                    </a:lnTo>
                    <a:lnTo>
                      <a:pt x="151" y="0"/>
                    </a:lnTo>
                    <a:lnTo>
                      <a:pt x="158" y="109"/>
                    </a:lnTo>
                    <a:close/>
                  </a:path>
                </a:pathLst>
              </a:custGeom>
              <a:solidFill>
                <a:srgbClr val="FF4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60" name="Freeform 44">
                <a:extLst>
                  <a:ext uri="{FF2B5EF4-FFF2-40B4-BE49-F238E27FC236}">
                    <a16:creationId xmlns:a16="http://schemas.microsoft.com/office/drawing/2014/main" id="{5A64F931-E772-4264-A1FB-F445DC2D10AA}"/>
                  </a:ext>
                </a:extLst>
              </p:cNvPr>
              <p:cNvSpPr>
                <a:spLocks/>
              </p:cNvSpPr>
              <p:nvPr/>
            </p:nvSpPr>
            <p:spPr bwMode="auto">
              <a:xfrm>
                <a:off x="618" y="573"/>
                <a:ext cx="11" cy="33"/>
              </a:xfrm>
              <a:custGeom>
                <a:avLst/>
                <a:gdLst>
                  <a:gd name="T0" fmla="*/ 42 w 42"/>
                  <a:gd name="T1" fmla="*/ 130 h 130"/>
                  <a:gd name="T2" fmla="*/ 3 w 42"/>
                  <a:gd name="T3" fmla="*/ 116 h 130"/>
                  <a:gd name="T4" fmla="*/ 0 w 42"/>
                  <a:gd name="T5" fmla="*/ 0 h 130"/>
                  <a:gd name="T6" fmla="*/ 17 w 42"/>
                  <a:gd name="T7" fmla="*/ 11 h 130"/>
                  <a:gd name="T8" fmla="*/ 28 w 42"/>
                  <a:gd name="T9" fmla="*/ 24 h 130"/>
                  <a:gd name="T10" fmla="*/ 33 w 42"/>
                  <a:gd name="T11" fmla="*/ 40 h 130"/>
                  <a:gd name="T12" fmla="*/ 35 w 42"/>
                  <a:gd name="T13" fmla="*/ 58 h 130"/>
                  <a:gd name="T14" fmla="*/ 35 w 42"/>
                  <a:gd name="T15" fmla="*/ 77 h 130"/>
                  <a:gd name="T16" fmla="*/ 35 w 42"/>
                  <a:gd name="T17" fmla="*/ 96 h 130"/>
                  <a:gd name="T18" fmla="*/ 37 w 42"/>
                  <a:gd name="T19" fmla="*/ 114 h 130"/>
                  <a:gd name="T20" fmla="*/ 42 w 42"/>
                  <a:gd name="T21" fmla="*/ 13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2" h="130">
                    <a:moveTo>
                      <a:pt x="42" y="130"/>
                    </a:moveTo>
                    <a:lnTo>
                      <a:pt x="3" y="116"/>
                    </a:lnTo>
                    <a:lnTo>
                      <a:pt x="0" y="0"/>
                    </a:lnTo>
                    <a:lnTo>
                      <a:pt x="17" y="11"/>
                    </a:lnTo>
                    <a:lnTo>
                      <a:pt x="28" y="24"/>
                    </a:lnTo>
                    <a:lnTo>
                      <a:pt x="33" y="40"/>
                    </a:lnTo>
                    <a:lnTo>
                      <a:pt x="35" y="58"/>
                    </a:lnTo>
                    <a:lnTo>
                      <a:pt x="35" y="77"/>
                    </a:lnTo>
                    <a:lnTo>
                      <a:pt x="35" y="96"/>
                    </a:lnTo>
                    <a:lnTo>
                      <a:pt x="37" y="114"/>
                    </a:lnTo>
                    <a:lnTo>
                      <a:pt x="42" y="130"/>
                    </a:lnTo>
                    <a:close/>
                  </a:path>
                </a:pathLst>
              </a:custGeom>
              <a:solidFill>
                <a:srgbClr val="FF00D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61" name="Freeform 45">
                <a:extLst>
                  <a:ext uri="{FF2B5EF4-FFF2-40B4-BE49-F238E27FC236}">
                    <a16:creationId xmlns:a16="http://schemas.microsoft.com/office/drawing/2014/main" id="{9DA86889-4938-40B7-B0A4-A91867117009}"/>
                  </a:ext>
                </a:extLst>
              </p:cNvPr>
              <p:cNvSpPr>
                <a:spLocks/>
              </p:cNvSpPr>
              <p:nvPr/>
            </p:nvSpPr>
            <p:spPr bwMode="auto">
              <a:xfrm>
                <a:off x="470" y="573"/>
                <a:ext cx="46" cy="51"/>
              </a:xfrm>
              <a:custGeom>
                <a:avLst/>
                <a:gdLst>
                  <a:gd name="T0" fmla="*/ 185 w 185"/>
                  <a:gd name="T1" fmla="*/ 204 h 204"/>
                  <a:gd name="T2" fmla="*/ 0 w 185"/>
                  <a:gd name="T3" fmla="*/ 163 h 204"/>
                  <a:gd name="T4" fmla="*/ 0 w 185"/>
                  <a:gd name="T5" fmla="*/ 0 h 204"/>
                  <a:gd name="T6" fmla="*/ 184 w 185"/>
                  <a:gd name="T7" fmla="*/ 26 h 204"/>
                  <a:gd name="T8" fmla="*/ 185 w 185"/>
                  <a:gd name="T9" fmla="*/ 204 h 204"/>
                </a:gdLst>
                <a:ahLst/>
                <a:cxnLst>
                  <a:cxn ang="0">
                    <a:pos x="T0" y="T1"/>
                  </a:cxn>
                  <a:cxn ang="0">
                    <a:pos x="T2" y="T3"/>
                  </a:cxn>
                  <a:cxn ang="0">
                    <a:pos x="T4" y="T5"/>
                  </a:cxn>
                  <a:cxn ang="0">
                    <a:pos x="T6" y="T7"/>
                  </a:cxn>
                  <a:cxn ang="0">
                    <a:pos x="T8" y="T9"/>
                  </a:cxn>
                </a:cxnLst>
                <a:rect l="0" t="0" r="r" b="b"/>
                <a:pathLst>
                  <a:path w="185" h="204">
                    <a:moveTo>
                      <a:pt x="185" y="204"/>
                    </a:moveTo>
                    <a:lnTo>
                      <a:pt x="0" y="163"/>
                    </a:lnTo>
                    <a:lnTo>
                      <a:pt x="0" y="0"/>
                    </a:lnTo>
                    <a:lnTo>
                      <a:pt x="184" y="26"/>
                    </a:lnTo>
                    <a:lnTo>
                      <a:pt x="185" y="204"/>
                    </a:lnTo>
                    <a:close/>
                  </a:path>
                </a:pathLst>
              </a:custGeom>
              <a:solidFill>
                <a:srgbClr val="8CFF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62" name="Freeform 46">
                <a:extLst>
                  <a:ext uri="{FF2B5EF4-FFF2-40B4-BE49-F238E27FC236}">
                    <a16:creationId xmlns:a16="http://schemas.microsoft.com/office/drawing/2014/main" id="{F7048753-D8FA-44C2-AA7B-47AD16787C99}"/>
                  </a:ext>
                </a:extLst>
              </p:cNvPr>
              <p:cNvSpPr>
                <a:spLocks/>
              </p:cNvSpPr>
              <p:nvPr/>
            </p:nvSpPr>
            <p:spPr bwMode="auto">
              <a:xfrm>
                <a:off x="476" y="583"/>
                <a:ext cx="28" cy="32"/>
              </a:xfrm>
              <a:custGeom>
                <a:avLst/>
                <a:gdLst>
                  <a:gd name="T0" fmla="*/ 102 w 114"/>
                  <a:gd name="T1" fmla="*/ 31 h 130"/>
                  <a:gd name="T2" fmla="*/ 94 w 114"/>
                  <a:gd name="T3" fmla="*/ 36 h 130"/>
                  <a:gd name="T4" fmla="*/ 85 w 114"/>
                  <a:gd name="T5" fmla="*/ 36 h 130"/>
                  <a:gd name="T6" fmla="*/ 75 w 114"/>
                  <a:gd name="T7" fmla="*/ 33 h 130"/>
                  <a:gd name="T8" fmla="*/ 63 w 114"/>
                  <a:gd name="T9" fmla="*/ 30 h 130"/>
                  <a:gd name="T10" fmla="*/ 53 w 114"/>
                  <a:gd name="T11" fmla="*/ 28 h 130"/>
                  <a:gd name="T12" fmla="*/ 44 w 114"/>
                  <a:gd name="T13" fmla="*/ 29 h 130"/>
                  <a:gd name="T14" fmla="*/ 36 w 114"/>
                  <a:gd name="T15" fmla="*/ 35 h 130"/>
                  <a:gd name="T16" fmla="*/ 30 w 114"/>
                  <a:gd name="T17" fmla="*/ 48 h 130"/>
                  <a:gd name="T18" fmla="*/ 27 w 114"/>
                  <a:gd name="T19" fmla="*/ 57 h 130"/>
                  <a:gd name="T20" fmla="*/ 25 w 114"/>
                  <a:gd name="T21" fmla="*/ 67 h 130"/>
                  <a:gd name="T22" fmla="*/ 29 w 114"/>
                  <a:gd name="T23" fmla="*/ 75 h 130"/>
                  <a:gd name="T24" fmla="*/ 34 w 114"/>
                  <a:gd name="T25" fmla="*/ 82 h 130"/>
                  <a:gd name="T26" fmla="*/ 42 w 114"/>
                  <a:gd name="T27" fmla="*/ 88 h 130"/>
                  <a:gd name="T28" fmla="*/ 50 w 114"/>
                  <a:gd name="T29" fmla="*/ 93 h 130"/>
                  <a:gd name="T30" fmla="*/ 59 w 114"/>
                  <a:gd name="T31" fmla="*/ 98 h 130"/>
                  <a:gd name="T32" fmla="*/ 66 w 114"/>
                  <a:gd name="T33" fmla="*/ 103 h 130"/>
                  <a:gd name="T34" fmla="*/ 74 w 114"/>
                  <a:gd name="T35" fmla="*/ 106 h 130"/>
                  <a:gd name="T36" fmla="*/ 80 w 114"/>
                  <a:gd name="T37" fmla="*/ 105 h 130"/>
                  <a:gd name="T38" fmla="*/ 85 w 114"/>
                  <a:gd name="T39" fmla="*/ 102 h 130"/>
                  <a:gd name="T40" fmla="*/ 90 w 114"/>
                  <a:gd name="T41" fmla="*/ 98 h 130"/>
                  <a:gd name="T42" fmla="*/ 96 w 114"/>
                  <a:gd name="T43" fmla="*/ 93 h 130"/>
                  <a:gd name="T44" fmla="*/ 100 w 114"/>
                  <a:gd name="T45" fmla="*/ 91 h 130"/>
                  <a:gd name="T46" fmla="*/ 105 w 114"/>
                  <a:gd name="T47" fmla="*/ 92 h 130"/>
                  <a:gd name="T48" fmla="*/ 111 w 114"/>
                  <a:gd name="T49" fmla="*/ 97 h 130"/>
                  <a:gd name="T50" fmla="*/ 111 w 114"/>
                  <a:gd name="T51" fmla="*/ 106 h 130"/>
                  <a:gd name="T52" fmla="*/ 114 w 114"/>
                  <a:gd name="T53" fmla="*/ 117 h 130"/>
                  <a:gd name="T54" fmla="*/ 114 w 114"/>
                  <a:gd name="T55" fmla="*/ 125 h 130"/>
                  <a:gd name="T56" fmla="*/ 105 w 114"/>
                  <a:gd name="T57" fmla="*/ 130 h 130"/>
                  <a:gd name="T58" fmla="*/ 92 w 114"/>
                  <a:gd name="T59" fmla="*/ 125 h 130"/>
                  <a:gd name="T60" fmla="*/ 75 w 114"/>
                  <a:gd name="T61" fmla="*/ 123 h 130"/>
                  <a:gd name="T62" fmla="*/ 57 w 114"/>
                  <a:gd name="T63" fmla="*/ 120 h 130"/>
                  <a:gd name="T64" fmla="*/ 40 w 114"/>
                  <a:gd name="T65" fmla="*/ 118 h 130"/>
                  <a:gd name="T66" fmla="*/ 24 w 114"/>
                  <a:gd name="T67" fmla="*/ 113 h 130"/>
                  <a:gd name="T68" fmla="*/ 11 w 114"/>
                  <a:gd name="T69" fmla="*/ 105 h 130"/>
                  <a:gd name="T70" fmla="*/ 3 w 114"/>
                  <a:gd name="T71" fmla="*/ 93 h 130"/>
                  <a:gd name="T72" fmla="*/ 2 w 114"/>
                  <a:gd name="T73" fmla="*/ 75 h 130"/>
                  <a:gd name="T74" fmla="*/ 0 w 114"/>
                  <a:gd name="T75" fmla="*/ 58 h 130"/>
                  <a:gd name="T76" fmla="*/ 4 w 114"/>
                  <a:gd name="T77" fmla="*/ 42 h 130"/>
                  <a:gd name="T78" fmla="*/ 11 w 114"/>
                  <a:gd name="T79" fmla="*/ 27 h 130"/>
                  <a:gd name="T80" fmla="*/ 21 w 114"/>
                  <a:gd name="T81" fmla="*/ 14 h 130"/>
                  <a:gd name="T82" fmla="*/ 27 w 114"/>
                  <a:gd name="T83" fmla="*/ 12 h 130"/>
                  <a:gd name="T84" fmla="*/ 33 w 114"/>
                  <a:gd name="T85" fmla="*/ 9 h 130"/>
                  <a:gd name="T86" fmla="*/ 40 w 114"/>
                  <a:gd name="T87" fmla="*/ 7 h 130"/>
                  <a:gd name="T88" fmla="*/ 46 w 114"/>
                  <a:gd name="T89" fmla="*/ 6 h 130"/>
                  <a:gd name="T90" fmla="*/ 53 w 114"/>
                  <a:gd name="T91" fmla="*/ 5 h 130"/>
                  <a:gd name="T92" fmla="*/ 59 w 114"/>
                  <a:gd name="T93" fmla="*/ 5 h 130"/>
                  <a:gd name="T94" fmla="*/ 66 w 114"/>
                  <a:gd name="T95" fmla="*/ 6 h 130"/>
                  <a:gd name="T96" fmla="*/ 72 w 114"/>
                  <a:gd name="T97" fmla="*/ 8 h 130"/>
                  <a:gd name="T98" fmla="*/ 81 w 114"/>
                  <a:gd name="T99" fmla="*/ 0 h 130"/>
                  <a:gd name="T100" fmla="*/ 90 w 114"/>
                  <a:gd name="T101" fmla="*/ 5 h 130"/>
                  <a:gd name="T102" fmla="*/ 98 w 114"/>
                  <a:gd name="T103" fmla="*/ 12 h 130"/>
                  <a:gd name="T104" fmla="*/ 102 w 114"/>
                  <a:gd name="T105" fmla="*/ 20 h 130"/>
                  <a:gd name="T106" fmla="*/ 102 w 114"/>
                  <a:gd name="T107" fmla="*/ 31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4" h="130">
                    <a:moveTo>
                      <a:pt x="102" y="31"/>
                    </a:moveTo>
                    <a:lnTo>
                      <a:pt x="94" y="36"/>
                    </a:lnTo>
                    <a:lnTo>
                      <a:pt x="85" y="36"/>
                    </a:lnTo>
                    <a:lnTo>
                      <a:pt x="75" y="33"/>
                    </a:lnTo>
                    <a:lnTo>
                      <a:pt x="63" y="30"/>
                    </a:lnTo>
                    <a:lnTo>
                      <a:pt x="53" y="28"/>
                    </a:lnTo>
                    <a:lnTo>
                      <a:pt x="44" y="29"/>
                    </a:lnTo>
                    <a:lnTo>
                      <a:pt x="36" y="35"/>
                    </a:lnTo>
                    <a:lnTo>
                      <a:pt x="30" y="48"/>
                    </a:lnTo>
                    <a:lnTo>
                      <a:pt x="27" y="57"/>
                    </a:lnTo>
                    <a:lnTo>
                      <a:pt x="25" y="67"/>
                    </a:lnTo>
                    <a:lnTo>
                      <a:pt x="29" y="75"/>
                    </a:lnTo>
                    <a:lnTo>
                      <a:pt x="34" y="82"/>
                    </a:lnTo>
                    <a:lnTo>
                      <a:pt x="42" y="88"/>
                    </a:lnTo>
                    <a:lnTo>
                      <a:pt x="50" y="93"/>
                    </a:lnTo>
                    <a:lnTo>
                      <a:pt x="59" y="98"/>
                    </a:lnTo>
                    <a:lnTo>
                      <a:pt x="66" y="103"/>
                    </a:lnTo>
                    <a:lnTo>
                      <a:pt x="74" y="106"/>
                    </a:lnTo>
                    <a:lnTo>
                      <a:pt x="80" y="105"/>
                    </a:lnTo>
                    <a:lnTo>
                      <a:pt x="85" y="102"/>
                    </a:lnTo>
                    <a:lnTo>
                      <a:pt x="90" y="98"/>
                    </a:lnTo>
                    <a:lnTo>
                      <a:pt x="96" y="93"/>
                    </a:lnTo>
                    <a:lnTo>
                      <a:pt x="100" y="91"/>
                    </a:lnTo>
                    <a:lnTo>
                      <a:pt x="105" y="92"/>
                    </a:lnTo>
                    <a:lnTo>
                      <a:pt x="111" y="97"/>
                    </a:lnTo>
                    <a:lnTo>
                      <a:pt x="111" y="106"/>
                    </a:lnTo>
                    <a:lnTo>
                      <a:pt x="114" y="117"/>
                    </a:lnTo>
                    <a:lnTo>
                      <a:pt x="114" y="125"/>
                    </a:lnTo>
                    <a:lnTo>
                      <a:pt x="105" y="130"/>
                    </a:lnTo>
                    <a:lnTo>
                      <a:pt x="92" y="125"/>
                    </a:lnTo>
                    <a:lnTo>
                      <a:pt x="75" y="123"/>
                    </a:lnTo>
                    <a:lnTo>
                      <a:pt x="57" y="120"/>
                    </a:lnTo>
                    <a:lnTo>
                      <a:pt x="40" y="118"/>
                    </a:lnTo>
                    <a:lnTo>
                      <a:pt x="24" y="113"/>
                    </a:lnTo>
                    <a:lnTo>
                      <a:pt x="11" y="105"/>
                    </a:lnTo>
                    <a:lnTo>
                      <a:pt x="3" y="93"/>
                    </a:lnTo>
                    <a:lnTo>
                      <a:pt x="2" y="75"/>
                    </a:lnTo>
                    <a:lnTo>
                      <a:pt x="0" y="58"/>
                    </a:lnTo>
                    <a:lnTo>
                      <a:pt x="4" y="42"/>
                    </a:lnTo>
                    <a:lnTo>
                      <a:pt x="11" y="27"/>
                    </a:lnTo>
                    <a:lnTo>
                      <a:pt x="21" y="14"/>
                    </a:lnTo>
                    <a:lnTo>
                      <a:pt x="27" y="12"/>
                    </a:lnTo>
                    <a:lnTo>
                      <a:pt x="33" y="9"/>
                    </a:lnTo>
                    <a:lnTo>
                      <a:pt x="40" y="7"/>
                    </a:lnTo>
                    <a:lnTo>
                      <a:pt x="46" y="6"/>
                    </a:lnTo>
                    <a:lnTo>
                      <a:pt x="53" y="5"/>
                    </a:lnTo>
                    <a:lnTo>
                      <a:pt x="59" y="5"/>
                    </a:lnTo>
                    <a:lnTo>
                      <a:pt x="66" y="6"/>
                    </a:lnTo>
                    <a:lnTo>
                      <a:pt x="72" y="8"/>
                    </a:lnTo>
                    <a:lnTo>
                      <a:pt x="81" y="0"/>
                    </a:lnTo>
                    <a:lnTo>
                      <a:pt x="90" y="5"/>
                    </a:lnTo>
                    <a:lnTo>
                      <a:pt x="98" y="12"/>
                    </a:lnTo>
                    <a:lnTo>
                      <a:pt x="102" y="20"/>
                    </a:lnTo>
                    <a:lnTo>
                      <a:pt x="102" y="31"/>
                    </a:lnTo>
                    <a:close/>
                  </a:path>
                </a:pathLst>
              </a:custGeom>
              <a:solidFill>
                <a:srgbClr val="FF00D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63" name="Freeform 47">
                <a:extLst>
                  <a:ext uri="{FF2B5EF4-FFF2-40B4-BE49-F238E27FC236}">
                    <a16:creationId xmlns:a16="http://schemas.microsoft.com/office/drawing/2014/main" id="{17690056-7925-4216-9C02-FE27A8DD0C4C}"/>
                  </a:ext>
                </a:extLst>
              </p:cNvPr>
              <p:cNvSpPr>
                <a:spLocks/>
              </p:cNvSpPr>
              <p:nvPr/>
            </p:nvSpPr>
            <p:spPr bwMode="auto">
              <a:xfrm>
                <a:off x="872" y="590"/>
                <a:ext cx="101" cy="100"/>
              </a:xfrm>
              <a:custGeom>
                <a:avLst/>
                <a:gdLst>
                  <a:gd name="T0" fmla="*/ 371 w 402"/>
                  <a:gd name="T1" fmla="*/ 69 h 398"/>
                  <a:gd name="T2" fmla="*/ 391 w 402"/>
                  <a:gd name="T3" fmla="*/ 116 h 398"/>
                  <a:gd name="T4" fmla="*/ 402 w 402"/>
                  <a:gd name="T5" fmla="*/ 163 h 398"/>
                  <a:gd name="T6" fmla="*/ 396 w 402"/>
                  <a:gd name="T7" fmla="*/ 211 h 398"/>
                  <a:gd name="T8" fmla="*/ 375 w 402"/>
                  <a:gd name="T9" fmla="*/ 240 h 398"/>
                  <a:gd name="T10" fmla="*/ 320 w 402"/>
                  <a:gd name="T11" fmla="*/ 285 h 398"/>
                  <a:gd name="T12" fmla="*/ 247 w 402"/>
                  <a:gd name="T13" fmla="*/ 345 h 398"/>
                  <a:gd name="T14" fmla="*/ 190 w 402"/>
                  <a:gd name="T15" fmla="*/ 391 h 398"/>
                  <a:gd name="T16" fmla="*/ 170 w 402"/>
                  <a:gd name="T17" fmla="*/ 356 h 398"/>
                  <a:gd name="T18" fmla="*/ 139 w 402"/>
                  <a:gd name="T19" fmla="*/ 278 h 398"/>
                  <a:gd name="T20" fmla="*/ 93 w 402"/>
                  <a:gd name="T21" fmla="*/ 205 h 398"/>
                  <a:gd name="T22" fmla="*/ 42 w 402"/>
                  <a:gd name="T23" fmla="*/ 133 h 398"/>
                  <a:gd name="T24" fmla="*/ 38 w 402"/>
                  <a:gd name="T25" fmla="*/ 93 h 398"/>
                  <a:gd name="T26" fmla="*/ 76 w 402"/>
                  <a:gd name="T27" fmla="*/ 80 h 398"/>
                  <a:gd name="T28" fmla="*/ 111 w 402"/>
                  <a:gd name="T29" fmla="*/ 64 h 398"/>
                  <a:gd name="T30" fmla="*/ 147 w 402"/>
                  <a:gd name="T31" fmla="*/ 47 h 398"/>
                  <a:gd name="T32" fmla="*/ 162 w 402"/>
                  <a:gd name="T33" fmla="*/ 31 h 398"/>
                  <a:gd name="T34" fmla="*/ 145 w 402"/>
                  <a:gd name="T35" fmla="*/ 33 h 398"/>
                  <a:gd name="T36" fmla="*/ 120 w 402"/>
                  <a:gd name="T37" fmla="*/ 39 h 398"/>
                  <a:gd name="T38" fmla="*/ 89 w 402"/>
                  <a:gd name="T39" fmla="*/ 47 h 398"/>
                  <a:gd name="T40" fmla="*/ 57 w 402"/>
                  <a:gd name="T41" fmla="*/ 56 h 398"/>
                  <a:gd name="T42" fmla="*/ 25 w 402"/>
                  <a:gd name="T43" fmla="*/ 62 h 398"/>
                  <a:gd name="T44" fmla="*/ 0 w 402"/>
                  <a:gd name="T45" fmla="*/ 54 h 398"/>
                  <a:gd name="T46" fmla="*/ 37 w 402"/>
                  <a:gd name="T47" fmla="*/ 49 h 398"/>
                  <a:gd name="T48" fmla="*/ 72 w 402"/>
                  <a:gd name="T49" fmla="*/ 40 h 398"/>
                  <a:gd name="T50" fmla="*/ 107 w 402"/>
                  <a:gd name="T51" fmla="*/ 31 h 398"/>
                  <a:gd name="T52" fmla="*/ 143 w 402"/>
                  <a:gd name="T53" fmla="*/ 20 h 398"/>
                  <a:gd name="T54" fmla="*/ 178 w 402"/>
                  <a:gd name="T55" fmla="*/ 11 h 398"/>
                  <a:gd name="T56" fmla="*/ 213 w 402"/>
                  <a:gd name="T57" fmla="*/ 4 h 398"/>
                  <a:gd name="T58" fmla="*/ 250 w 402"/>
                  <a:gd name="T59" fmla="*/ 0 h 398"/>
                  <a:gd name="T60" fmla="*/ 286 w 402"/>
                  <a:gd name="T61" fmla="*/ 2 h 398"/>
                  <a:gd name="T62" fmla="*/ 308 w 402"/>
                  <a:gd name="T63" fmla="*/ 9 h 398"/>
                  <a:gd name="T64" fmla="*/ 328 w 402"/>
                  <a:gd name="T65" fmla="*/ 19 h 398"/>
                  <a:gd name="T66" fmla="*/ 347 w 402"/>
                  <a:gd name="T67" fmla="*/ 32 h 398"/>
                  <a:gd name="T68" fmla="*/ 362 w 402"/>
                  <a:gd name="T69" fmla="*/ 48 h 3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02" h="398">
                    <a:moveTo>
                      <a:pt x="362" y="48"/>
                    </a:moveTo>
                    <a:lnTo>
                      <a:pt x="371" y="69"/>
                    </a:lnTo>
                    <a:lnTo>
                      <a:pt x="380" y="93"/>
                    </a:lnTo>
                    <a:lnTo>
                      <a:pt x="391" y="116"/>
                    </a:lnTo>
                    <a:lnTo>
                      <a:pt x="398" y="139"/>
                    </a:lnTo>
                    <a:lnTo>
                      <a:pt x="402" y="163"/>
                    </a:lnTo>
                    <a:lnTo>
                      <a:pt x="402" y="187"/>
                    </a:lnTo>
                    <a:lnTo>
                      <a:pt x="396" y="211"/>
                    </a:lnTo>
                    <a:lnTo>
                      <a:pt x="383" y="233"/>
                    </a:lnTo>
                    <a:lnTo>
                      <a:pt x="375" y="240"/>
                    </a:lnTo>
                    <a:lnTo>
                      <a:pt x="353" y="259"/>
                    </a:lnTo>
                    <a:lnTo>
                      <a:pt x="320" y="285"/>
                    </a:lnTo>
                    <a:lnTo>
                      <a:pt x="285" y="315"/>
                    </a:lnTo>
                    <a:lnTo>
                      <a:pt x="247" y="345"/>
                    </a:lnTo>
                    <a:lnTo>
                      <a:pt x="214" y="372"/>
                    </a:lnTo>
                    <a:lnTo>
                      <a:pt x="190" y="391"/>
                    </a:lnTo>
                    <a:lnTo>
                      <a:pt x="178" y="398"/>
                    </a:lnTo>
                    <a:lnTo>
                      <a:pt x="170" y="356"/>
                    </a:lnTo>
                    <a:lnTo>
                      <a:pt x="157" y="316"/>
                    </a:lnTo>
                    <a:lnTo>
                      <a:pt x="139" y="278"/>
                    </a:lnTo>
                    <a:lnTo>
                      <a:pt x="117" y="241"/>
                    </a:lnTo>
                    <a:lnTo>
                      <a:pt x="93" y="205"/>
                    </a:lnTo>
                    <a:lnTo>
                      <a:pt x="68" y="169"/>
                    </a:lnTo>
                    <a:lnTo>
                      <a:pt x="42" y="133"/>
                    </a:lnTo>
                    <a:lnTo>
                      <a:pt x="19" y="97"/>
                    </a:lnTo>
                    <a:lnTo>
                      <a:pt x="38" y="93"/>
                    </a:lnTo>
                    <a:lnTo>
                      <a:pt x="57" y="86"/>
                    </a:lnTo>
                    <a:lnTo>
                      <a:pt x="76" y="80"/>
                    </a:lnTo>
                    <a:lnTo>
                      <a:pt x="94" y="71"/>
                    </a:lnTo>
                    <a:lnTo>
                      <a:pt x="111" y="64"/>
                    </a:lnTo>
                    <a:lnTo>
                      <a:pt x="130" y="56"/>
                    </a:lnTo>
                    <a:lnTo>
                      <a:pt x="147" y="47"/>
                    </a:lnTo>
                    <a:lnTo>
                      <a:pt x="165" y="39"/>
                    </a:lnTo>
                    <a:lnTo>
                      <a:pt x="162" y="31"/>
                    </a:lnTo>
                    <a:lnTo>
                      <a:pt x="154" y="29"/>
                    </a:lnTo>
                    <a:lnTo>
                      <a:pt x="145" y="33"/>
                    </a:lnTo>
                    <a:lnTo>
                      <a:pt x="136" y="35"/>
                    </a:lnTo>
                    <a:lnTo>
                      <a:pt x="120" y="39"/>
                    </a:lnTo>
                    <a:lnTo>
                      <a:pt x="105" y="42"/>
                    </a:lnTo>
                    <a:lnTo>
                      <a:pt x="89" y="47"/>
                    </a:lnTo>
                    <a:lnTo>
                      <a:pt x="74" y="52"/>
                    </a:lnTo>
                    <a:lnTo>
                      <a:pt x="57" y="56"/>
                    </a:lnTo>
                    <a:lnTo>
                      <a:pt x="41" y="60"/>
                    </a:lnTo>
                    <a:lnTo>
                      <a:pt x="25" y="62"/>
                    </a:lnTo>
                    <a:lnTo>
                      <a:pt x="10" y="62"/>
                    </a:lnTo>
                    <a:lnTo>
                      <a:pt x="0" y="54"/>
                    </a:lnTo>
                    <a:lnTo>
                      <a:pt x="19" y="52"/>
                    </a:lnTo>
                    <a:lnTo>
                      <a:pt x="37" y="49"/>
                    </a:lnTo>
                    <a:lnTo>
                      <a:pt x="55" y="45"/>
                    </a:lnTo>
                    <a:lnTo>
                      <a:pt x="72" y="40"/>
                    </a:lnTo>
                    <a:lnTo>
                      <a:pt x="90" y="35"/>
                    </a:lnTo>
                    <a:lnTo>
                      <a:pt x="107" y="31"/>
                    </a:lnTo>
                    <a:lnTo>
                      <a:pt x="126" y="25"/>
                    </a:lnTo>
                    <a:lnTo>
                      <a:pt x="143" y="20"/>
                    </a:lnTo>
                    <a:lnTo>
                      <a:pt x="160" y="15"/>
                    </a:lnTo>
                    <a:lnTo>
                      <a:pt x="178" y="11"/>
                    </a:lnTo>
                    <a:lnTo>
                      <a:pt x="195" y="6"/>
                    </a:lnTo>
                    <a:lnTo>
                      <a:pt x="213" y="4"/>
                    </a:lnTo>
                    <a:lnTo>
                      <a:pt x="231" y="1"/>
                    </a:lnTo>
                    <a:lnTo>
                      <a:pt x="250" y="0"/>
                    </a:lnTo>
                    <a:lnTo>
                      <a:pt x="268" y="0"/>
                    </a:lnTo>
                    <a:lnTo>
                      <a:pt x="286" y="2"/>
                    </a:lnTo>
                    <a:lnTo>
                      <a:pt x="297" y="6"/>
                    </a:lnTo>
                    <a:lnTo>
                      <a:pt x="308" y="9"/>
                    </a:lnTo>
                    <a:lnTo>
                      <a:pt x="319" y="14"/>
                    </a:lnTo>
                    <a:lnTo>
                      <a:pt x="328" y="19"/>
                    </a:lnTo>
                    <a:lnTo>
                      <a:pt x="338" y="25"/>
                    </a:lnTo>
                    <a:lnTo>
                      <a:pt x="347" y="32"/>
                    </a:lnTo>
                    <a:lnTo>
                      <a:pt x="355" y="39"/>
                    </a:lnTo>
                    <a:lnTo>
                      <a:pt x="362" y="48"/>
                    </a:lnTo>
                    <a:close/>
                  </a:path>
                </a:pathLst>
              </a:custGeom>
              <a:solidFill>
                <a:srgbClr val="F2D8C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64" name="Freeform 48">
                <a:extLst>
                  <a:ext uri="{FF2B5EF4-FFF2-40B4-BE49-F238E27FC236}">
                    <a16:creationId xmlns:a16="http://schemas.microsoft.com/office/drawing/2014/main" id="{983CB060-D72D-4616-8E6A-B0DA9F5BB8B9}"/>
                  </a:ext>
                </a:extLst>
              </p:cNvPr>
              <p:cNvSpPr>
                <a:spLocks/>
              </p:cNvSpPr>
              <p:nvPr/>
            </p:nvSpPr>
            <p:spPr bwMode="auto">
              <a:xfrm>
                <a:off x="647" y="600"/>
                <a:ext cx="212" cy="22"/>
              </a:xfrm>
              <a:custGeom>
                <a:avLst/>
                <a:gdLst>
                  <a:gd name="T0" fmla="*/ 827 w 848"/>
                  <a:gd name="T1" fmla="*/ 26 h 89"/>
                  <a:gd name="T2" fmla="*/ 790 w 848"/>
                  <a:gd name="T3" fmla="*/ 37 h 89"/>
                  <a:gd name="T4" fmla="*/ 758 w 848"/>
                  <a:gd name="T5" fmla="*/ 44 h 89"/>
                  <a:gd name="T6" fmla="*/ 726 w 848"/>
                  <a:gd name="T7" fmla="*/ 48 h 89"/>
                  <a:gd name="T8" fmla="*/ 690 w 848"/>
                  <a:gd name="T9" fmla="*/ 48 h 89"/>
                  <a:gd name="T10" fmla="*/ 644 w 848"/>
                  <a:gd name="T11" fmla="*/ 48 h 89"/>
                  <a:gd name="T12" fmla="*/ 585 w 848"/>
                  <a:gd name="T13" fmla="*/ 46 h 89"/>
                  <a:gd name="T14" fmla="*/ 509 w 848"/>
                  <a:gd name="T15" fmla="*/ 44 h 89"/>
                  <a:gd name="T16" fmla="*/ 447 w 848"/>
                  <a:gd name="T17" fmla="*/ 42 h 89"/>
                  <a:gd name="T18" fmla="*/ 416 w 848"/>
                  <a:gd name="T19" fmla="*/ 40 h 89"/>
                  <a:gd name="T20" fmla="*/ 386 w 848"/>
                  <a:gd name="T21" fmla="*/ 40 h 89"/>
                  <a:gd name="T22" fmla="*/ 355 w 848"/>
                  <a:gd name="T23" fmla="*/ 41 h 89"/>
                  <a:gd name="T24" fmla="*/ 325 w 848"/>
                  <a:gd name="T25" fmla="*/ 44 h 89"/>
                  <a:gd name="T26" fmla="*/ 296 w 848"/>
                  <a:gd name="T27" fmla="*/ 49 h 89"/>
                  <a:gd name="T28" fmla="*/ 268 w 848"/>
                  <a:gd name="T29" fmla="*/ 56 h 89"/>
                  <a:gd name="T30" fmla="*/ 241 w 848"/>
                  <a:gd name="T31" fmla="*/ 65 h 89"/>
                  <a:gd name="T32" fmla="*/ 214 w 848"/>
                  <a:gd name="T33" fmla="*/ 70 h 89"/>
                  <a:gd name="T34" fmla="*/ 185 w 848"/>
                  <a:gd name="T35" fmla="*/ 70 h 89"/>
                  <a:gd name="T36" fmla="*/ 156 w 848"/>
                  <a:gd name="T37" fmla="*/ 74 h 89"/>
                  <a:gd name="T38" fmla="*/ 129 w 848"/>
                  <a:gd name="T39" fmla="*/ 78 h 89"/>
                  <a:gd name="T40" fmla="*/ 103 w 848"/>
                  <a:gd name="T41" fmla="*/ 83 h 89"/>
                  <a:gd name="T42" fmla="*/ 75 w 848"/>
                  <a:gd name="T43" fmla="*/ 86 h 89"/>
                  <a:gd name="T44" fmla="*/ 48 w 848"/>
                  <a:gd name="T45" fmla="*/ 89 h 89"/>
                  <a:gd name="T46" fmla="*/ 21 w 848"/>
                  <a:gd name="T47" fmla="*/ 86 h 89"/>
                  <a:gd name="T48" fmla="*/ 4 w 848"/>
                  <a:gd name="T49" fmla="*/ 78 h 89"/>
                  <a:gd name="T50" fmla="*/ 0 w 848"/>
                  <a:gd name="T51" fmla="*/ 65 h 89"/>
                  <a:gd name="T52" fmla="*/ 13 w 848"/>
                  <a:gd name="T53" fmla="*/ 49 h 89"/>
                  <a:gd name="T54" fmla="*/ 45 w 848"/>
                  <a:gd name="T55" fmla="*/ 40 h 89"/>
                  <a:gd name="T56" fmla="*/ 82 w 848"/>
                  <a:gd name="T57" fmla="*/ 42 h 89"/>
                  <a:gd name="T58" fmla="*/ 118 w 848"/>
                  <a:gd name="T59" fmla="*/ 47 h 89"/>
                  <a:gd name="T60" fmla="*/ 162 w 848"/>
                  <a:gd name="T61" fmla="*/ 42 h 89"/>
                  <a:gd name="T62" fmla="*/ 208 w 848"/>
                  <a:gd name="T63" fmla="*/ 29 h 89"/>
                  <a:gd name="T64" fmla="*/ 254 w 848"/>
                  <a:gd name="T65" fmla="*/ 19 h 89"/>
                  <a:gd name="T66" fmla="*/ 302 w 848"/>
                  <a:gd name="T67" fmla="*/ 19 h 89"/>
                  <a:gd name="T68" fmla="*/ 355 w 848"/>
                  <a:gd name="T69" fmla="*/ 27 h 89"/>
                  <a:gd name="T70" fmla="*/ 399 w 848"/>
                  <a:gd name="T71" fmla="*/ 21 h 89"/>
                  <a:gd name="T72" fmla="*/ 442 w 848"/>
                  <a:gd name="T73" fmla="*/ 10 h 89"/>
                  <a:gd name="T74" fmla="*/ 486 w 848"/>
                  <a:gd name="T75" fmla="*/ 1 h 89"/>
                  <a:gd name="T76" fmla="*/ 767 w 848"/>
                  <a:gd name="T77" fmla="*/ 8 h 89"/>
                  <a:gd name="T78" fmla="*/ 781 w 848"/>
                  <a:gd name="T79" fmla="*/ 3 h 89"/>
                  <a:gd name="T80" fmla="*/ 796 w 848"/>
                  <a:gd name="T81" fmla="*/ 0 h 89"/>
                  <a:gd name="T82" fmla="*/ 810 w 848"/>
                  <a:gd name="T83" fmla="*/ 0 h 89"/>
                  <a:gd name="T84" fmla="*/ 824 w 848"/>
                  <a:gd name="T85" fmla="*/ 6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848" h="89">
                    <a:moveTo>
                      <a:pt x="848" y="17"/>
                    </a:moveTo>
                    <a:lnTo>
                      <a:pt x="827" y="26"/>
                    </a:lnTo>
                    <a:lnTo>
                      <a:pt x="807" y="31"/>
                    </a:lnTo>
                    <a:lnTo>
                      <a:pt x="790" y="37"/>
                    </a:lnTo>
                    <a:lnTo>
                      <a:pt x="773" y="41"/>
                    </a:lnTo>
                    <a:lnTo>
                      <a:pt x="758" y="44"/>
                    </a:lnTo>
                    <a:lnTo>
                      <a:pt x="742" y="47"/>
                    </a:lnTo>
                    <a:lnTo>
                      <a:pt x="726" y="48"/>
                    </a:lnTo>
                    <a:lnTo>
                      <a:pt x="708" y="48"/>
                    </a:lnTo>
                    <a:lnTo>
                      <a:pt x="690" y="48"/>
                    </a:lnTo>
                    <a:lnTo>
                      <a:pt x="668" y="48"/>
                    </a:lnTo>
                    <a:lnTo>
                      <a:pt x="644" y="48"/>
                    </a:lnTo>
                    <a:lnTo>
                      <a:pt x="617" y="47"/>
                    </a:lnTo>
                    <a:lnTo>
                      <a:pt x="585" y="46"/>
                    </a:lnTo>
                    <a:lnTo>
                      <a:pt x="550" y="44"/>
                    </a:lnTo>
                    <a:lnTo>
                      <a:pt x="509" y="44"/>
                    </a:lnTo>
                    <a:lnTo>
                      <a:pt x="463" y="43"/>
                    </a:lnTo>
                    <a:lnTo>
                      <a:pt x="447" y="42"/>
                    </a:lnTo>
                    <a:lnTo>
                      <a:pt x="432" y="41"/>
                    </a:lnTo>
                    <a:lnTo>
                      <a:pt x="416" y="40"/>
                    </a:lnTo>
                    <a:lnTo>
                      <a:pt x="402" y="40"/>
                    </a:lnTo>
                    <a:lnTo>
                      <a:pt x="386" y="40"/>
                    </a:lnTo>
                    <a:lnTo>
                      <a:pt x="370" y="40"/>
                    </a:lnTo>
                    <a:lnTo>
                      <a:pt x="355" y="41"/>
                    </a:lnTo>
                    <a:lnTo>
                      <a:pt x="340" y="42"/>
                    </a:lnTo>
                    <a:lnTo>
                      <a:pt x="325" y="44"/>
                    </a:lnTo>
                    <a:lnTo>
                      <a:pt x="310" y="47"/>
                    </a:lnTo>
                    <a:lnTo>
                      <a:pt x="296" y="49"/>
                    </a:lnTo>
                    <a:lnTo>
                      <a:pt x="282" y="53"/>
                    </a:lnTo>
                    <a:lnTo>
                      <a:pt x="268" y="56"/>
                    </a:lnTo>
                    <a:lnTo>
                      <a:pt x="254" y="61"/>
                    </a:lnTo>
                    <a:lnTo>
                      <a:pt x="241" y="65"/>
                    </a:lnTo>
                    <a:lnTo>
                      <a:pt x="228" y="71"/>
                    </a:lnTo>
                    <a:lnTo>
                      <a:pt x="214" y="70"/>
                    </a:lnTo>
                    <a:lnTo>
                      <a:pt x="199" y="70"/>
                    </a:lnTo>
                    <a:lnTo>
                      <a:pt x="185" y="70"/>
                    </a:lnTo>
                    <a:lnTo>
                      <a:pt x="171" y="71"/>
                    </a:lnTo>
                    <a:lnTo>
                      <a:pt x="156" y="74"/>
                    </a:lnTo>
                    <a:lnTo>
                      <a:pt x="143" y="76"/>
                    </a:lnTo>
                    <a:lnTo>
                      <a:pt x="129" y="78"/>
                    </a:lnTo>
                    <a:lnTo>
                      <a:pt x="116" y="81"/>
                    </a:lnTo>
                    <a:lnTo>
                      <a:pt x="103" y="83"/>
                    </a:lnTo>
                    <a:lnTo>
                      <a:pt x="88" y="85"/>
                    </a:lnTo>
                    <a:lnTo>
                      <a:pt x="75" y="86"/>
                    </a:lnTo>
                    <a:lnTo>
                      <a:pt x="61" y="88"/>
                    </a:lnTo>
                    <a:lnTo>
                      <a:pt x="48" y="89"/>
                    </a:lnTo>
                    <a:lnTo>
                      <a:pt x="34" y="89"/>
                    </a:lnTo>
                    <a:lnTo>
                      <a:pt x="21" y="86"/>
                    </a:lnTo>
                    <a:lnTo>
                      <a:pt x="6" y="84"/>
                    </a:lnTo>
                    <a:lnTo>
                      <a:pt x="4" y="78"/>
                    </a:lnTo>
                    <a:lnTo>
                      <a:pt x="1" y="72"/>
                    </a:lnTo>
                    <a:lnTo>
                      <a:pt x="0" y="65"/>
                    </a:lnTo>
                    <a:lnTo>
                      <a:pt x="0" y="60"/>
                    </a:lnTo>
                    <a:lnTo>
                      <a:pt x="13" y="49"/>
                    </a:lnTo>
                    <a:lnTo>
                      <a:pt x="28" y="42"/>
                    </a:lnTo>
                    <a:lnTo>
                      <a:pt x="45" y="40"/>
                    </a:lnTo>
                    <a:lnTo>
                      <a:pt x="64" y="41"/>
                    </a:lnTo>
                    <a:lnTo>
                      <a:pt x="82" y="42"/>
                    </a:lnTo>
                    <a:lnTo>
                      <a:pt x="101" y="44"/>
                    </a:lnTo>
                    <a:lnTo>
                      <a:pt x="118" y="47"/>
                    </a:lnTo>
                    <a:lnTo>
                      <a:pt x="135" y="47"/>
                    </a:lnTo>
                    <a:lnTo>
                      <a:pt x="162" y="42"/>
                    </a:lnTo>
                    <a:lnTo>
                      <a:pt x="186" y="35"/>
                    </a:lnTo>
                    <a:lnTo>
                      <a:pt x="208" y="29"/>
                    </a:lnTo>
                    <a:lnTo>
                      <a:pt x="231" y="23"/>
                    </a:lnTo>
                    <a:lnTo>
                      <a:pt x="254" y="19"/>
                    </a:lnTo>
                    <a:lnTo>
                      <a:pt x="276" y="16"/>
                    </a:lnTo>
                    <a:lnTo>
                      <a:pt x="302" y="19"/>
                    </a:lnTo>
                    <a:lnTo>
                      <a:pt x="330" y="24"/>
                    </a:lnTo>
                    <a:lnTo>
                      <a:pt x="355" y="27"/>
                    </a:lnTo>
                    <a:lnTo>
                      <a:pt x="377" y="26"/>
                    </a:lnTo>
                    <a:lnTo>
                      <a:pt x="399" y="21"/>
                    </a:lnTo>
                    <a:lnTo>
                      <a:pt x="421" y="16"/>
                    </a:lnTo>
                    <a:lnTo>
                      <a:pt x="442" y="10"/>
                    </a:lnTo>
                    <a:lnTo>
                      <a:pt x="464" y="6"/>
                    </a:lnTo>
                    <a:lnTo>
                      <a:pt x="486" y="1"/>
                    </a:lnTo>
                    <a:lnTo>
                      <a:pt x="509" y="0"/>
                    </a:lnTo>
                    <a:lnTo>
                      <a:pt x="767" y="8"/>
                    </a:lnTo>
                    <a:lnTo>
                      <a:pt x="773" y="6"/>
                    </a:lnTo>
                    <a:lnTo>
                      <a:pt x="781" y="3"/>
                    </a:lnTo>
                    <a:lnTo>
                      <a:pt x="788" y="2"/>
                    </a:lnTo>
                    <a:lnTo>
                      <a:pt x="796" y="0"/>
                    </a:lnTo>
                    <a:lnTo>
                      <a:pt x="803" y="0"/>
                    </a:lnTo>
                    <a:lnTo>
                      <a:pt x="810" y="0"/>
                    </a:lnTo>
                    <a:lnTo>
                      <a:pt x="818" y="2"/>
                    </a:lnTo>
                    <a:lnTo>
                      <a:pt x="824" y="6"/>
                    </a:lnTo>
                    <a:lnTo>
                      <a:pt x="848" y="17"/>
                    </a:lnTo>
                    <a:close/>
                  </a:path>
                </a:pathLst>
              </a:custGeom>
              <a:solidFill>
                <a:srgbClr val="A0F2F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65" name="Freeform 49">
                <a:extLst>
                  <a:ext uri="{FF2B5EF4-FFF2-40B4-BE49-F238E27FC236}">
                    <a16:creationId xmlns:a16="http://schemas.microsoft.com/office/drawing/2014/main" id="{C8E7E34A-7AF6-4140-B4C1-8722D45508B2}"/>
                  </a:ext>
                </a:extLst>
              </p:cNvPr>
              <p:cNvSpPr>
                <a:spLocks/>
              </p:cNvSpPr>
              <p:nvPr/>
            </p:nvSpPr>
            <p:spPr bwMode="auto">
              <a:xfrm>
                <a:off x="532" y="604"/>
                <a:ext cx="101" cy="99"/>
              </a:xfrm>
              <a:custGeom>
                <a:avLst/>
                <a:gdLst>
                  <a:gd name="T0" fmla="*/ 399 w 407"/>
                  <a:gd name="T1" fmla="*/ 48 h 398"/>
                  <a:gd name="T2" fmla="*/ 405 w 407"/>
                  <a:gd name="T3" fmla="*/ 54 h 398"/>
                  <a:gd name="T4" fmla="*/ 392 w 407"/>
                  <a:gd name="T5" fmla="*/ 59 h 398"/>
                  <a:gd name="T6" fmla="*/ 356 w 407"/>
                  <a:gd name="T7" fmla="*/ 55 h 398"/>
                  <a:gd name="T8" fmla="*/ 320 w 407"/>
                  <a:gd name="T9" fmla="*/ 43 h 398"/>
                  <a:gd name="T10" fmla="*/ 289 w 407"/>
                  <a:gd name="T11" fmla="*/ 26 h 398"/>
                  <a:gd name="T12" fmla="*/ 270 w 407"/>
                  <a:gd name="T13" fmla="*/ 21 h 398"/>
                  <a:gd name="T14" fmla="*/ 252 w 407"/>
                  <a:gd name="T15" fmla="*/ 28 h 398"/>
                  <a:gd name="T16" fmla="*/ 265 w 407"/>
                  <a:gd name="T17" fmla="*/ 48 h 398"/>
                  <a:gd name="T18" fmla="*/ 296 w 407"/>
                  <a:gd name="T19" fmla="*/ 63 h 398"/>
                  <a:gd name="T20" fmla="*/ 330 w 407"/>
                  <a:gd name="T21" fmla="*/ 74 h 398"/>
                  <a:gd name="T22" fmla="*/ 364 w 407"/>
                  <a:gd name="T23" fmla="*/ 85 h 398"/>
                  <a:gd name="T24" fmla="*/ 369 w 407"/>
                  <a:gd name="T25" fmla="*/ 109 h 398"/>
                  <a:gd name="T26" fmla="*/ 347 w 407"/>
                  <a:gd name="T27" fmla="*/ 139 h 398"/>
                  <a:gd name="T28" fmla="*/ 325 w 407"/>
                  <a:gd name="T29" fmla="*/ 172 h 398"/>
                  <a:gd name="T30" fmla="*/ 306 w 407"/>
                  <a:gd name="T31" fmla="*/ 206 h 398"/>
                  <a:gd name="T32" fmla="*/ 287 w 407"/>
                  <a:gd name="T33" fmla="*/ 266 h 398"/>
                  <a:gd name="T34" fmla="*/ 273 w 407"/>
                  <a:gd name="T35" fmla="*/ 353 h 398"/>
                  <a:gd name="T36" fmla="*/ 264 w 407"/>
                  <a:gd name="T37" fmla="*/ 381 h 398"/>
                  <a:gd name="T38" fmla="*/ 230 w 407"/>
                  <a:gd name="T39" fmla="*/ 354 h 398"/>
                  <a:gd name="T40" fmla="*/ 193 w 407"/>
                  <a:gd name="T41" fmla="*/ 332 h 398"/>
                  <a:gd name="T42" fmla="*/ 154 w 407"/>
                  <a:gd name="T43" fmla="*/ 314 h 398"/>
                  <a:gd name="T44" fmla="*/ 116 w 407"/>
                  <a:gd name="T45" fmla="*/ 295 h 398"/>
                  <a:gd name="T46" fmla="*/ 79 w 407"/>
                  <a:gd name="T47" fmla="*/ 276 h 398"/>
                  <a:gd name="T48" fmla="*/ 45 w 407"/>
                  <a:gd name="T49" fmla="*/ 253 h 398"/>
                  <a:gd name="T50" fmla="*/ 16 w 407"/>
                  <a:gd name="T51" fmla="*/ 225 h 398"/>
                  <a:gd name="T52" fmla="*/ 0 w 407"/>
                  <a:gd name="T53" fmla="*/ 184 h 398"/>
                  <a:gd name="T54" fmla="*/ 9 w 407"/>
                  <a:gd name="T55" fmla="*/ 139 h 398"/>
                  <a:gd name="T56" fmla="*/ 33 w 407"/>
                  <a:gd name="T57" fmla="*/ 100 h 398"/>
                  <a:gd name="T58" fmla="*/ 64 w 407"/>
                  <a:gd name="T59" fmla="*/ 63 h 398"/>
                  <a:gd name="T60" fmla="*/ 94 w 407"/>
                  <a:gd name="T61" fmla="*/ 41 h 398"/>
                  <a:gd name="T62" fmla="*/ 118 w 407"/>
                  <a:gd name="T63" fmla="*/ 27 h 398"/>
                  <a:gd name="T64" fmla="*/ 141 w 407"/>
                  <a:gd name="T65" fmla="*/ 16 h 398"/>
                  <a:gd name="T66" fmla="*/ 167 w 407"/>
                  <a:gd name="T67" fmla="*/ 8 h 398"/>
                  <a:gd name="T68" fmla="*/ 195 w 407"/>
                  <a:gd name="T69" fmla="*/ 2 h 398"/>
                  <a:gd name="T70" fmla="*/ 222 w 407"/>
                  <a:gd name="T71" fmla="*/ 0 h 398"/>
                  <a:gd name="T72" fmla="*/ 249 w 407"/>
                  <a:gd name="T73" fmla="*/ 0 h 398"/>
                  <a:gd name="T74" fmla="*/ 278 w 407"/>
                  <a:gd name="T75" fmla="*/ 2 h 398"/>
                  <a:gd name="T76" fmla="*/ 306 w 407"/>
                  <a:gd name="T77" fmla="*/ 9 h 398"/>
                  <a:gd name="T78" fmla="*/ 333 w 407"/>
                  <a:gd name="T79" fmla="*/ 20 h 398"/>
                  <a:gd name="T80" fmla="*/ 359 w 407"/>
                  <a:gd name="T81" fmla="*/ 32 h 398"/>
                  <a:gd name="T82" fmla="*/ 385 w 407"/>
                  <a:gd name="T83" fmla="*/ 42 h 3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07" h="398">
                    <a:moveTo>
                      <a:pt x="398" y="46"/>
                    </a:moveTo>
                    <a:lnTo>
                      <a:pt x="399" y="48"/>
                    </a:lnTo>
                    <a:lnTo>
                      <a:pt x="402" y="52"/>
                    </a:lnTo>
                    <a:lnTo>
                      <a:pt x="405" y="54"/>
                    </a:lnTo>
                    <a:lnTo>
                      <a:pt x="407" y="56"/>
                    </a:lnTo>
                    <a:lnTo>
                      <a:pt x="392" y="59"/>
                    </a:lnTo>
                    <a:lnTo>
                      <a:pt x="375" y="57"/>
                    </a:lnTo>
                    <a:lnTo>
                      <a:pt x="356" y="55"/>
                    </a:lnTo>
                    <a:lnTo>
                      <a:pt x="338" y="49"/>
                    </a:lnTo>
                    <a:lnTo>
                      <a:pt x="320" y="43"/>
                    </a:lnTo>
                    <a:lnTo>
                      <a:pt x="303" y="35"/>
                    </a:lnTo>
                    <a:lnTo>
                      <a:pt x="289" y="26"/>
                    </a:lnTo>
                    <a:lnTo>
                      <a:pt x="277" y="15"/>
                    </a:lnTo>
                    <a:lnTo>
                      <a:pt x="270" y="21"/>
                    </a:lnTo>
                    <a:lnTo>
                      <a:pt x="260" y="23"/>
                    </a:lnTo>
                    <a:lnTo>
                      <a:pt x="252" y="28"/>
                    </a:lnTo>
                    <a:lnTo>
                      <a:pt x="251" y="36"/>
                    </a:lnTo>
                    <a:lnTo>
                      <a:pt x="265" y="48"/>
                    </a:lnTo>
                    <a:lnTo>
                      <a:pt x="281" y="56"/>
                    </a:lnTo>
                    <a:lnTo>
                      <a:pt x="296" y="63"/>
                    </a:lnTo>
                    <a:lnTo>
                      <a:pt x="313" y="69"/>
                    </a:lnTo>
                    <a:lnTo>
                      <a:pt x="330" y="74"/>
                    </a:lnTo>
                    <a:lnTo>
                      <a:pt x="347" y="80"/>
                    </a:lnTo>
                    <a:lnTo>
                      <a:pt x="364" y="85"/>
                    </a:lnTo>
                    <a:lnTo>
                      <a:pt x="380" y="94"/>
                    </a:lnTo>
                    <a:lnTo>
                      <a:pt x="369" y="109"/>
                    </a:lnTo>
                    <a:lnTo>
                      <a:pt x="359" y="124"/>
                    </a:lnTo>
                    <a:lnTo>
                      <a:pt x="347" y="139"/>
                    </a:lnTo>
                    <a:lnTo>
                      <a:pt x="336" y="156"/>
                    </a:lnTo>
                    <a:lnTo>
                      <a:pt x="325" y="172"/>
                    </a:lnTo>
                    <a:lnTo>
                      <a:pt x="315" y="188"/>
                    </a:lnTo>
                    <a:lnTo>
                      <a:pt x="306" y="206"/>
                    </a:lnTo>
                    <a:lnTo>
                      <a:pt x="299" y="223"/>
                    </a:lnTo>
                    <a:lnTo>
                      <a:pt x="287" y="266"/>
                    </a:lnTo>
                    <a:lnTo>
                      <a:pt x="277" y="309"/>
                    </a:lnTo>
                    <a:lnTo>
                      <a:pt x="273" y="353"/>
                    </a:lnTo>
                    <a:lnTo>
                      <a:pt x="279" y="398"/>
                    </a:lnTo>
                    <a:lnTo>
                      <a:pt x="264" y="381"/>
                    </a:lnTo>
                    <a:lnTo>
                      <a:pt x="248" y="367"/>
                    </a:lnTo>
                    <a:lnTo>
                      <a:pt x="230" y="354"/>
                    </a:lnTo>
                    <a:lnTo>
                      <a:pt x="212" y="343"/>
                    </a:lnTo>
                    <a:lnTo>
                      <a:pt x="193" y="332"/>
                    </a:lnTo>
                    <a:lnTo>
                      <a:pt x="174" y="323"/>
                    </a:lnTo>
                    <a:lnTo>
                      <a:pt x="154" y="314"/>
                    </a:lnTo>
                    <a:lnTo>
                      <a:pt x="136" y="304"/>
                    </a:lnTo>
                    <a:lnTo>
                      <a:pt x="116" y="295"/>
                    </a:lnTo>
                    <a:lnTo>
                      <a:pt x="97" y="285"/>
                    </a:lnTo>
                    <a:lnTo>
                      <a:pt x="79" y="276"/>
                    </a:lnTo>
                    <a:lnTo>
                      <a:pt x="62" y="264"/>
                    </a:lnTo>
                    <a:lnTo>
                      <a:pt x="45" y="253"/>
                    </a:lnTo>
                    <a:lnTo>
                      <a:pt x="29" y="240"/>
                    </a:lnTo>
                    <a:lnTo>
                      <a:pt x="16" y="225"/>
                    </a:lnTo>
                    <a:lnTo>
                      <a:pt x="3" y="207"/>
                    </a:lnTo>
                    <a:lnTo>
                      <a:pt x="0" y="184"/>
                    </a:lnTo>
                    <a:lnTo>
                      <a:pt x="3" y="161"/>
                    </a:lnTo>
                    <a:lnTo>
                      <a:pt x="9" y="139"/>
                    </a:lnTo>
                    <a:lnTo>
                      <a:pt x="20" y="118"/>
                    </a:lnTo>
                    <a:lnTo>
                      <a:pt x="33" y="100"/>
                    </a:lnTo>
                    <a:lnTo>
                      <a:pt x="47" y="81"/>
                    </a:lnTo>
                    <a:lnTo>
                      <a:pt x="64" y="63"/>
                    </a:lnTo>
                    <a:lnTo>
                      <a:pt x="82" y="48"/>
                    </a:lnTo>
                    <a:lnTo>
                      <a:pt x="94" y="41"/>
                    </a:lnTo>
                    <a:lnTo>
                      <a:pt x="105" y="34"/>
                    </a:lnTo>
                    <a:lnTo>
                      <a:pt x="118" y="27"/>
                    </a:lnTo>
                    <a:lnTo>
                      <a:pt x="129" y="21"/>
                    </a:lnTo>
                    <a:lnTo>
                      <a:pt x="141" y="16"/>
                    </a:lnTo>
                    <a:lnTo>
                      <a:pt x="154" y="12"/>
                    </a:lnTo>
                    <a:lnTo>
                      <a:pt x="167" y="8"/>
                    </a:lnTo>
                    <a:lnTo>
                      <a:pt x="180" y="5"/>
                    </a:lnTo>
                    <a:lnTo>
                      <a:pt x="195" y="2"/>
                    </a:lnTo>
                    <a:lnTo>
                      <a:pt x="208" y="1"/>
                    </a:lnTo>
                    <a:lnTo>
                      <a:pt x="222" y="0"/>
                    </a:lnTo>
                    <a:lnTo>
                      <a:pt x="235" y="0"/>
                    </a:lnTo>
                    <a:lnTo>
                      <a:pt x="249" y="0"/>
                    </a:lnTo>
                    <a:lnTo>
                      <a:pt x="264" y="1"/>
                    </a:lnTo>
                    <a:lnTo>
                      <a:pt x="278" y="2"/>
                    </a:lnTo>
                    <a:lnTo>
                      <a:pt x="292" y="5"/>
                    </a:lnTo>
                    <a:lnTo>
                      <a:pt x="306" y="9"/>
                    </a:lnTo>
                    <a:lnTo>
                      <a:pt x="319" y="14"/>
                    </a:lnTo>
                    <a:lnTo>
                      <a:pt x="333" y="20"/>
                    </a:lnTo>
                    <a:lnTo>
                      <a:pt x="346" y="26"/>
                    </a:lnTo>
                    <a:lnTo>
                      <a:pt x="359" y="32"/>
                    </a:lnTo>
                    <a:lnTo>
                      <a:pt x="372" y="38"/>
                    </a:lnTo>
                    <a:lnTo>
                      <a:pt x="385" y="42"/>
                    </a:lnTo>
                    <a:lnTo>
                      <a:pt x="398" y="46"/>
                    </a:lnTo>
                    <a:close/>
                  </a:path>
                </a:pathLst>
              </a:custGeom>
              <a:solidFill>
                <a:srgbClr val="F2D8C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66" name="Freeform 50">
                <a:extLst>
                  <a:ext uri="{FF2B5EF4-FFF2-40B4-BE49-F238E27FC236}">
                    <a16:creationId xmlns:a16="http://schemas.microsoft.com/office/drawing/2014/main" id="{5D4B1B1A-0BA6-46A9-8DBF-E78EAC1BD738}"/>
                  </a:ext>
                </a:extLst>
              </p:cNvPr>
              <p:cNvSpPr>
                <a:spLocks/>
              </p:cNvSpPr>
              <p:nvPr/>
            </p:nvSpPr>
            <p:spPr bwMode="auto">
              <a:xfrm>
                <a:off x="616" y="615"/>
                <a:ext cx="283" cy="117"/>
              </a:xfrm>
              <a:custGeom>
                <a:avLst/>
                <a:gdLst>
                  <a:gd name="T0" fmla="*/ 1002 w 1130"/>
                  <a:gd name="T1" fmla="*/ 35 h 468"/>
                  <a:gd name="T2" fmla="*/ 1060 w 1130"/>
                  <a:gd name="T3" fmla="*/ 107 h 468"/>
                  <a:gd name="T4" fmla="*/ 1104 w 1130"/>
                  <a:gd name="T5" fmla="*/ 187 h 468"/>
                  <a:gd name="T6" fmla="*/ 1129 w 1130"/>
                  <a:gd name="T7" fmla="*/ 272 h 468"/>
                  <a:gd name="T8" fmla="*/ 1108 w 1130"/>
                  <a:gd name="T9" fmla="*/ 341 h 468"/>
                  <a:gd name="T10" fmla="*/ 1058 w 1130"/>
                  <a:gd name="T11" fmla="*/ 377 h 468"/>
                  <a:gd name="T12" fmla="*/ 1002 w 1130"/>
                  <a:gd name="T13" fmla="*/ 403 h 468"/>
                  <a:gd name="T14" fmla="*/ 941 w 1130"/>
                  <a:gd name="T15" fmla="*/ 420 h 468"/>
                  <a:gd name="T16" fmla="*/ 876 w 1130"/>
                  <a:gd name="T17" fmla="*/ 428 h 468"/>
                  <a:gd name="T18" fmla="*/ 808 w 1130"/>
                  <a:gd name="T19" fmla="*/ 430 h 468"/>
                  <a:gd name="T20" fmla="*/ 740 w 1130"/>
                  <a:gd name="T21" fmla="*/ 429 h 468"/>
                  <a:gd name="T22" fmla="*/ 672 w 1130"/>
                  <a:gd name="T23" fmla="*/ 424 h 468"/>
                  <a:gd name="T24" fmla="*/ 616 w 1130"/>
                  <a:gd name="T25" fmla="*/ 427 h 468"/>
                  <a:gd name="T26" fmla="*/ 567 w 1130"/>
                  <a:gd name="T27" fmla="*/ 434 h 468"/>
                  <a:gd name="T28" fmla="*/ 518 w 1130"/>
                  <a:gd name="T29" fmla="*/ 441 h 468"/>
                  <a:gd name="T30" fmla="*/ 469 w 1130"/>
                  <a:gd name="T31" fmla="*/ 446 h 468"/>
                  <a:gd name="T32" fmla="*/ 419 w 1130"/>
                  <a:gd name="T33" fmla="*/ 451 h 468"/>
                  <a:gd name="T34" fmla="*/ 368 w 1130"/>
                  <a:gd name="T35" fmla="*/ 457 h 468"/>
                  <a:gd name="T36" fmla="*/ 319 w 1130"/>
                  <a:gd name="T37" fmla="*/ 461 h 468"/>
                  <a:gd name="T38" fmla="*/ 268 w 1130"/>
                  <a:gd name="T39" fmla="*/ 465 h 468"/>
                  <a:gd name="T40" fmla="*/ 226 w 1130"/>
                  <a:gd name="T41" fmla="*/ 465 h 468"/>
                  <a:gd name="T42" fmla="*/ 192 w 1130"/>
                  <a:gd name="T43" fmla="*/ 461 h 468"/>
                  <a:gd name="T44" fmla="*/ 158 w 1130"/>
                  <a:gd name="T45" fmla="*/ 453 h 468"/>
                  <a:gd name="T46" fmla="*/ 126 w 1130"/>
                  <a:gd name="T47" fmla="*/ 446 h 468"/>
                  <a:gd name="T48" fmla="*/ 93 w 1130"/>
                  <a:gd name="T49" fmla="*/ 436 h 468"/>
                  <a:gd name="T50" fmla="*/ 64 w 1130"/>
                  <a:gd name="T51" fmla="*/ 422 h 468"/>
                  <a:gd name="T52" fmla="*/ 38 w 1130"/>
                  <a:gd name="T53" fmla="*/ 403 h 468"/>
                  <a:gd name="T54" fmla="*/ 17 w 1130"/>
                  <a:gd name="T55" fmla="*/ 380 h 468"/>
                  <a:gd name="T56" fmla="*/ 2 w 1130"/>
                  <a:gd name="T57" fmla="*/ 325 h 468"/>
                  <a:gd name="T58" fmla="*/ 3 w 1130"/>
                  <a:gd name="T59" fmla="*/ 245 h 468"/>
                  <a:gd name="T60" fmla="*/ 24 w 1130"/>
                  <a:gd name="T61" fmla="*/ 169 h 468"/>
                  <a:gd name="T62" fmla="*/ 60 w 1130"/>
                  <a:gd name="T63" fmla="*/ 99 h 468"/>
                  <a:gd name="T64" fmla="*/ 102 w 1130"/>
                  <a:gd name="T65" fmla="*/ 68 h 468"/>
                  <a:gd name="T66" fmla="*/ 136 w 1130"/>
                  <a:gd name="T67" fmla="*/ 65 h 468"/>
                  <a:gd name="T68" fmla="*/ 170 w 1130"/>
                  <a:gd name="T69" fmla="*/ 61 h 468"/>
                  <a:gd name="T70" fmla="*/ 201 w 1130"/>
                  <a:gd name="T71" fmla="*/ 54 h 468"/>
                  <a:gd name="T72" fmla="*/ 234 w 1130"/>
                  <a:gd name="T73" fmla="*/ 46 h 468"/>
                  <a:gd name="T74" fmla="*/ 267 w 1130"/>
                  <a:gd name="T75" fmla="*/ 39 h 468"/>
                  <a:gd name="T76" fmla="*/ 300 w 1130"/>
                  <a:gd name="T77" fmla="*/ 36 h 468"/>
                  <a:gd name="T78" fmla="*/ 334 w 1130"/>
                  <a:gd name="T79" fmla="*/ 36 h 468"/>
                  <a:gd name="T80" fmla="*/ 447 w 1130"/>
                  <a:gd name="T81" fmla="*/ 16 h 468"/>
                  <a:gd name="T82" fmla="*/ 752 w 1130"/>
                  <a:gd name="T83" fmla="*/ 21 h 468"/>
                  <a:gd name="T84" fmla="*/ 782 w 1130"/>
                  <a:gd name="T85" fmla="*/ 24 h 468"/>
                  <a:gd name="T86" fmla="*/ 812 w 1130"/>
                  <a:gd name="T87" fmla="*/ 27 h 468"/>
                  <a:gd name="T88" fmla="*/ 842 w 1130"/>
                  <a:gd name="T89" fmla="*/ 25 h 468"/>
                  <a:gd name="T90" fmla="*/ 871 w 1130"/>
                  <a:gd name="T91" fmla="*/ 22 h 468"/>
                  <a:gd name="T92" fmla="*/ 899 w 1130"/>
                  <a:gd name="T93" fmla="*/ 17 h 468"/>
                  <a:gd name="T94" fmla="*/ 929 w 1130"/>
                  <a:gd name="T95" fmla="*/ 11 h 468"/>
                  <a:gd name="T96" fmla="*/ 958 w 1130"/>
                  <a:gd name="T97" fmla="*/ 4 h 4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130" h="468">
                    <a:moveTo>
                      <a:pt x="972" y="0"/>
                    </a:moveTo>
                    <a:lnTo>
                      <a:pt x="1002" y="35"/>
                    </a:lnTo>
                    <a:lnTo>
                      <a:pt x="1032" y="70"/>
                    </a:lnTo>
                    <a:lnTo>
                      <a:pt x="1060" y="107"/>
                    </a:lnTo>
                    <a:lnTo>
                      <a:pt x="1084" y="146"/>
                    </a:lnTo>
                    <a:lnTo>
                      <a:pt x="1104" y="187"/>
                    </a:lnTo>
                    <a:lnTo>
                      <a:pt x="1120" y="229"/>
                    </a:lnTo>
                    <a:lnTo>
                      <a:pt x="1129" y="272"/>
                    </a:lnTo>
                    <a:lnTo>
                      <a:pt x="1130" y="318"/>
                    </a:lnTo>
                    <a:lnTo>
                      <a:pt x="1108" y="341"/>
                    </a:lnTo>
                    <a:lnTo>
                      <a:pt x="1084" y="361"/>
                    </a:lnTo>
                    <a:lnTo>
                      <a:pt x="1058" y="377"/>
                    </a:lnTo>
                    <a:lnTo>
                      <a:pt x="1031" y="393"/>
                    </a:lnTo>
                    <a:lnTo>
                      <a:pt x="1002" y="403"/>
                    </a:lnTo>
                    <a:lnTo>
                      <a:pt x="972" y="413"/>
                    </a:lnTo>
                    <a:lnTo>
                      <a:pt x="941" y="420"/>
                    </a:lnTo>
                    <a:lnTo>
                      <a:pt x="908" y="424"/>
                    </a:lnTo>
                    <a:lnTo>
                      <a:pt x="876" y="428"/>
                    </a:lnTo>
                    <a:lnTo>
                      <a:pt x="842" y="430"/>
                    </a:lnTo>
                    <a:lnTo>
                      <a:pt x="808" y="430"/>
                    </a:lnTo>
                    <a:lnTo>
                      <a:pt x="774" y="430"/>
                    </a:lnTo>
                    <a:lnTo>
                      <a:pt x="740" y="429"/>
                    </a:lnTo>
                    <a:lnTo>
                      <a:pt x="706" y="427"/>
                    </a:lnTo>
                    <a:lnTo>
                      <a:pt x="672" y="424"/>
                    </a:lnTo>
                    <a:lnTo>
                      <a:pt x="640" y="422"/>
                    </a:lnTo>
                    <a:lnTo>
                      <a:pt x="616" y="427"/>
                    </a:lnTo>
                    <a:lnTo>
                      <a:pt x="591" y="430"/>
                    </a:lnTo>
                    <a:lnTo>
                      <a:pt x="567" y="434"/>
                    </a:lnTo>
                    <a:lnTo>
                      <a:pt x="543" y="437"/>
                    </a:lnTo>
                    <a:lnTo>
                      <a:pt x="518" y="441"/>
                    </a:lnTo>
                    <a:lnTo>
                      <a:pt x="494" y="443"/>
                    </a:lnTo>
                    <a:lnTo>
                      <a:pt x="469" y="446"/>
                    </a:lnTo>
                    <a:lnTo>
                      <a:pt x="444" y="449"/>
                    </a:lnTo>
                    <a:lnTo>
                      <a:pt x="419" y="451"/>
                    </a:lnTo>
                    <a:lnTo>
                      <a:pt x="394" y="455"/>
                    </a:lnTo>
                    <a:lnTo>
                      <a:pt x="368" y="457"/>
                    </a:lnTo>
                    <a:lnTo>
                      <a:pt x="344" y="458"/>
                    </a:lnTo>
                    <a:lnTo>
                      <a:pt x="319" y="461"/>
                    </a:lnTo>
                    <a:lnTo>
                      <a:pt x="294" y="463"/>
                    </a:lnTo>
                    <a:lnTo>
                      <a:pt x="268" y="465"/>
                    </a:lnTo>
                    <a:lnTo>
                      <a:pt x="243" y="468"/>
                    </a:lnTo>
                    <a:lnTo>
                      <a:pt x="226" y="465"/>
                    </a:lnTo>
                    <a:lnTo>
                      <a:pt x="209" y="463"/>
                    </a:lnTo>
                    <a:lnTo>
                      <a:pt x="192" y="461"/>
                    </a:lnTo>
                    <a:lnTo>
                      <a:pt x="175" y="457"/>
                    </a:lnTo>
                    <a:lnTo>
                      <a:pt x="158" y="453"/>
                    </a:lnTo>
                    <a:lnTo>
                      <a:pt x="141" y="450"/>
                    </a:lnTo>
                    <a:lnTo>
                      <a:pt x="126" y="446"/>
                    </a:lnTo>
                    <a:lnTo>
                      <a:pt x="109" y="441"/>
                    </a:lnTo>
                    <a:lnTo>
                      <a:pt x="93" y="436"/>
                    </a:lnTo>
                    <a:lnTo>
                      <a:pt x="79" y="429"/>
                    </a:lnTo>
                    <a:lnTo>
                      <a:pt x="64" y="422"/>
                    </a:lnTo>
                    <a:lnTo>
                      <a:pt x="51" y="413"/>
                    </a:lnTo>
                    <a:lnTo>
                      <a:pt x="38" y="403"/>
                    </a:lnTo>
                    <a:lnTo>
                      <a:pt x="28" y="393"/>
                    </a:lnTo>
                    <a:lnTo>
                      <a:pt x="17" y="380"/>
                    </a:lnTo>
                    <a:lnTo>
                      <a:pt x="8" y="366"/>
                    </a:lnTo>
                    <a:lnTo>
                      <a:pt x="2" y="325"/>
                    </a:lnTo>
                    <a:lnTo>
                      <a:pt x="0" y="285"/>
                    </a:lnTo>
                    <a:lnTo>
                      <a:pt x="3" y="245"/>
                    </a:lnTo>
                    <a:lnTo>
                      <a:pt x="11" y="207"/>
                    </a:lnTo>
                    <a:lnTo>
                      <a:pt x="24" y="169"/>
                    </a:lnTo>
                    <a:lnTo>
                      <a:pt x="40" y="133"/>
                    </a:lnTo>
                    <a:lnTo>
                      <a:pt x="60" y="99"/>
                    </a:lnTo>
                    <a:lnTo>
                      <a:pt x="85" y="66"/>
                    </a:lnTo>
                    <a:lnTo>
                      <a:pt x="102" y="68"/>
                    </a:lnTo>
                    <a:lnTo>
                      <a:pt x="119" y="66"/>
                    </a:lnTo>
                    <a:lnTo>
                      <a:pt x="136" y="65"/>
                    </a:lnTo>
                    <a:lnTo>
                      <a:pt x="153" y="63"/>
                    </a:lnTo>
                    <a:lnTo>
                      <a:pt x="170" y="61"/>
                    </a:lnTo>
                    <a:lnTo>
                      <a:pt x="186" y="57"/>
                    </a:lnTo>
                    <a:lnTo>
                      <a:pt x="201" y="54"/>
                    </a:lnTo>
                    <a:lnTo>
                      <a:pt x="218" y="50"/>
                    </a:lnTo>
                    <a:lnTo>
                      <a:pt x="234" y="46"/>
                    </a:lnTo>
                    <a:lnTo>
                      <a:pt x="251" y="43"/>
                    </a:lnTo>
                    <a:lnTo>
                      <a:pt x="267" y="39"/>
                    </a:lnTo>
                    <a:lnTo>
                      <a:pt x="284" y="37"/>
                    </a:lnTo>
                    <a:lnTo>
                      <a:pt x="300" y="36"/>
                    </a:lnTo>
                    <a:lnTo>
                      <a:pt x="317" y="35"/>
                    </a:lnTo>
                    <a:lnTo>
                      <a:pt x="334" y="36"/>
                    </a:lnTo>
                    <a:lnTo>
                      <a:pt x="353" y="37"/>
                    </a:lnTo>
                    <a:lnTo>
                      <a:pt x="447" y="16"/>
                    </a:lnTo>
                    <a:lnTo>
                      <a:pt x="736" y="18"/>
                    </a:lnTo>
                    <a:lnTo>
                      <a:pt x="752" y="21"/>
                    </a:lnTo>
                    <a:lnTo>
                      <a:pt x="767" y="23"/>
                    </a:lnTo>
                    <a:lnTo>
                      <a:pt x="782" y="24"/>
                    </a:lnTo>
                    <a:lnTo>
                      <a:pt x="797" y="25"/>
                    </a:lnTo>
                    <a:lnTo>
                      <a:pt x="812" y="27"/>
                    </a:lnTo>
                    <a:lnTo>
                      <a:pt x="827" y="25"/>
                    </a:lnTo>
                    <a:lnTo>
                      <a:pt x="842" y="25"/>
                    </a:lnTo>
                    <a:lnTo>
                      <a:pt x="856" y="24"/>
                    </a:lnTo>
                    <a:lnTo>
                      <a:pt x="871" y="22"/>
                    </a:lnTo>
                    <a:lnTo>
                      <a:pt x="885" y="21"/>
                    </a:lnTo>
                    <a:lnTo>
                      <a:pt x="899" y="17"/>
                    </a:lnTo>
                    <a:lnTo>
                      <a:pt x="914" y="15"/>
                    </a:lnTo>
                    <a:lnTo>
                      <a:pt x="929" y="11"/>
                    </a:lnTo>
                    <a:lnTo>
                      <a:pt x="944" y="8"/>
                    </a:lnTo>
                    <a:lnTo>
                      <a:pt x="958" y="4"/>
                    </a:lnTo>
                    <a:lnTo>
                      <a:pt x="972" y="0"/>
                    </a:lnTo>
                    <a:close/>
                  </a:path>
                </a:pathLst>
              </a:custGeom>
              <a:solidFill>
                <a:srgbClr val="A0F2F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grpSp>
        <p:sp>
          <p:nvSpPr>
            <p:cNvPr id="19" name="Text Box 11">
              <a:extLst>
                <a:ext uri="{FF2B5EF4-FFF2-40B4-BE49-F238E27FC236}">
                  <a16:creationId xmlns:a16="http://schemas.microsoft.com/office/drawing/2014/main" id="{B08D0660-4695-4FCA-A87F-19D1622810EC}"/>
                </a:ext>
              </a:extLst>
            </p:cNvPr>
            <p:cNvSpPr txBox="1">
              <a:spLocks noChangeArrowheads="1"/>
            </p:cNvSpPr>
            <p:nvPr/>
          </p:nvSpPr>
          <p:spPr bwMode="auto">
            <a:xfrm>
              <a:off x="645162" y="296068"/>
              <a:ext cx="611132" cy="2111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lIns="0" tIns="0" rIns="0" bIns="0"/>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a:lnSpc>
                  <a:spcPts val="700"/>
                </a:lnSpc>
                <a:spcBef>
                  <a:spcPct val="0"/>
                </a:spcBef>
                <a:buFontTx/>
                <a:buNone/>
              </a:pPr>
              <a:r>
                <a:rPr lang="en-US" altLang="en-US" sz="800" b="1" dirty="0">
                  <a:solidFill>
                    <a:srgbClr val="000000">
                      <a:lumMod val="65000"/>
                      <a:lumOff val="35000"/>
                    </a:srgbClr>
                  </a:solidFill>
                  <a:latin typeface="Arial"/>
                </a:rPr>
                <a:t>Birth-18 months</a:t>
              </a:r>
              <a:endParaRPr lang="en-US" altLang="en-US" sz="1400" b="1" dirty="0">
                <a:solidFill>
                  <a:srgbClr val="000000">
                    <a:lumMod val="65000"/>
                    <a:lumOff val="35000"/>
                  </a:srgbClr>
                </a:solidFill>
                <a:latin typeface="Arial"/>
              </a:endParaRPr>
            </a:p>
          </p:txBody>
        </p:sp>
      </p:grpSp>
    </p:spTree>
    <p:extLst>
      <p:ext uri="{BB962C8B-B14F-4D97-AF65-F5344CB8AC3E}">
        <p14:creationId xmlns:p14="http://schemas.microsoft.com/office/powerpoint/2010/main" val="20588767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98F39129-8F8C-4300-8BD1-D3B40F58BBE9}"/>
              </a:ext>
            </a:extLst>
          </p:cNvPr>
          <p:cNvPicPr>
            <a:picLocks noChangeAspect="1"/>
          </p:cNvPicPr>
          <p:nvPr/>
        </p:nvPicPr>
        <p:blipFill>
          <a:blip r:embed="rId3">
            <a:duotone>
              <a:schemeClr val="accent5">
                <a:shade val="45000"/>
                <a:satMod val="135000"/>
              </a:schemeClr>
              <a:prstClr val="white"/>
            </a:duotone>
          </a:blip>
          <a:stretch>
            <a:fillRect/>
          </a:stretch>
        </p:blipFill>
        <p:spPr>
          <a:xfrm>
            <a:off x="303753" y="3812280"/>
            <a:ext cx="3420438" cy="2052263"/>
          </a:xfrm>
          <a:prstGeom prst="rect">
            <a:avLst/>
          </a:prstGeom>
        </p:spPr>
      </p:pic>
      <p:sp>
        <p:nvSpPr>
          <p:cNvPr id="3" name="Content Placeholder 2">
            <a:extLst>
              <a:ext uri="{FF2B5EF4-FFF2-40B4-BE49-F238E27FC236}">
                <a16:creationId xmlns:a16="http://schemas.microsoft.com/office/drawing/2014/main" id="{49CE2416-13AE-45C1-BAD9-F2C2FED7BF5E}"/>
              </a:ext>
            </a:extLst>
          </p:cNvPr>
          <p:cNvSpPr>
            <a:spLocks noGrp="1"/>
          </p:cNvSpPr>
          <p:nvPr>
            <p:ph idx="1"/>
          </p:nvPr>
        </p:nvSpPr>
        <p:spPr>
          <a:xfrm>
            <a:off x="645161" y="1357626"/>
            <a:ext cx="5762210" cy="2550345"/>
          </a:xfrm>
        </p:spPr>
        <p:txBody>
          <a:bodyPr/>
          <a:lstStyle/>
          <a:p>
            <a:pPr marL="0" indent="0">
              <a:buNone/>
            </a:pPr>
            <a:r>
              <a:rPr lang="en-US" sz="2800" b="1" dirty="0"/>
              <a:t>Infants</a:t>
            </a:r>
          </a:p>
          <a:p>
            <a:pPr marL="0" indent="0">
              <a:buNone/>
            </a:pPr>
            <a:r>
              <a:rPr lang="en-US" sz="2800" dirty="0"/>
              <a:t>Use books</a:t>
            </a:r>
          </a:p>
          <a:p>
            <a:r>
              <a:rPr lang="en-US" sz="2800" dirty="0"/>
              <a:t>Based on songs</a:t>
            </a:r>
          </a:p>
          <a:p>
            <a:r>
              <a:rPr lang="en-US" sz="2800" dirty="0"/>
              <a:t>With nursery rhymes</a:t>
            </a:r>
          </a:p>
          <a:p>
            <a:r>
              <a:rPr lang="en-US" sz="2800" dirty="0"/>
              <a:t>With rhyme and rhythm</a:t>
            </a:r>
          </a:p>
        </p:txBody>
      </p:sp>
      <p:sp>
        <p:nvSpPr>
          <p:cNvPr id="4" name="Title 1">
            <a:extLst>
              <a:ext uri="{FF2B5EF4-FFF2-40B4-BE49-F238E27FC236}">
                <a16:creationId xmlns:a16="http://schemas.microsoft.com/office/drawing/2014/main" id="{33830314-CCF4-42FB-9A9E-34FD572C9AB9}"/>
              </a:ext>
            </a:extLst>
          </p:cNvPr>
          <p:cNvSpPr txBox="1">
            <a:spLocks/>
          </p:cNvSpPr>
          <p:nvPr/>
        </p:nvSpPr>
        <p:spPr>
          <a:xfrm>
            <a:off x="1651001" y="406398"/>
            <a:ext cx="4762500" cy="766762"/>
          </a:xfrm>
          <a:prstGeom prst="rect">
            <a:avLst/>
          </a:prstGeom>
        </p:spPr>
        <p:txBody>
          <a:bodyPr/>
          <a:lstStyle>
            <a:lvl1pPr algn="l" defTabSz="457200" rtl="0" eaLnBrk="1" latinLnBrk="0" hangingPunct="1">
              <a:spcBef>
                <a:spcPct val="0"/>
              </a:spcBef>
              <a:buNone/>
              <a:defRPr sz="4000" b="1" kern="1200">
                <a:solidFill>
                  <a:srgbClr val="E85E4F"/>
                </a:solidFill>
                <a:latin typeface="+mj-lt"/>
                <a:ea typeface="+mj-ea"/>
                <a:cs typeface="+mj-cs"/>
              </a:defRPr>
            </a:lvl1pPr>
          </a:lstStyle>
          <a:p>
            <a:r>
              <a:rPr lang="en-US" sz="3600" b="0" i="1" dirty="0">
                <a:solidFill>
                  <a:srgbClr val="000000">
                    <a:lumMod val="65000"/>
                    <a:lumOff val="35000"/>
                  </a:srgbClr>
                </a:solidFill>
              </a:rPr>
              <a:t>For birth to 18 months</a:t>
            </a:r>
          </a:p>
        </p:txBody>
      </p:sp>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l="4297" t="3060" r="3652" b="4545"/>
          <a:stretch/>
        </p:blipFill>
        <p:spPr>
          <a:xfrm>
            <a:off x="3937728" y="3930229"/>
            <a:ext cx="2452529" cy="24688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62911" y="1224173"/>
            <a:ext cx="2468880" cy="24688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608799" y="3930229"/>
            <a:ext cx="2282278" cy="24688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11" name="Group 10">
            <a:extLst>
              <a:ext uri="{FF2B5EF4-FFF2-40B4-BE49-F238E27FC236}">
                <a16:creationId xmlns:a16="http://schemas.microsoft.com/office/drawing/2014/main" id="{9CF47BF2-3957-42B5-8EF7-A3351B6F3149}"/>
              </a:ext>
            </a:extLst>
          </p:cNvPr>
          <p:cNvGrpSpPr/>
          <p:nvPr/>
        </p:nvGrpSpPr>
        <p:grpSpPr>
          <a:xfrm>
            <a:off x="644525" y="271463"/>
            <a:ext cx="1006475" cy="914400"/>
            <a:chOff x="644525" y="271463"/>
            <a:chExt cx="1006475" cy="914400"/>
          </a:xfrm>
        </p:grpSpPr>
        <p:grpSp>
          <p:nvGrpSpPr>
            <p:cNvPr id="12" name="Group 4">
              <a:extLst>
                <a:ext uri="{FF2B5EF4-FFF2-40B4-BE49-F238E27FC236}">
                  <a16:creationId xmlns:a16="http://schemas.microsoft.com/office/drawing/2014/main" id="{5BC06366-F368-4C85-8724-118F899977CC}"/>
                </a:ext>
              </a:extLst>
            </p:cNvPr>
            <p:cNvGrpSpPr>
              <a:grpSpLocks noChangeAspect="1"/>
            </p:cNvGrpSpPr>
            <p:nvPr/>
          </p:nvGrpSpPr>
          <p:grpSpPr bwMode="auto">
            <a:xfrm>
              <a:off x="644525" y="271463"/>
              <a:ext cx="1006475" cy="914400"/>
              <a:chOff x="406" y="171"/>
              <a:chExt cx="634" cy="576"/>
            </a:xfrm>
          </p:grpSpPr>
          <p:sp>
            <p:nvSpPr>
              <p:cNvPr id="14" name="AutoShape 3">
                <a:extLst>
                  <a:ext uri="{FF2B5EF4-FFF2-40B4-BE49-F238E27FC236}">
                    <a16:creationId xmlns:a16="http://schemas.microsoft.com/office/drawing/2014/main" id="{46288113-BA1B-480A-9CA6-890B79316DDA}"/>
                  </a:ext>
                </a:extLst>
              </p:cNvPr>
              <p:cNvSpPr>
                <a:spLocks noChangeAspect="1" noChangeArrowheads="1" noTextEdit="1"/>
              </p:cNvSpPr>
              <p:nvPr/>
            </p:nvSpPr>
            <p:spPr bwMode="auto">
              <a:xfrm>
                <a:off x="406" y="171"/>
                <a:ext cx="634" cy="576"/>
              </a:xfrm>
              <a:prstGeom prst="rect">
                <a:avLst/>
              </a:prstGeom>
              <a:noFill/>
              <a:ln w="28575" cap="flat" cmpd="sng" algn="in">
                <a:solidFill>
                  <a:srgbClr val="0000FF"/>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5" name="Freeform 5">
                <a:extLst>
                  <a:ext uri="{FF2B5EF4-FFF2-40B4-BE49-F238E27FC236}">
                    <a16:creationId xmlns:a16="http://schemas.microsoft.com/office/drawing/2014/main" id="{F74AEF49-C3F0-41DB-ADD8-14643E1B4F0F}"/>
                  </a:ext>
                </a:extLst>
              </p:cNvPr>
              <p:cNvSpPr>
                <a:spLocks/>
              </p:cNvSpPr>
              <p:nvPr/>
            </p:nvSpPr>
            <p:spPr bwMode="auto">
              <a:xfrm>
                <a:off x="406" y="503"/>
                <a:ext cx="634" cy="227"/>
              </a:xfrm>
              <a:custGeom>
                <a:avLst/>
                <a:gdLst>
                  <a:gd name="T0" fmla="*/ 325 w 2536"/>
                  <a:gd name="T1" fmla="*/ 759 h 910"/>
                  <a:gd name="T2" fmla="*/ 398 w 2536"/>
                  <a:gd name="T3" fmla="*/ 786 h 910"/>
                  <a:gd name="T4" fmla="*/ 476 w 2536"/>
                  <a:gd name="T5" fmla="*/ 811 h 910"/>
                  <a:gd name="T6" fmla="*/ 561 w 2536"/>
                  <a:gd name="T7" fmla="*/ 833 h 910"/>
                  <a:gd name="T8" fmla="*/ 650 w 2536"/>
                  <a:gd name="T9" fmla="*/ 853 h 910"/>
                  <a:gd name="T10" fmla="*/ 744 w 2536"/>
                  <a:gd name="T11" fmla="*/ 869 h 910"/>
                  <a:gd name="T12" fmla="*/ 841 w 2536"/>
                  <a:gd name="T13" fmla="*/ 883 h 910"/>
                  <a:gd name="T14" fmla="*/ 943 w 2536"/>
                  <a:gd name="T15" fmla="*/ 895 h 910"/>
                  <a:gd name="T16" fmla="*/ 1049 w 2536"/>
                  <a:gd name="T17" fmla="*/ 903 h 910"/>
                  <a:gd name="T18" fmla="*/ 1157 w 2536"/>
                  <a:gd name="T19" fmla="*/ 909 h 910"/>
                  <a:gd name="T20" fmla="*/ 1268 w 2536"/>
                  <a:gd name="T21" fmla="*/ 910 h 910"/>
                  <a:gd name="T22" fmla="*/ 1381 w 2536"/>
                  <a:gd name="T23" fmla="*/ 908 h 910"/>
                  <a:gd name="T24" fmla="*/ 1494 w 2536"/>
                  <a:gd name="T25" fmla="*/ 903 h 910"/>
                  <a:gd name="T26" fmla="*/ 1601 w 2536"/>
                  <a:gd name="T27" fmla="*/ 894 h 910"/>
                  <a:gd name="T28" fmla="*/ 1705 w 2536"/>
                  <a:gd name="T29" fmla="*/ 882 h 910"/>
                  <a:gd name="T30" fmla="*/ 1805 w 2536"/>
                  <a:gd name="T31" fmla="*/ 867 h 910"/>
                  <a:gd name="T32" fmla="*/ 1901 w 2536"/>
                  <a:gd name="T33" fmla="*/ 850 h 910"/>
                  <a:gd name="T34" fmla="*/ 1992 w 2536"/>
                  <a:gd name="T35" fmla="*/ 828 h 910"/>
                  <a:gd name="T36" fmla="*/ 2077 w 2536"/>
                  <a:gd name="T37" fmla="*/ 806 h 910"/>
                  <a:gd name="T38" fmla="*/ 2156 w 2536"/>
                  <a:gd name="T39" fmla="*/ 781 h 910"/>
                  <a:gd name="T40" fmla="*/ 2229 w 2536"/>
                  <a:gd name="T41" fmla="*/ 752 h 910"/>
                  <a:gd name="T42" fmla="*/ 2304 w 2536"/>
                  <a:gd name="T43" fmla="*/ 717 h 910"/>
                  <a:gd name="T44" fmla="*/ 2385 w 2536"/>
                  <a:gd name="T45" fmla="*/ 672 h 910"/>
                  <a:gd name="T46" fmla="*/ 2449 w 2536"/>
                  <a:gd name="T47" fmla="*/ 621 h 910"/>
                  <a:gd name="T48" fmla="*/ 2497 w 2536"/>
                  <a:gd name="T49" fmla="*/ 569 h 910"/>
                  <a:gd name="T50" fmla="*/ 2526 w 2536"/>
                  <a:gd name="T51" fmla="*/ 513 h 910"/>
                  <a:gd name="T52" fmla="*/ 2536 w 2536"/>
                  <a:gd name="T53" fmla="*/ 455 h 910"/>
                  <a:gd name="T54" fmla="*/ 2501 w 2536"/>
                  <a:gd name="T55" fmla="*/ 349 h 910"/>
                  <a:gd name="T56" fmla="*/ 2400 w 2536"/>
                  <a:gd name="T57" fmla="*/ 251 h 910"/>
                  <a:gd name="T58" fmla="*/ 2244 w 2536"/>
                  <a:gd name="T59" fmla="*/ 165 h 910"/>
                  <a:gd name="T60" fmla="*/ 2039 w 2536"/>
                  <a:gd name="T61" fmla="*/ 94 h 910"/>
                  <a:gd name="T62" fmla="*/ 1794 w 2536"/>
                  <a:gd name="T63" fmla="*/ 41 h 910"/>
                  <a:gd name="T64" fmla="*/ 1653 w 2536"/>
                  <a:gd name="T65" fmla="*/ 23 h 910"/>
                  <a:gd name="T66" fmla="*/ 1573 w 2536"/>
                  <a:gd name="T67" fmla="*/ 14 h 910"/>
                  <a:gd name="T68" fmla="*/ 1492 w 2536"/>
                  <a:gd name="T69" fmla="*/ 7 h 910"/>
                  <a:gd name="T70" fmla="*/ 1410 w 2536"/>
                  <a:gd name="T71" fmla="*/ 4 h 910"/>
                  <a:gd name="T72" fmla="*/ 1325 w 2536"/>
                  <a:gd name="T73" fmla="*/ 0 h 910"/>
                  <a:gd name="T74" fmla="*/ 1237 w 2536"/>
                  <a:gd name="T75" fmla="*/ 0 h 910"/>
                  <a:gd name="T76" fmla="*/ 1145 w 2536"/>
                  <a:gd name="T77" fmla="*/ 3 h 910"/>
                  <a:gd name="T78" fmla="*/ 1055 w 2536"/>
                  <a:gd name="T79" fmla="*/ 7 h 910"/>
                  <a:gd name="T80" fmla="*/ 967 w 2536"/>
                  <a:gd name="T81" fmla="*/ 13 h 910"/>
                  <a:gd name="T82" fmla="*/ 881 w 2536"/>
                  <a:gd name="T83" fmla="*/ 23 h 910"/>
                  <a:gd name="T84" fmla="*/ 797 w 2536"/>
                  <a:gd name="T85" fmla="*/ 33 h 910"/>
                  <a:gd name="T86" fmla="*/ 551 w 2536"/>
                  <a:gd name="T87" fmla="*/ 80 h 910"/>
                  <a:gd name="T88" fmla="*/ 339 w 2536"/>
                  <a:gd name="T89" fmla="*/ 145 h 910"/>
                  <a:gd name="T90" fmla="*/ 174 w 2536"/>
                  <a:gd name="T91" fmla="*/ 225 h 910"/>
                  <a:gd name="T92" fmla="*/ 59 w 2536"/>
                  <a:gd name="T93" fmla="*/ 317 h 910"/>
                  <a:gd name="T94" fmla="*/ 4 w 2536"/>
                  <a:gd name="T95" fmla="*/ 420 h 910"/>
                  <a:gd name="T96" fmla="*/ 5 w 2536"/>
                  <a:gd name="T97" fmla="*/ 495 h 910"/>
                  <a:gd name="T98" fmla="*/ 30 w 2536"/>
                  <a:gd name="T99" fmla="*/ 554 h 910"/>
                  <a:gd name="T100" fmla="*/ 74 w 2536"/>
                  <a:gd name="T101" fmla="*/ 609 h 910"/>
                  <a:gd name="T102" fmla="*/ 137 w 2536"/>
                  <a:gd name="T103" fmla="*/ 661 h 910"/>
                  <a:gd name="T104" fmla="*/ 218 w 2536"/>
                  <a:gd name="T105" fmla="*/ 710 h 9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536" h="910">
                    <a:moveTo>
                      <a:pt x="280" y="741"/>
                    </a:moveTo>
                    <a:lnTo>
                      <a:pt x="303" y="750"/>
                    </a:lnTo>
                    <a:lnTo>
                      <a:pt x="325" y="759"/>
                    </a:lnTo>
                    <a:lnTo>
                      <a:pt x="350" y="769"/>
                    </a:lnTo>
                    <a:lnTo>
                      <a:pt x="373" y="777"/>
                    </a:lnTo>
                    <a:lnTo>
                      <a:pt x="398" y="786"/>
                    </a:lnTo>
                    <a:lnTo>
                      <a:pt x="424" y="795"/>
                    </a:lnTo>
                    <a:lnTo>
                      <a:pt x="450" y="803"/>
                    </a:lnTo>
                    <a:lnTo>
                      <a:pt x="476" y="811"/>
                    </a:lnTo>
                    <a:lnTo>
                      <a:pt x="504" y="818"/>
                    </a:lnTo>
                    <a:lnTo>
                      <a:pt x="532" y="826"/>
                    </a:lnTo>
                    <a:lnTo>
                      <a:pt x="561" y="833"/>
                    </a:lnTo>
                    <a:lnTo>
                      <a:pt x="590" y="840"/>
                    </a:lnTo>
                    <a:lnTo>
                      <a:pt x="620" y="846"/>
                    </a:lnTo>
                    <a:lnTo>
                      <a:pt x="650" y="853"/>
                    </a:lnTo>
                    <a:lnTo>
                      <a:pt x="681" y="859"/>
                    </a:lnTo>
                    <a:lnTo>
                      <a:pt x="712" y="864"/>
                    </a:lnTo>
                    <a:lnTo>
                      <a:pt x="744" y="869"/>
                    </a:lnTo>
                    <a:lnTo>
                      <a:pt x="776" y="874"/>
                    </a:lnTo>
                    <a:lnTo>
                      <a:pt x="809" y="880"/>
                    </a:lnTo>
                    <a:lnTo>
                      <a:pt x="841" y="883"/>
                    </a:lnTo>
                    <a:lnTo>
                      <a:pt x="875" y="888"/>
                    </a:lnTo>
                    <a:lnTo>
                      <a:pt x="909" y="892"/>
                    </a:lnTo>
                    <a:lnTo>
                      <a:pt x="943" y="895"/>
                    </a:lnTo>
                    <a:lnTo>
                      <a:pt x="978" y="899"/>
                    </a:lnTo>
                    <a:lnTo>
                      <a:pt x="1014" y="901"/>
                    </a:lnTo>
                    <a:lnTo>
                      <a:pt x="1049" y="903"/>
                    </a:lnTo>
                    <a:lnTo>
                      <a:pt x="1084" y="906"/>
                    </a:lnTo>
                    <a:lnTo>
                      <a:pt x="1121" y="907"/>
                    </a:lnTo>
                    <a:lnTo>
                      <a:pt x="1157" y="909"/>
                    </a:lnTo>
                    <a:lnTo>
                      <a:pt x="1194" y="909"/>
                    </a:lnTo>
                    <a:lnTo>
                      <a:pt x="1230" y="910"/>
                    </a:lnTo>
                    <a:lnTo>
                      <a:pt x="1268" y="910"/>
                    </a:lnTo>
                    <a:lnTo>
                      <a:pt x="1306" y="910"/>
                    </a:lnTo>
                    <a:lnTo>
                      <a:pt x="1344" y="909"/>
                    </a:lnTo>
                    <a:lnTo>
                      <a:pt x="1381" y="908"/>
                    </a:lnTo>
                    <a:lnTo>
                      <a:pt x="1419" y="907"/>
                    </a:lnTo>
                    <a:lnTo>
                      <a:pt x="1456" y="906"/>
                    </a:lnTo>
                    <a:lnTo>
                      <a:pt x="1494" y="903"/>
                    </a:lnTo>
                    <a:lnTo>
                      <a:pt x="1529" y="901"/>
                    </a:lnTo>
                    <a:lnTo>
                      <a:pt x="1565" y="897"/>
                    </a:lnTo>
                    <a:lnTo>
                      <a:pt x="1601" y="894"/>
                    </a:lnTo>
                    <a:lnTo>
                      <a:pt x="1636" y="890"/>
                    </a:lnTo>
                    <a:lnTo>
                      <a:pt x="1671" y="887"/>
                    </a:lnTo>
                    <a:lnTo>
                      <a:pt x="1705" y="882"/>
                    </a:lnTo>
                    <a:lnTo>
                      <a:pt x="1739" y="878"/>
                    </a:lnTo>
                    <a:lnTo>
                      <a:pt x="1773" y="873"/>
                    </a:lnTo>
                    <a:lnTo>
                      <a:pt x="1805" y="867"/>
                    </a:lnTo>
                    <a:lnTo>
                      <a:pt x="1838" y="861"/>
                    </a:lnTo>
                    <a:lnTo>
                      <a:pt x="1869" y="855"/>
                    </a:lnTo>
                    <a:lnTo>
                      <a:pt x="1901" y="850"/>
                    </a:lnTo>
                    <a:lnTo>
                      <a:pt x="1932" y="843"/>
                    </a:lnTo>
                    <a:lnTo>
                      <a:pt x="1962" y="837"/>
                    </a:lnTo>
                    <a:lnTo>
                      <a:pt x="1992" y="828"/>
                    </a:lnTo>
                    <a:lnTo>
                      <a:pt x="2021" y="821"/>
                    </a:lnTo>
                    <a:lnTo>
                      <a:pt x="2049" y="813"/>
                    </a:lnTo>
                    <a:lnTo>
                      <a:pt x="2077" y="806"/>
                    </a:lnTo>
                    <a:lnTo>
                      <a:pt x="2104" y="797"/>
                    </a:lnTo>
                    <a:lnTo>
                      <a:pt x="2130" y="789"/>
                    </a:lnTo>
                    <a:lnTo>
                      <a:pt x="2156" y="781"/>
                    </a:lnTo>
                    <a:lnTo>
                      <a:pt x="2181" y="771"/>
                    </a:lnTo>
                    <a:lnTo>
                      <a:pt x="2206" y="762"/>
                    </a:lnTo>
                    <a:lnTo>
                      <a:pt x="2229" y="752"/>
                    </a:lnTo>
                    <a:lnTo>
                      <a:pt x="2252" y="743"/>
                    </a:lnTo>
                    <a:lnTo>
                      <a:pt x="2274" y="733"/>
                    </a:lnTo>
                    <a:lnTo>
                      <a:pt x="2304" y="717"/>
                    </a:lnTo>
                    <a:lnTo>
                      <a:pt x="2332" y="703"/>
                    </a:lnTo>
                    <a:lnTo>
                      <a:pt x="2360" y="687"/>
                    </a:lnTo>
                    <a:lnTo>
                      <a:pt x="2385" y="672"/>
                    </a:lnTo>
                    <a:lnTo>
                      <a:pt x="2408" y="655"/>
                    </a:lnTo>
                    <a:lnTo>
                      <a:pt x="2429" y="638"/>
                    </a:lnTo>
                    <a:lnTo>
                      <a:pt x="2449" y="621"/>
                    </a:lnTo>
                    <a:lnTo>
                      <a:pt x="2467" y="604"/>
                    </a:lnTo>
                    <a:lnTo>
                      <a:pt x="2483" y="586"/>
                    </a:lnTo>
                    <a:lnTo>
                      <a:pt x="2497" y="569"/>
                    </a:lnTo>
                    <a:lnTo>
                      <a:pt x="2509" y="550"/>
                    </a:lnTo>
                    <a:lnTo>
                      <a:pt x="2518" y="531"/>
                    </a:lnTo>
                    <a:lnTo>
                      <a:pt x="2526" y="513"/>
                    </a:lnTo>
                    <a:lnTo>
                      <a:pt x="2532" y="494"/>
                    </a:lnTo>
                    <a:lnTo>
                      <a:pt x="2535" y="475"/>
                    </a:lnTo>
                    <a:lnTo>
                      <a:pt x="2536" y="455"/>
                    </a:lnTo>
                    <a:lnTo>
                      <a:pt x="2532" y="419"/>
                    </a:lnTo>
                    <a:lnTo>
                      <a:pt x="2520" y="383"/>
                    </a:lnTo>
                    <a:lnTo>
                      <a:pt x="2501" y="349"/>
                    </a:lnTo>
                    <a:lnTo>
                      <a:pt x="2475" y="315"/>
                    </a:lnTo>
                    <a:lnTo>
                      <a:pt x="2441" y="282"/>
                    </a:lnTo>
                    <a:lnTo>
                      <a:pt x="2400" y="251"/>
                    </a:lnTo>
                    <a:lnTo>
                      <a:pt x="2355" y="220"/>
                    </a:lnTo>
                    <a:lnTo>
                      <a:pt x="2302" y="192"/>
                    </a:lnTo>
                    <a:lnTo>
                      <a:pt x="2244" y="165"/>
                    </a:lnTo>
                    <a:lnTo>
                      <a:pt x="2181" y="140"/>
                    </a:lnTo>
                    <a:lnTo>
                      <a:pt x="2112" y="116"/>
                    </a:lnTo>
                    <a:lnTo>
                      <a:pt x="2039" y="94"/>
                    </a:lnTo>
                    <a:lnTo>
                      <a:pt x="1961" y="74"/>
                    </a:lnTo>
                    <a:lnTo>
                      <a:pt x="1880" y="57"/>
                    </a:lnTo>
                    <a:lnTo>
                      <a:pt x="1794" y="41"/>
                    </a:lnTo>
                    <a:lnTo>
                      <a:pt x="1704" y="29"/>
                    </a:lnTo>
                    <a:lnTo>
                      <a:pt x="1678" y="25"/>
                    </a:lnTo>
                    <a:lnTo>
                      <a:pt x="1653" y="23"/>
                    </a:lnTo>
                    <a:lnTo>
                      <a:pt x="1627" y="19"/>
                    </a:lnTo>
                    <a:lnTo>
                      <a:pt x="1601" y="17"/>
                    </a:lnTo>
                    <a:lnTo>
                      <a:pt x="1573" y="14"/>
                    </a:lnTo>
                    <a:lnTo>
                      <a:pt x="1547" y="12"/>
                    </a:lnTo>
                    <a:lnTo>
                      <a:pt x="1520" y="10"/>
                    </a:lnTo>
                    <a:lnTo>
                      <a:pt x="1492" y="7"/>
                    </a:lnTo>
                    <a:lnTo>
                      <a:pt x="1465" y="6"/>
                    </a:lnTo>
                    <a:lnTo>
                      <a:pt x="1438" y="5"/>
                    </a:lnTo>
                    <a:lnTo>
                      <a:pt x="1410" y="4"/>
                    </a:lnTo>
                    <a:lnTo>
                      <a:pt x="1381" y="3"/>
                    </a:lnTo>
                    <a:lnTo>
                      <a:pt x="1354" y="2"/>
                    </a:lnTo>
                    <a:lnTo>
                      <a:pt x="1325" y="0"/>
                    </a:lnTo>
                    <a:lnTo>
                      <a:pt x="1297" y="0"/>
                    </a:lnTo>
                    <a:lnTo>
                      <a:pt x="1268" y="0"/>
                    </a:lnTo>
                    <a:lnTo>
                      <a:pt x="1237" y="0"/>
                    </a:lnTo>
                    <a:lnTo>
                      <a:pt x="1207" y="0"/>
                    </a:lnTo>
                    <a:lnTo>
                      <a:pt x="1175" y="2"/>
                    </a:lnTo>
                    <a:lnTo>
                      <a:pt x="1145" y="3"/>
                    </a:lnTo>
                    <a:lnTo>
                      <a:pt x="1115" y="4"/>
                    </a:lnTo>
                    <a:lnTo>
                      <a:pt x="1084" y="5"/>
                    </a:lnTo>
                    <a:lnTo>
                      <a:pt x="1055" y="7"/>
                    </a:lnTo>
                    <a:lnTo>
                      <a:pt x="1025" y="9"/>
                    </a:lnTo>
                    <a:lnTo>
                      <a:pt x="995" y="11"/>
                    </a:lnTo>
                    <a:lnTo>
                      <a:pt x="967" y="13"/>
                    </a:lnTo>
                    <a:lnTo>
                      <a:pt x="938" y="17"/>
                    </a:lnTo>
                    <a:lnTo>
                      <a:pt x="909" y="19"/>
                    </a:lnTo>
                    <a:lnTo>
                      <a:pt x="881" y="23"/>
                    </a:lnTo>
                    <a:lnTo>
                      <a:pt x="852" y="26"/>
                    </a:lnTo>
                    <a:lnTo>
                      <a:pt x="824" y="30"/>
                    </a:lnTo>
                    <a:lnTo>
                      <a:pt x="797" y="33"/>
                    </a:lnTo>
                    <a:lnTo>
                      <a:pt x="711" y="47"/>
                    </a:lnTo>
                    <a:lnTo>
                      <a:pt x="629" y="62"/>
                    </a:lnTo>
                    <a:lnTo>
                      <a:pt x="551" y="80"/>
                    </a:lnTo>
                    <a:lnTo>
                      <a:pt x="476" y="100"/>
                    </a:lnTo>
                    <a:lnTo>
                      <a:pt x="406" y="122"/>
                    </a:lnTo>
                    <a:lnTo>
                      <a:pt x="339" y="145"/>
                    </a:lnTo>
                    <a:lnTo>
                      <a:pt x="279" y="171"/>
                    </a:lnTo>
                    <a:lnTo>
                      <a:pt x="223" y="197"/>
                    </a:lnTo>
                    <a:lnTo>
                      <a:pt x="174" y="225"/>
                    </a:lnTo>
                    <a:lnTo>
                      <a:pt x="129" y="255"/>
                    </a:lnTo>
                    <a:lnTo>
                      <a:pt x="91" y="286"/>
                    </a:lnTo>
                    <a:lnTo>
                      <a:pt x="59" y="317"/>
                    </a:lnTo>
                    <a:lnTo>
                      <a:pt x="34" y="351"/>
                    </a:lnTo>
                    <a:lnTo>
                      <a:pt x="16" y="385"/>
                    </a:lnTo>
                    <a:lnTo>
                      <a:pt x="4" y="420"/>
                    </a:lnTo>
                    <a:lnTo>
                      <a:pt x="0" y="455"/>
                    </a:lnTo>
                    <a:lnTo>
                      <a:pt x="1" y="475"/>
                    </a:lnTo>
                    <a:lnTo>
                      <a:pt x="5" y="495"/>
                    </a:lnTo>
                    <a:lnTo>
                      <a:pt x="10" y="515"/>
                    </a:lnTo>
                    <a:lnTo>
                      <a:pt x="20" y="535"/>
                    </a:lnTo>
                    <a:lnTo>
                      <a:pt x="30" y="554"/>
                    </a:lnTo>
                    <a:lnTo>
                      <a:pt x="42" y="572"/>
                    </a:lnTo>
                    <a:lnTo>
                      <a:pt x="57" y="591"/>
                    </a:lnTo>
                    <a:lnTo>
                      <a:pt x="74" y="609"/>
                    </a:lnTo>
                    <a:lnTo>
                      <a:pt x="93" y="627"/>
                    </a:lnTo>
                    <a:lnTo>
                      <a:pt x="115" y="645"/>
                    </a:lnTo>
                    <a:lnTo>
                      <a:pt x="137" y="661"/>
                    </a:lnTo>
                    <a:lnTo>
                      <a:pt x="162" y="679"/>
                    </a:lnTo>
                    <a:lnTo>
                      <a:pt x="189" y="694"/>
                    </a:lnTo>
                    <a:lnTo>
                      <a:pt x="218" y="710"/>
                    </a:lnTo>
                    <a:lnTo>
                      <a:pt x="248" y="726"/>
                    </a:lnTo>
                    <a:lnTo>
                      <a:pt x="280" y="741"/>
                    </a:lnTo>
                    <a:close/>
                  </a:path>
                </a:pathLst>
              </a:custGeom>
              <a:solidFill>
                <a:srgbClr val="FF00D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6" name="Freeform 6">
                <a:extLst>
                  <a:ext uri="{FF2B5EF4-FFF2-40B4-BE49-F238E27FC236}">
                    <a16:creationId xmlns:a16="http://schemas.microsoft.com/office/drawing/2014/main" id="{20EE12DD-C510-4356-A35A-04EF013A19D3}"/>
                  </a:ext>
                </a:extLst>
              </p:cNvPr>
              <p:cNvSpPr>
                <a:spLocks/>
              </p:cNvSpPr>
              <p:nvPr/>
            </p:nvSpPr>
            <p:spPr bwMode="auto">
              <a:xfrm>
                <a:off x="442" y="173"/>
                <a:ext cx="545" cy="573"/>
              </a:xfrm>
              <a:custGeom>
                <a:avLst/>
                <a:gdLst>
                  <a:gd name="T0" fmla="*/ 214 w 2183"/>
                  <a:gd name="T1" fmla="*/ 1289 h 2295"/>
                  <a:gd name="T2" fmla="*/ 333 w 2183"/>
                  <a:gd name="T3" fmla="*/ 1233 h 2295"/>
                  <a:gd name="T4" fmla="*/ 292 w 2183"/>
                  <a:gd name="T5" fmla="*/ 1108 h 2295"/>
                  <a:gd name="T6" fmla="*/ 294 w 2183"/>
                  <a:gd name="T7" fmla="*/ 1002 h 2295"/>
                  <a:gd name="T8" fmla="*/ 333 w 2183"/>
                  <a:gd name="T9" fmla="*/ 944 h 2295"/>
                  <a:gd name="T10" fmla="*/ 788 w 2183"/>
                  <a:gd name="T11" fmla="*/ 909 h 2295"/>
                  <a:gd name="T12" fmla="*/ 870 w 2183"/>
                  <a:gd name="T13" fmla="*/ 890 h 2295"/>
                  <a:gd name="T14" fmla="*/ 862 w 2183"/>
                  <a:gd name="T15" fmla="*/ 813 h 2295"/>
                  <a:gd name="T16" fmla="*/ 825 w 2183"/>
                  <a:gd name="T17" fmla="*/ 621 h 2295"/>
                  <a:gd name="T18" fmla="*/ 810 w 2183"/>
                  <a:gd name="T19" fmla="*/ 572 h 2295"/>
                  <a:gd name="T20" fmla="*/ 791 w 2183"/>
                  <a:gd name="T21" fmla="*/ 552 h 2295"/>
                  <a:gd name="T22" fmla="*/ 818 w 2183"/>
                  <a:gd name="T23" fmla="*/ 553 h 2295"/>
                  <a:gd name="T24" fmla="*/ 789 w 2183"/>
                  <a:gd name="T25" fmla="*/ 478 h 2295"/>
                  <a:gd name="T26" fmla="*/ 752 w 2183"/>
                  <a:gd name="T27" fmla="*/ 313 h 2295"/>
                  <a:gd name="T28" fmla="*/ 810 w 2183"/>
                  <a:gd name="T29" fmla="*/ 204 h 2295"/>
                  <a:gd name="T30" fmla="*/ 891 w 2183"/>
                  <a:gd name="T31" fmla="*/ 123 h 2295"/>
                  <a:gd name="T32" fmla="*/ 988 w 2183"/>
                  <a:gd name="T33" fmla="*/ 61 h 2295"/>
                  <a:gd name="T34" fmla="*/ 1078 w 2183"/>
                  <a:gd name="T35" fmla="*/ 25 h 2295"/>
                  <a:gd name="T36" fmla="*/ 1160 w 2183"/>
                  <a:gd name="T37" fmla="*/ 6 h 2295"/>
                  <a:gd name="T38" fmla="*/ 1245 w 2183"/>
                  <a:gd name="T39" fmla="*/ 0 h 2295"/>
                  <a:gd name="T40" fmla="*/ 1330 w 2183"/>
                  <a:gd name="T41" fmla="*/ 14 h 2295"/>
                  <a:gd name="T42" fmla="*/ 1405 w 2183"/>
                  <a:gd name="T43" fmla="*/ 55 h 2295"/>
                  <a:gd name="T44" fmla="*/ 1459 w 2183"/>
                  <a:gd name="T45" fmla="*/ 99 h 2295"/>
                  <a:gd name="T46" fmla="*/ 1516 w 2183"/>
                  <a:gd name="T47" fmla="*/ 164 h 2295"/>
                  <a:gd name="T48" fmla="*/ 1580 w 2183"/>
                  <a:gd name="T49" fmla="*/ 318 h 2295"/>
                  <a:gd name="T50" fmla="*/ 1560 w 2183"/>
                  <a:gd name="T51" fmla="*/ 502 h 2295"/>
                  <a:gd name="T52" fmla="*/ 1452 w 2183"/>
                  <a:gd name="T53" fmla="*/ 673 h 2295"/>
                  <a:gd name="T54" fmla="*/ 1408 w 2183"/>
                  <a:gd name="T55" fmla="*/ 766 h 2295"/>
                  <a:gd name="T56" fmla="*/ 1472 w 2183"/>
                  <a:gd name="T57" fmla="*/ 836 h 2295"/>
                  <a:gd name="T58" fmla="*/ 1575 w 2183"/>
                  <a:gd name="T59" fmla="*/ 880 h 2295"/>
                  <a:gd name="T60" fmla="*/ 1658 w 2183"/>
                  <a:gd name="T61" fmla="*/ 944 h 2295"/>
                  <a:gd name="T62" fmla="*/ 1709 w 2183"/>
                  <a:gd name="T63" fmla="*/ 1058 h 2295"/>
                  <a:gd name="T64" fmla="*/ 1759 w 2183"/>
                  <a:gd name="T65" fmla="*/ 1267 h 2295"/>
                  <a:gd name="T66" fmla="*/ 1767 w 2183"/>
                  <a:gd name="T67" fmla="*/ 1385 h 2295"/>
                  <a:gd name="T68" fmla="*/ 1733 w 2183"/>
                  <a:gd name="T69" fmla="*/ 1447 h 2295"/>
                  <a:gd name="T70" fmla="*/ 1709 w 2183"/>
                  <a:gd name="T71" fmla="*/ 1544 h 2295"/>
                  <a:gd name="T72" fmla="*/ 1763 w 2183"/>
                  <a:gd name="T73" fmla="*/ 1677 h 2295"/>
                  <a:gd name="T74" fmla="*/ 1893 w 2183"/>
                  <a:gd name="T75" fmla="*/ 1648 h 2295"/>
                  <a:gd name="T76" fmla="*/ 2024 w 2183"/>
                  <a:gd name="T77" fmla="*/ 1641 h 2295"/>
                  <a:gd name="T78" fmla="*/ 2134 w 2183"/>
                  <a:gd name="T79" fmla="*/ 1709 h 2295"/>
                  <a:gd name="T80" fmla="*/ 2183 w 2183"/>
                  <a:gd name="T81" fmla="*/ 1839 h 2295"/>
                  <a:gd name="T82" fmla="*/ 2124 w 2183"/>
                  <a:gd name="T83" fmla="*/ 1944 h 2295"/>
                  <a:gd name="T84" fmla="*/ 2034 w 2183"/>
                  <a:gd name="T85" fmla="*/ 2026 h 2295"/>
                  <a:gd name="T86" fmla="*/ 1937 w 2183"/>
                  <a:gd name="T87" fmla="*/ 2098 h 2295"/>
                  <a:gd name="T88" fmla="*/ 1842 w 2183"/>
                  <a:gd name="T89" fmla="*/ 2164 h 2295"/>
                  <a:gd name="T90" fmla="*/ 1746 w 2183"/>
                  <a:gd name="T91" fmla="*/ 2215 h 2295"/>
                  <a:gd name="T92" fmla="*/ 1635 w 2183"/>
                  <a:gd name="T93" fmla="*/ 2241 h 2295"/>
                  <a:gd name="T94" fmla="*/ 1426 w 2183"/>
                  <a:gd name="T95" fmla="*/ 2258 h 2295"/>
                  <a:gd name="T96" fmla="*/ 900 w 2183"/>
                  <a:gd name="T97" fmla="*/ 2295 h 2295"/>
                  <a:gd name="T98" fmla="*/ 823 w 2183"/>
                  <a:gd name="T99" fmla="*/ 2289 h 2295"/>
                  <a:gd name="T100" fmla="*/ 753 w 2183"/>
                  <a:gd name="T101" fmla="*/ 2269 h 2295"/>
                  <a:gd name="T102" fmla="*/ 684 w 2183"/>
                  <a:gd name="T103" fmla="*/ 2216 h 2295"/>
                  <a:gd name="T104" fmla="*/ 598 w 2183"/>
                  <a:gd name="T105" fmla="*/ 2155 h 2295"/>
                  <a:gd name="T106" fmla="*/ 505 w 2183"/>
                  <a:gd name="T107" fmla="*/ 2103 h 2295"/>
                  <a:gd name="T108" fmla="*/ 418 w 2183"/>
                  <a:gd name="T109" fmla="*/ 2040 h 2295"/>
                  <a:gd name="T110" fmla="*/ 333 w 2183"/>
                  <a:gd name="T111" fmla="*/ 1970 h 2295"/>
                  <a:gd name="T112" fmla="*/ 322 w 2183"/>
                  <a:gd name="T113" fmla="*/ 1867 h 2295"/>
                  <a:gd name="T114" fmla="*/ 69 w 2183"/>
                  <a:gd name="T115" fmla="*/ 1759 h 2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183" h="2295">
                    <a:moveTo>
                      <a:pt x="166" y="1449"/>
                    </a:moveTo>
                    <a:lnTo>
                      <a:pt x="162" y="1317"/>
                    </a:lnTo>
                    <a:lnTo>
                      <a:pt x="168" y="1312"/>
                    </a:lnTo>
                    <a:lnTo>
                      <a:pt x="187" y="1302"/>
                    </a:lnTo>
                    <a:lnTo>
                      <a:pt x="214" y="1289"/>
                    </a:lnTo>
                    <a:lnTo>
                      <a:pt x="245" y="1274"/>
                    </a:lnTo>
                    <a:lnTo>
                      <a:pt x="278" y="1258"/>
                    </a:lnTo>
                    <a:lnTo>
                      <a:pt x="305" y="1246"/>
                    </a:lnTo>
                    <a:lnTo>
                      <a:pt x="325" y="1236"/>
                    </a:lnTo>
                    <a:lnTo>
                      <a:pt x="333" y="1233"/>
                    </a:lnTo>
                    <a:lnTo>
                      <a:pt x="335" y="1205"/>
                    </a:lnTo>
                    <a:lnTo>
                      <a:pt x="330" y="1179"/>
                    </a:lnTo>
                    <a:lnTo>
                      <a:pt x="320" y="1154"/>
                    </a:lnTo>
                    <a:lnTo>
                      <a:pt x="305" y="1131"/>
                    </a:lnTo>
                    <a:lnTo>
                      <a:pt x="292" y="1108"/>
                    </a:lnTo>
                    <a:lnTo>
                      <a:pt x="282" y="1083"/>
                    </a:lnTo>
                    <a:lnTo>
                      <a:pt x="277" y="1057"/>
                    </a:lnTo>
                    <a:lnTo>
                      <a:pt x="282" y="1028"/>
                    </a:lnTo>
                    <a:lnTo>
                      <a:pt x="288" y="1015"/>
                    </a:lnTo>
                    <a:lnTo>
                      <a:pt x="294" y="1002"/>
                    </a:lnTo>
                    <a:lnTo>
                      <a:pt x="300" y="991"/>
                    </a:lnTo>
                    <a:lnTo>
                      <a:pt x="307" y="978"/>
                    </a:lnTo>
                    <a:lnTo>
                      <a:pt x="315" y="966"/>
                    </a:lnTo>
                    <a:lnTo>
                      <a:pt x="322" y="954"/>
                    </a:lnTo>
                    <a:lnTo>
                      <a:pt x="333" y="944"/>
                    </a:lnTo>
                    <a:lnTo>
                      <a:pt x="346" y="934"/>
                    </a:lnTo>
                    <a:lnTo>
                      <a:pt x="349" y="856"/>
                    </a:lnTo>
                    <a:lnTo>
                      <a:pt x="591" y="770"/>
                    </a:lnTo>
                    <a:lnTo>
                      <a:pt x="788" y="798"/>
                    </a:lnTo>
                    <a:lnTo>
                      <a:pt x="788" y="909"/>
                    </a:lnTo>
                    <a:lnTo>
                      <a:pt x="804" y="905"/>
                    </a:lnTo>
                    <a:lnTo>
                      <a:pt x="821" y="902"/>
                    </a:lnTo>
                    <a:lnTo>
                      <a:pt x="838" y="898"/>
                    </a:lnTo>
                    <a:lnTo>
                      <a:pt x="855" y="895"/>
                    </a:lnTo>
                    <a:lnTo>
                      <a:pt x="870" y="890"/>
                    </a:lnTo>
                    <a:lnTo>
                      <a:pt x="887" y="885"/>
                    </a:lnTo>
                    <a:lnTo>
                      <a:pt x="904" y="881"/>
                    </a:lnTo>
                    <a:lnTo>
                      <a:pt x="920" y="875"/>
                    </a:lnTo>
                    <a:lnTo>
                      <a:pt x="887" y="846"/>
                    </a:lnTo>
                    <a:lnTo>
                      <a:pt x="862" y="813"/>
                    </a:lnTo>
                    <a:lnTo>
                      <a:pt x="842" y="778"/>
                    </a:lnTo>
                    <a:lnTo>
                      <a:pt x="829" y="740"/>
                    </a:lnTo>
                    <a:lnTo>
                      <a:pt x="822" y="701"/>
                    </a:lnTo>
                    <a:lnTo>
                      <a:pt x="821" y="661"/>
                    </a:lnTo>
                    <a:lnTo>
                      <a:pt x="825" y="621"/>
                    </a:lnTo>
                    <a:lnTo>
                      <a:pt x="836" y="581"/>
                    </a:lnTo>
                    <a:lnTo>
                      <a:pt x="830" y="580"/>
                    </a:lnTo>
                    <a:lnTo>
                      <a:pt x="823" y="578"/>
                    </a:lnTo>
                    <a:lnTo>
                      <a:pt x="817" y="575"/>
                    </a:lnTo>
                    <a:lnTo>
                      <a:pt x="810" y="572"/>
                    </a:lnTo>
                    <a:lnTo>
                      <a:pt x="805" y="568"/>
                    </a:lnTo>
                    <a:lnTo>
                      <a:pt x="800" y="564"/>
                    </a:lnTo>
                    <a:lnTo>
                      <a:pt x="795" y="559"/>
                    </a:lnTo>
                    <a:lnTo>
                      <a:pt x="791" y="553"/>
                    </a:lnTo>
                    <a:lnTo>
                      <a:pt x="791" y="552"/>
                    </a:lnTo>
                    <a:lnTo>
                      <a:pt x="793" y="551"/>
                    </a:lnTo>
                    <a:lnTo>
                      <a:pt x="799" y="551"/>
                    </a:lnTo>
                    <a:lnTo>
                      <a:pt x="805" y="552"/>
                    </a:lnTo>
                    <a:lnTo>
                      <a:pt x="812" y="553"/>
                    </a:lnTo>
                    <a:lnTo>
                      <a:pt x="818" y="553"/>
                    </a:lnTo>
                    <a:lnTo>
                      <a:pt x="825" y="552"/>
                    </a:lnTo>
                    <a:lnTo>
                      <a:pt x="830" y="551"/>
                    </a:lnTo>
                    <a:lnTo>
                      <a:pt x="830" y="536"/>
                    </a:lnTo>
                    <a:lnTo>
                      <a:pt x="808" y="508"/>
                    </a:lnTo>
                    <a:lnTo>
                      <a:pt x="789" y="478"/>
                    </a:lnTo>
                    <a:lnTo>
                      <a:pt x="774" y="447"/>
                    </a:lnTo>
                    <a:lnTo>
                      <a:pt x="762" y="415"/>
                    </a:lnTo>
                    <a:lnTo>
                      <a:pt x="754" y="381"/>
                    </a:lnTo>
                    <a:lnTo>
                      <a:pt x="750" y="347"/>
                    </a:lnTo>
                    <a:lnTo>
                      <a:pt x="752" y="313"/>
                    </a:lnTo>
                    <a:lnTo>
                      <a:pt x="758" y="278"/>
                    </a:lnTo>
                    <a:lnTo>
                      <a:pt x="770" y="258"/>
                    </a:lnTo>
                    <a:lnTo>
                      <a:pt x="783" y="240"/>
                    </a:lnTo>
                    <a:lnTo>
                      <a:pt x="796" y="221"/>
                    </a:lnTo>
                    <a:lnTo>
                      <a:pt x="810" y="204"/>
                    </a:lnTo>
                    <a:lnTo>
                      <a:pt x="825" y="186"/>
                    </a:lnTo>
                    <a:lnTo>
                      <a:pt x="840" y="170"/>
                    </a:lnTo>
                    <a:lnTo>
                      <a:pt x="856" y="153"/>
                    </a:lnTo>
                    <a:lnTo>
                      <a:pt x="873" y="138"/>
                    </a:lnTo>
                    <a:lnTo>
                      <a:pt x="891" y="123"/>
                    </a:lnTo>
                    <a:lnTo>
                      <a:pt x="909" y="109"/>
                    </a:lnTo>
                    <a:lnTo>
                      <a:pt x="928" y="96"/>
                    </a:lnTo>
                    <a:lnTo>
                      <a:pt x="947" y="83"/>
                    </a:lnTo>
                    <a:lnTo>
                      <a:pt x="968" y="71"/>
                    </a:lnTo>
                    <a:lnTo>
                      <a:pt x="988" y="61"/>
                    </a:lnTo>
                    <a:lnTo>
                      <a:pt x="1009" y="50"/>
                    </a:lnTo>
                    <a:lnTo>
                      <a:pt x="1031" y="41"/>
                    </a:lnTo>
                    <a:lnTo>
                      <a:pt x="1046" y="35"/>
                    </a:lnTo>
                    <a:lnTo>
                      <a:pt x="1062" y="29"/>
                    </a:lnTo>
                    <a:lnTo>
                      <a:pt x="1078" y="25"/>
                    </a:lnTo>
                    <a:lnTo>
                      <a:pt x="1093" y="19"/>
                    </a:lnTo>
                    <a:lnTo>
                      <a:pt x="1110" y="15"/>
                    </a:lnTo>
                    <a:lnTo>
                      <a:pt x="1126" y="12"/>
                    </a:lnTo>
                    <a:lnTo>
                      <a:pt x="1143" y="8"/>
                    </a:lnTo>
                    <a:lnTo>
                      <a:pt x="1160" y="6"/>
                    </a:lnTo>
                    <a:lnTo>
                      <a:pt x="1176" y="4"/>
                    </a:lnTo>
                    <a:lnTo>
                      <a:pt x="1193" y="2"/>
                    </a:lnTo>
                    <a:lnTo>
                      <a:pt x="1209" y="1"/>
                    </a:lnTo>
                    <a:lnTo>
                      <a:pt x="1228" y="0"/>
                    </a:lnTo>
                    <a:lnTo>
                      <a:pt x="1245" y="0"/>
                    </a:lnTo>
                    <a:lnTo>
                      <a:pt x="1262" y="1"/>
                    </a:lnTo>
                    <a:lnTo>
                      <a:pt x="1280" y="2"/>
                    </a:lnTo>
                    <a:lnTo>
                      <a:pt x="1297" y="4"/>
                    </a:lnTo>
                    <a:lnTo>
                      <a:pt x="1314" y="8"/>
                    </a:lnTo>
                    <a:lnTo>
                      <a:pt x="1330" y="14"/>
                    </a:lnTo>
                    <a:lnTo>
                      <a:pt x="1345" y="20"/>
                    </a:lnTo>
                    <a:lnTo>
                      <a:pt x="1361" y="27"/>
                    </a:lnTo>
                    <a:lnTo>
                      <a:pt x="1376" y="36"/>
                    </a:lnTo>
                    <a:lnTo>
                      <a:pt x="1391" y="44"/>
                    </a:lnTo>
                    <a:lnTo>
                      <a:pt x="1405" y="55"/>
                    </a:lnTo>
                    <a:lnTo>
                      <a:pt x="1418" y="66"/>
                    </a:lnTo>
                    <a:lnTo>
                      <a:pt x="1429" y="74"/>
                    </a:lnTo>
                    <a:lnTo>
                      <a:pt x="1439" y="82"/>
                    </a:lnTo>
                    <a:lnTo>
                      <a:pt x="1448" y="90"/>
                    </a:lnTo>
                    <a:lnTo>
                      <a:pt x="1459" y="99"/>
                    </a:lnTo>
                    <a:lnTo>
                      <a:pt x="1468" y="109"/>
                    </a:lnTo>
                    <a:lnTo>
                      <a:pt x="1477" y="118"/>
                    </a:lnTo>
                    <a:lnTo>
                      <a:pt x="1485" y="127"/>
                    </a:lnTo>
                    <a:lnTo>
                      <a:pt x="1494" y="137"/>
                    </a:lnTo>
                    <a:lnTo>
                      <a:pt x="1516" y="164"/>
                    </a:lnTo>
                    <a:lnTo>
                      <a:pt x="1536" y="193"/>
                    </a:lnTo>
                    <a:lnTo>
                      <a:pt x="1550" y="222"/>
                    </a:lnTo>
                    <a:lnTo>
                      <a:pt x="1563" y="254"/>
                    </a:lnTo>
                    <a:lnTo>
                      <a:pt x="1572" y="285"/>
                    </a:lnTo>
                    <a:lnTo>
                      <a:pt x="1580" y="318"/>
                    </a:lnTo>
                    <a:lnTo>
                      <a:pt x="1585" y="352"/>
                    </a:lnTo>
                    <a:lnTo>
                      <a:pt x="1590" y="386"/>
                    </a:lnTo>
                    <a:lnTo>
                      <a:pt x="1584" y="426"/>
                    </a:lnTo>
                    <a:lnTo>
                      <a:pt x="1575" y="464"/>
                    </a:lnTo>
                    <a:lnTo>
                      <a:pt x="1560" y="502"/>
                    </a:lnTo>
                    <a:lnTo>
                      <a:pt x="1545" y="538"/>
                    </a:lnTo>
                    <a:lnTo>
                      <a:pt x="1525" y="573"/>
                    </a:lnTo>
                    <a:lnTo>
                      <a:pt x="1503" y="607"/>
                    </a:lnTo>
                    <a:lnTo>
                      <a:pt x="1478" y="640"/>
                    </a:lnTo>
                    <a:lnTo>
                      <a:pt x="1452" y="673"/>
                    </a:lnTo>
                    <a:lnTo>
                      <a:pt x="1444" y="690"/>
                    </a:lnTo>
                    <a:lnTo>
                      <a:pt x="1434" y="709"/>
                    </a:lnTo>
                    <a:lnTo>
                      <a:pt x="1422" y="727"/>
                    </a:lnTo>
                    <a:lnTo>
                      <a:pt x="1413" y="746"/>
                    </a:lnTo>
                    <a:lnTo>
                      <a:pt x="1408" y="766"/>
                    </a:lnTo>
                    <a:lnTo>
                      <a:pt x="1408" y="785"/>
                    </a:lnTo>
                    <a:lnTo>
                      <a:pt x="1416" y="803"/>
                    </a:lnTo>
                    <a:lnTo>
                      <a:pt x="1433" y="821"/>
                    </a:lnTo>
                    <a:lnTo>
                      <a:pt x="1452" y="828"/>
                    </a:lnTo>
                    <a:lnTo>
                      <a:pt x="1472" y="836"/>
                    </a:lnTo>
                    <a:lnTo>
                      <a:pt x="1493" y="843"/>
                    </a:lnTo>
                    <a:lnTo>
                      <a:pt x="1513" y="851"/>
                    </a:lnTo>
                    <a:lnTo>
                      <a:pt x="1534" y="861"/>
                    </a:lnTo>
                    <a:lnTo>
                      <a:pt x="1554" y="870"/>
                    </a:lnTo>
                    <a:lnTo>
                      <a:pt x="1575" y="880"/>
                    </a:lnTo>
                    <a:lnTo>
                      <a:pt x="1593" y="891"/>
                    </a:lnTo>
                    <a:lnTo>
                      <a:pt x="1611" y="903"/>
                    </a:lnTo>
                    <a:lnTo>
                      <a:pt x="1628" y="916"/>
                    </a:lnTo>
                    <a:lnTo>
                      <a:pt x="1644" y="930"/>
                    </a:lnTo>
                    <a:lnTo>
                      <a:pt x="1658" y="944"/>
                    </a:lnTo>
                    <a:lnTo>
                      <a:pt x="1670" y="960"/>
                    </a:lnTo>
                    <a:lnTo>
                      <a:pt x="1680" y="979"/>
                    </a:lnTo>
                    <a:lnTo>
                      <a:pt x="1688" y="998"/>
                    </a:lnTo>
                    <a:lnTo>
                      <a:pt x="1693" y="1019"/>
                    </a:lnTo>
                    <a:lnTo>
                      <a:pt x="1709" y="1058"/>
                    </a:lnTo>
                    <a:lnTo>
                      <a:pt x="1721" y="1099"/>
                    </a:lnTo>
                    <a:lnTo>
                      <a:pt x="1731" y="1141"/>
                    </a:lnTo>
                    <a:lnTo>
                      <a:pt x="1740" y="1184"/>
                    </a:lnTo>
                    <a:lnTo>
                      <a:pt x="1748" y="1226"/>
                    </a:lnTo>
                    <a:lnTo>
                      <a:pt x="1759" y="1267"/>
                    </a:lnTo>
                    <a:lnTo>
                      <a:pt x="1772" y="1308"/>
                    </a:lnTo>
                    <a:lnTo>
                      <a:pt x="1787" y="1347"/>
                    </a:lnTo>
                    <a:lnTo>
                      <a:pt x="1783" y="1361"/>
                    </a:lnTo>
                    <a:lnTo>
                      <a:pt x="1776" y="1374"/>
                    </a:lnTo>
                    <a:lnTo>
                      <a:pt x="1767" y="1385"/>
                    </a:lnTo>
                    <a:lnTo>
                      <a:pt x="1756" y="1395"/>
                    </a:lnTo>
                    <a:lnTo>
                      <a:pt x="1746" y="1407"/>
                    </a:lnTo>
                    <a:lnTo>
                      <a:pt x="1738" y="1419"/>
                    </a:lnTo>
                    <a:lnTo>
                      <a:pt x="1733" y="1432"/>
                    </a:lnTo>
                    <a:lnTo>
                      <a:pt x="1733" y="1447"/>
                    </a:lnTo>
                    <a:lnTo>
                      <a:pt x="1727" y="1462"/>
                    </a:lnTo>
                    <a:lnTo>
                      <a:pt x="1722" y="1475"/>
                    </a:lnTo>
                    <a:lnTo>
                      <a:pt x="1717" y="1488"/>
                    </a:lnTo>
                    <a:lnTo>
                      <a:pt x="1708" y="1501"/>
                    </a:lnTo>
                    <a:lnTo>
                      <a:pt x="1709" y="1544"/>
                    </a:lnTo>
                    <a:lnTo>
                      <a:pt x="1716" y="1591"/>
                    </a:lnTo>
                    <a:lnTo>
                      <a:pt x="1720" y="1637"/>
                    </a:lnTo>
                    <a:lnTo>
                      <a:pt x="1714" y="1684"/>
                    </a:lnTo>
                    <a:lnTo>
                      <a:pt x="1738" y="1682"/>
                    </a:lnTo>
                    <a:lnTo>
                      <a:pt x="1763" y="1677"/>
                    </a:lnTo>
                    <a:lnTo>
                      <a:pt x="1789" y="1672"/>
                    </a:lnTo>
                    <a:lnTo>
                      <a:pt x="1815" y="1667"/>
                    </a:lnTo>
                    <a:lnTo>
                      <a:pt x="1841" y="1660"/>
                    </a:lnTo>
                    <a:lnTo>
                      <a:pt x="1867" y="1654"/>
                    </a:lnTo>
                    <a:lnTo>
                      <a:pt x="1893" y="1648"/>
                    </a:lnTo>
                    <a:lnTo>
                      <a:pt x="1920" y="1643"/>
                    </a:lnTo>
                    <a:lnTo>
                      <a:pt x="1947" y="1640"/>
                    </a:lnTo>
                    <a:lnTo>
                      <a:pt x="1973" y="1637"/>
                    </a:lnTo>
                    <a:lnTo>
                      <a:pt x="1997" y="1637"/>
                    </a:lnTo>
                    <a:lnTo>
                      <a:pt x="2024" y="1641"/>
                    </a:lnTo>
                    <a:lnTo>
                      <a:pt x="2048" y="1647"/>
                    </a:lnTo>
                    <a:lnTo>
                      <a:pt x="2072" y="1656"/>
                    </a:lnTo>
                    <a:lnTo>
                      <a:pt x="2095" y="1669"/>
                    </a:lnTo>
                    <a:lnTo>
                      <a:pt x="2117" y="1686"/>
                    </a:lnTo>
                    <a:lnTo>
                      <a:pt x="2134" y="1709"/>
                    </a:lnTo>
                    <a:lnTo>
                      <a:pt x="2150" y="1733"/>
                    </a:lnTo>
                    <a:lnTo>
                      <a:pt x="2163" y="1758"/>
                    </a:lnTo>
                    <a:lnTo>
                      <a:pt x="2174" y="1785"/>
                    </a:lnTo>
                    <a:lnTo>
                      <a:pt x="2180" y="1812"/>
                    </a:lnTo>
                    <a:lnTo>
                      <a:pt x="2183" y="1839"/>
                    </a:lnTo>
                    <a:lnTo>
                      <a:pt x="2181" y="1867"/>
                    </a:lnTo>
                    <a:lnTo>
                      <a:pt x="2175" y="1895"/>
                    </a:lnTo>
                    <a:lnTo>
                      <a:pt x="2158" y="1911"/>
                    </a:lnTo>
                    <a:lnTo>
                      <a:pt x="2141" y="1927"/>
                    </a:lnTo>
                    <a:lnTo>
                      <a:pt x="2124" y="1944"/>
                    </a:lnTo>
                    <a:lnTo>
                      <a:pt x="2107" y="1960"/>
                    </a:lnTo>
                    <a:lnTo>
                      <a:pt x="2089" y="1978"/>
                    </a:lnTo>
                    <a:lnTo>
                      <a:pt x="2070" y="1994"/>
                    </a:lnTo>
                    <a:lnTo>
                      <a:pt x="2052" y="2010"/>
                    </a:lnTo>
                    <a:lnTo>
                      <a:pt x="2034" y="2026"/>
                    </a:lnTo>
                    <a:lnTo>
                      <a:pt x="2016" y="2042"/>
                    </a:lnTo>
                    <a:lnTo>
                      <a:pt x="1996" y="2057"/>
                    </a:lnTo>
                    <a:lnTo>
                      <a:pt x="1977" y="2071"/>
                    </a:lnTo>
                    <a:lnTo>
                      <a:pt x="1957" y="2085"/>
                    </a:lnTo>
                    <a:lnTo>
                      <a:pt x="1937" y="2098"/>
                    </a:lnTo>
                    <a:lnTo>
                      <a:pt x="1917" y="2111"/>
                    </a:lnTo>
                    <a:lnTo>
                      <a:pt x="1896" y="2122"/>
                    </a:lnTo>
                    <a:lnTo>
                      <a:pt x="1875" y="2132"/>
                    </a:lnTo>
                    <a:lnTo>
                      <a:pt x="1859" y="2148"/>
                    </a:lnTo>
                    <a:lnTo>
                      <a:pt x="1842" y="2164"/>
                    </a:lnTo>
                    <a:lnTo>
                      <a:pt x="1825" y="2177"/>
                    </a:lnTo>
                    <a:lnTo>
                      <a:pt x="1806" y="2188"/>
                    </a:lnTo>
                    <a:lnTo>
                      <a:pt x="1787" y="2199"/>
                    </a:lnTo>
                    <a:lnTo>
                      <a:pt x="1767" y="2207"/>
                    </a:lnTo>
                    <a:lnTo>
                      <a:pt x="1746" y="2215"/>
                    </a:lnTo>
                    <a:lnTo>
                      <a:pt x="1725" y="2222"/>
                    </a:lnTo>
                    <a:lnTo>
                      <a:pt x="1703" y="2228"/>
                    </a:lnTo>
                    <a:lnTo>
                      <a:pt x="1680" y="2233"/>
                    </a:lnTo>
                    <a:lnTo>
                      <a:pt x="1658" y="2236"/>
                    </a:lnTo>
                    <a:lnTo>
                      <a:pt x="1635" y="2241"/>
                    </a:lnTo>
                    <a:lnTo>
                      <a:pt x="1611" y="2244"/>
                    </a:lnTo>
                    <a:lnTo>
                      <a:pt x="1589" y="2247"/>
                    </a:lnTo>
                    <a:lnTo>
                      <a:pt x="1566" y="2250"/>
                    </a:lnTo>
                    <a:lnTo>
                      <a:pt x="1542" y="2253"/>
                    </a:lnTo>
                    <a:lnTo>
                      <a:pt x="1426" y="2258"/>
                    </a:lnTo>
                    <a:lnTo>
                      <a:pt x="1185" y="2262"/>
                    </a:lnTo>
                    <a:lnTo>
                      <a:pt x="956" y="2291"/>
                    </a:lnTo>
                    <a:lnTo>
                      <a:pt x="937" y="2293"/>
                    </a:lnTo>
                    <a:lnTo>
                      <a:pt x="919" y="2295"/>
                    </a:lnTo>
                    <a:lnTo>
                      <a:pt x="900" y="2295"/>
                    </a:lnTo>
                    <a:lnTo>
                      <a:pt x="883" y="2295"/>
                    </a:lnTo>
                    <a:lnTo>
                      <a:pt x="868" y="2295"/>
                    </a:lnTo>
                    <a:lnTo>
                      <a:pt x="852" y="2293"/>
                    </a:lnTo>
                    <a:lnTo>
                      <a:pt x="838" y="2291"/>
                    </a:lnTo>
                    <a:lnTo>
                      <a:pt x="823" y="2289"/>
                    </a:lnTo>
                    <a:lnTo>
                      <a:pt x="809" y="2288"/>
                    </a:lnTo>
                    <a:lnTo>
                      <a:pt x="795" y="2285"/>
                    </a:lnTo>
                    <a:lnTo>
                      <a:pt x="780" y="2281"/>
                    </a:lnTo>
                    <a:lnTo>
                      <a:pt x="767" y="2275"/>
                    </a:lnTo>
                    <a:lnTo>
                      <a:pt x="753" y="2269"/>
                    </a:lnTo>
                    <a:lnTo>
                      <a:pt x="740" y="2262"/>
                    </a:lnTo>
                    <a:lnTo>
                      <a:pt x="727" y="2255"/>
                    </a:lnTo>
                    <a:lnTo>
                      <a:pt x="714" y="2248"/>
                    </a:lnTo>
                    <a:lnTo>
                      <a:pt x="699" y="2232"/>
                    </a:lnTo>
                    <a:lnTo>
                      <a:pt x="684" y="2216"/>
                    </a:lnTo>
                    <a:lnTo>
                      <a:pt x="667" y="2202"/>
                    </a:lnTo>
                    <a:lnTo>
                      <a:pt x="650" y="2189"/>
                    </a:lnTo>
                    <a:lnTo>
                      <a:pt x="633" y="2178"/>
                    </a:lnTo>
                    <a:lnTo>
                      <a:pt x="615" y="2166"/>
                    </a:lnTo>
                    <a:lnTo>
                      <a:pt x="598" y="2155"/>
                    </a:lnTo>
                    <a:lnTo>
                      <a:pt x="579" y="2145"/>
                    </a:lnTo>
                    <a:lnTo>
                      <a:pt x="560" y="2134"/>
                    </a:lnTo>
                    <a:lnTo>
                      <a:pt x="542" y="2124"/>
                    </a:lnTo>
                    <a:lnTo>
                      <a:pt x="523" y="2113"/>
                    </a:lnTo>
                    <a:lnTo>
                      <a:pt x="505" y="2103"/>
                    </a:lnTo>
                    <a:lnTo>
                      <a:pt x="487" y="2091"/>
                    </a:lnTo>
                    <a:lnTo>
                      <a:pt x="470" y="2078"/>
                    </a:lnTo>
                    <a:lnTo>
                      <a:pt x="453" y="2064"/>
                    </a:lnTo>
                    <a:lnTo>
                      <a:pt x="436" y="2050"/>
                    </a:lnTo>
                    <a:lnTo>
                      <a:pt x="418" y="2040"/>
                    </a:lnTo>
                    <a:lnTo>
                      <a:pt x="398" y="2028"/>
                    </a:lnTo>
                    <a:lnTo>
                      <a:pt x="380" y="2015"/>
                    </a:lnTo>
                    <a:lnTo>
                      <a:pt x="363" y="2001"/>
                    </a:lnTo>
                    <a:lnTo>
                      <a:pt x="347" y="1986"/>
                    </a:lnTo>
                    <a:lnTo>
                      <a:pt x="333" y="1970"/>
                    </a:lnTo>
                    <a:lnTo>
                      <a:pt x="322" y="1951"/>
                    </a:lnTo>
                    <a:lnTo>
                      <a:pt x="316" y="1932"/>
                    </a:lnTo>
                    <a:lnTo>
                      <a:pt x="316" y="1910"/>
                    </a:lnTo>
                    <a:lnTo>
                      <a:pt x="318" y="1888"/>
                    </a:lnTo>
                    <a:lnTo>
                      <a:pt x="322" y="1867"/>
                    </a:lnTo>
                    <a:lnTo>
                      <a:pt x="328" y="1846"/>
                    </a:lnTo>
                    <a:lnTo>
                      <a:pt x="81" y="1794"/>
                    </a:lnTo>
                    <a:lnTo>
                      <a:pt x="71" y="1786"/>
                    </a:lnTo>
                    <a:lnTo>
                      <a:pt x="68" y="1773"/>
                    </a:lnTo>
                    <a:lnTo>
                      <a:pt x="69" y="1759"/>
                    </a:lnTo>
                    <a:lnTo>
                      <a:pt x="69" y="1746"/>
                    </a:lnTo>
                    <a:lnTo>
                      <a:pt x="1" y="1724"/>
                    </a:lnTo>
                    <a:lnTo>
                      <a:pt x="0" y="1506"/>
                    </a:lnTo>
                    <a:lnTo>
                      <a:pt x="166" y="144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7" name="Freeform 7">
                <a:extLst>
                  <a:ext uri="{FF2B5EF4-FFF2-40B4-BE49-F238E27FC236}">
                    <a16:creationId xmlns:a16="http://schemas.microsoft.com/office/drawing/2014/main" id="{03BEA821-43F0-46F9-BF4B-25A04D095A63}"/>
                  </a:ext>
                </a:extLst>
              </p:cNvPr>
              <p:cNvSpPr>
                <a:spLocks/>
              </p:cNvSpPr>
              <p:nvPr/>
            </p:nvSpPr>
            <p:spPr bwMode="auto">
              <a:xfrm>
                <a:off x="642" y="182"/>
                <a:ext cx="185" cy="210"/>
              </a:xfrm>
              <a:custGeom>
                <a:avLst/>
                <a:gdLst>
                  <a:gd name="T0" fmla="*/ 706 w 737"/>
                  <a:gd name="T1" fmla="*/ 225 h 841"/>
                  <a:gd name="T2" fmla="*/ 730 w 737"/>
                  <a:gd name="T3" fmla="*/ 299 h 841"/>
                  <a:gd name="T4" fmla="*/ 737 w 737"/>
                  <a:gd name="T5" fmla="*/ 377 h 841"/>
                  <a:gd name="T6" fmla="*/ 720 w 737"/>
                  <a:gd name="T7" fmla="*/ 453 h 841"/>
                  <a:gd name="T8" fmla="*/ 683 w 737"/>
                  <a:gd name="T9" fmla="*/ 530 h 841"/>
                  <a:gd name="T10" fmla="*/ 631 w 737"/>
                  <a:gd name="T11" fmla="*/ 600 h 841"/>
                  <a:gd name="T12" fmla="*/ 580 w 737"/>
                  <a:gd name="T13" fmla="*/ 663 h 841"/>
                  <a:gd name="T14" fmla="*/ 553 w 737"/>
                  <a:gd name="T15" fmla="*/ 734 h 841"/>
                  <a:gd name="T16" fmla="*/ 544 w 737"/>
                  <a:gd name="T17" fmla="*/ 787 h 841"/>
                  <a:gd name="T18" fmla="*/ 516 w 737"/>
                  <a:gd name="T19" fmla="*/ 808 h 841"/>
                  <a:gd name="T20" fmla="*/ 486 w 737"/>
                  <a:gd name="T21" fmla="*/ 825 h 841"/>
                  <a:gd name="T22" fmla="*/ 452 w 737"/>
                  <a:gd name="T23" fmla="*/ 835 h 841"/>
                  <a:gd name="T24" fmla="*/ 417 w 737"/>
                  <a:gd name="T25" fmla="*/ 840 h 841"/>
                  <a:gd name="T26" fmla="*/ 377 w 737"/>
                  <a:gd name="T27" fmla="*/ 840 h 841"/>
                  <a:gd name="T28" fmla="*/ 332 w 737"/>
                  <a:gd name="T29" fmla="*/ 835 h 841"/>
                  <a:gd name="T30" fmla="*/ 282 w 737"/>
                  <a:gd name="T31" fmla="*/ 825 h 841"/>
                  <a:gd name="T32" fmla="*/ 262 w 737"/>
                  <a:gd name="T33" fmla="*/ 811 h 841"/>
                  <a:gd name="T34" fmla="*/ 278 w 737"/>
                  <a:gd name="T35" fmla="*/ 798 h 841"/>
                  <a:gd name="T36" fmla="*/ 292 w 737"/>
                  <a:gd name="T37" fmla="*/ 784 h 841"/>
                  <a:gd name="T38" fmla="*/ 301 w 737"/>
                  <a:gd name="T39" fmla="*/ 769 h 841"/>
                  <a:gd name="T40" fmla="*/ 291 w 737"/>
                  <a:gd name="T41" fmla="*/ 752 h 841"/>
                  <a:gd name="T42" fmla="*/ 271 w 737"/>
                  <a:gd name="T43" fmla="*/ 769 h 841"/>
                  <a:gd name="T44" fmla="*/ 250 w 737"/>
                  <a:gd name="T45" fmla="*/ 784 h 841"/>
                  <a:gd name="T46" fmla="*/ 227 w 737"/>
                  <a:gd name="T47" fmla="*/ 794 h 841"/>
                  <a:gd name="T48" fmla="*/ 201 w 737"/>
                  <a:gd name="T49" fmla="*/ 800 h 841"/>
                  <a:gd name="T50" fmla="*/ 165 w 737"/>
                  <a:gd name="T51" fmla="*/ 796 h 841"/>
                  <a:gd name="T52" fmla="*/ 134 w 737"/>
                  <a:gd name="T53" fmla="*/ 780 h 841"/>
                  <a:gd name="T54" fmla="*/ 108 w 737"/>
                  <a:gd name="T55" fmla="*/ 758 h 841"/>
                  <a:gd name="T56" fmla="*/ 90 w 737"/>
                  <a:gd name="T57" fmla="*/ 731 h 841"/>
                  <a:gd name="T58" fmla="*/ 64 w 737"/>
                  <a:gd name="T59" fmla="*/ 635 h 841"/>
                  <a:gd name="T60" fmla="*/ 83 w 737"/>
                  <a:gd name="T61" fmla="*/ 537 h 841"/>
                  <a:gd name="T62" fmla="*/ 64 w 737"/>
                  <a:gd name="T63" fmla="*/ 482 h 841"/>
                  <a:gd name="T64" fmla="*/ 36 w 737"/>
                  <a:gd name="T65" fmla="*/ 432 h 841"/>
                  <a:gd name="T66" fmla="*/ 10 w 737"/>
                  <a:gd name="T67" fmla="*/ 380 h 841"/>
                  <a:gd name="T68" fmla="*/ 0 w 737"/>
                  <a:gd name="T69" fmla="*/ 323 h 841"/>
                  <a:gd name="T70" fmla="*/ 5 w 737"/>
                  <a:gd name="T71" fmla="*/ 267 h 841"/>
                  <a:gd name="T72" fmla="*/ 26 w 737"/>
                  <a:gd name="T73" fmla="*/ 217 h 841"/>
                  <a:gd name="T74" fmla="*/ 58 w 737"/>
                  <a:gd name="T75" fmla="*/ 171 h 841"/>
                  <a:gd name="T76" fmla="*/ 102 w 737"/>
                  <a:gd name="T77" fmla="*/ 130 h 841"/>
                  <a:gd name="T78" fmla="*/ 151 w 737"/>
                  <a:gd name="T79" fmla="*/ 94 h 841"/>
                  <a:gd name="T80" fmla="*/ 205 w 737"/>
                  <a:gd name="T81" fmla="*/ 63 h 841"/>
                  <a:gd name="T82" fmla="*/ 259 w 737"/>
                  <a:gd name="T83" fmla="*/ 37 h 841"/>
                  <a:gd name="T84" fmla="*/ 313 w 737"/>
                  <a:gd name="T85" fmla="*/ 14 h 841"/>
                  <a:gd name="T86" fmla="*/ 349 w 737"/>
                  <a:gd name="T87" fmla="*/ 4 h 841"/>
                  <a:gd name="T88" fmla="*/ 389 w 737"/>
                  <a:gd name="T89" fmla="*/ 0 h 841"/>
                  <a:gd name="T90" fmla="*/ 428 w 737"/>
                  <a:gd name="T91" fmla="*/ 1 h 841"/>
                  <a:gd name="T92" fmla="*/ 467 w 737"/>
                  <a:gd name="T93" fmla="*/ 7 h 841"/>
                  <a:gd name="T94" fmla="*/ 488 w 737"/>
                  <a:gd name="T95" fmla="*/ 12 h 841"/>
                  <a:gd name="T96" fmla="*/ 509 w 737"/>
                  <a:gd name="T97" fmla="*/ 19 h 841"/>
                  <a:gd name="T98" fmla="*/ 527 w 737"/>
                  <a:gd name="T99" fmla="*/ 28 h 841"/>
                  <a:gd name="T100" fmla="*/ 545 w 737"/>
                  <a:gd name="T101" fmla="*/ 38 h 841"/>
                  <a:gd name="T102" fmla="*/ 588 w 737"/>
                  <a:gd name="T103" fmla="*/ 69 h 841"/>
                  <a:gd name="T104" fmla="*/ 629 w 737"/>
                  <a:gd name="T105" fmla="*/ 107 h 841"/>
                  <a:gd name="T106" fmla="*/ 662 w 737"/>
                  <a:gd name="T107" fmla="*/ 148 h 841"/>
                  <a:gd name="T108" fmla="*/ 689 w 737"/>
                  <a:gd name="T109" fmla="*/ 191 h 8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37" h="841">
                    <a:moveTo>
                      <a:pt x="689" y="191"/>
                    </a:moveTo>
                    <a:lnTo>
                      <a:pt x="706" y="225"/>
                    </a:lnTo>
                    <a:lnTo>
                      <a:pt x="720" y="261"/>
                    </a:lnTo>
                    <a:lnTo>
                      <a:pt x="730" y="299"/>
                    </a:lnTo>
                    <a:lnTo>
                      <a:pt x="737" y="338"/>
                    </a:lnTo>
                    <a:lnTo>
                      <a:pt x="737" y="377"/>
                    </a:lnTo>
                    <a:lnTo>
                      <a:pt x="732" y="417"/>
                    </a:lnTo>
                    <a:lnTo>
                      <a:pt x="720" y="453"/>
                    </a:lnTo>
                    <a:lnTo>
                      <a:pt x="700" y="488"/>
                    </a:lnTo>
                    <a:lnTo>
                      <a:pt x="683" y="530"/>
                    </a:lnTo>
                    <a:lnTo>
                      <a:pt x="659" y="566"/>
                    </a:lnTo>
                    <a:lnTo>
                      <a:pt x="631" y="600"/>
                    </a:lnTo>
                    <a:lnTo>
                      <a:pt x="604" y="632"/>
                    </a:lnTo>
                    <a:lnTo>
                      <a:pt x="580" y="663"/>
                    </a:lnTo>
                    <a:lnTo>
                      <a:pt x="562" y="696"/>
                    </a:lnTo>
                    <a:lnTo>
                      <a:pt x="553" y="734"/>
                    </a:lnTo>
                    <a:lnTo>
                      <a:pt x="558" y="775"/>
                    </a:lnTo>
                    <a:lnTo>
                      <a:pt x="544" y="787"/>
                    </a:lnTo>
                    <a:lnTo>
                      <a:pt x="531" y="799"/>
                    </a:lnTo>
                    <a:lnTo>
                      <a:pt x="516" y="808"/>
                    </a:lnTo>
                    <a:lnTo>
                      <a:pt x="501" y="817"/>
                    </a:lnTo>
                    <a:lnTo>
                      <a:pt x="486" y="825"/>
                    </a:lnTo>
                    <a:lnTo>
                      <a:pt x="469" y="831"/>
                    </a:lnTo>
                    <a:lnTo>
                      <a:pt x="452" y="835"/>
                    </a:lnTo>
                    <a:lnTo>
                      <a:pt x="435" y="838"/>
                    </a:lnTo>
                    <a:lnTo>
                      <a:pt x="417" y="840"/>
                    </a:lnTo>
                    <a:lnTo>
                      <a:pt x="398" y="841"/>
                    </a:lnTo>
                    <a:lnTo>
                      <a:pt x="377" y="840"/>
                    </a:lnTo>
                    <a:lnTo>
                      <a:pt x="355" y="839"/>
                    </a:lnTo>
                    <a:lnTo>
                      <a:pt x="332" y="835"/>
                    </a:lnTo>
                    <a:lnTo>
                      <a:pt x="308" y="831"/>
                    </a:lnTo>
                    <a:lnTo>
                      <a:pt x="282" y="825"/>
                    </a:lnTo>
                    <a:lnTo>
                      <a:pt x="254" y="818"/>
                    </a:lnTo>
                    <a:lnTo>
                      <a:pt x="262" y="811"/>
                    </a:lnTo>
                    <a:lnTo>
                      <a:pt x="270" y="804"/>
                    </a:lnTo>
                    <a:lnTo>
                      <a:pt x="278" y="798"/>
                    </a:lnTo>
                    <a:lnTo>
                      <a:pt x="284" y="791"/>
                    </a:lnTo>
                    <a:lnTo>
                      <a:pt x="292" y="784"/>
                    </a:lnTo>
                    <a:lnTo>
                      <a:pt x="297" y="777"/>
                    </a:lnTo>
                    <a:lnTo>
                      <a:pt x="301" y="769"/>
                    </a:lnTo>
                    <a:lnTo>
                      <a:pt x="302" y="760"/>
                    </a:lnTo>
                    <a:lnTo>
                      <a:pt x="291" y="752"/>
                    </a:lnTo>
                    <a:lnTo>
                      <a:pt x="282" y="760"/>
                    </a:lnTo>
                    <a:lnTo>
                      <a:pt x="271" y="769"/>
                    </a:lnTo>
                    <a:lnTo>
                      <a:pt x="261" y="777"/>
                    </a:lnTo>
                    <a:lnTo>
                      <a:pt x="250" y="784"/>
                    </a:lnTo>
                    <a:lnTo>
                      <a:pt x="239" y="790"/>
                    </a:lnTo>
                    <a:lnTo>
                      <a:pt x="227" y="794"/>
                    </a:lnTo>
                    <a:lnTo>
                      <a:pt x="214" y="798"/>
                    </a:lnTo>
                    <a:lnTo>
                      <a:pt x="201" y="800"/>
                    </a:lnTo>
                    <a:lnTo>
                      <a:pt x="182" y="799"/>
                    </a:lnTo>
                    <a:lnTo>
                      <a:pt x="165" y="796"/>
                    </a:lnTo>
                    <a:lnTo>
                      <a:pt x="150" y="790"/>
                    </a:lnTo>
                    <a:lnTo>
                      <a:pt x="134" y="780"/>
                    </a:lnTo>
                    <a:lnTo>
                      <a:pt x="121" y="770"/>
                    </a:lnTo>
                    <a:lnTo>
                      <a:pt x="108" y="758"/>
                    </a:lnTo>
                    <a:lnTo>
                      <a:pt x="98" y="745"/>
                    </a:lnTo>
                    <a:lnTo>
                      <a:pt x="90" y="731"/>
                    </a:lnTo>
                    <a:lnTo>
                      <a:pt x="70" y="686"/>
                    </a:lnTo>
                    <a:lnTo>
                      <a:pt x="64" y="635"/>
                    </a:lnTo>
                    <a:lnTo>
                      <a:pt x="68" y="585"/>
                    </a:lnTo>
                    <a:lnTo>
                      <a:pt x="83" y="537"/>
                    </a:lnTo>
                    <a:lnTo>
                      <a:pt x="75" y="509"/>
                    </a:lnTo>
                    <a:lnTo>
                      <a:pt x="64" y="482"/>
                    </a:lnTo>
                    <a:lnTo>
                      <a:pt x="51" y="458"/>
                    </a:lnTo>
                    <a:lnTo>
                      <a:pt x="36" y="432"/>
                    </a:lnTo>
                    <a:lnTo>
                      <a:pt x="22" y="406"/>
                    </a:lnTo>
                    <a:lnTo>
                      <a:pt x="10" y="380"/>
                    </a:lnTo>
                    <a:lnTo>
                      <a:pt x="2" y="352"/>
                    </a:lnTo>
                    <a:lnTo>
                      <a:pt x="0" y="323"/>
                    </a:lnTo>
                    <a:lnTo>
                      <a:pt x="0" y="294"/>
                    </a:lnTo>
                    <a:lnTo>
                      <a:pt x="5" y="267"/>
                    </a:lnTo>
                    <a:lnTo>
                      <a:pt x="14" y="241"/>
                    </a:lnTo>
                    <a:lnTo>
                      <a:pt x="26" y="217"/>
                    </a:lnTo>
                    <a:lnTo>
                      <a:pt x="40" y="193"/>
                    </a:lnTo>
                    <a:lnTo>
                      <a:pt x="58" y="171"/>
                    </a:lnTo>
                    <a:lnTo>
                      <a:pt x="79" y="150"/>
                    </a:lnTo>
                    <a:lnTo>
                      <a:pt x="102" y="130"/>
                    </a:lnTo>
                    <a:lnTo>
                      <a:pt x="126" y="111"/>
                    </a:lnTo>
                    <a:lnTo>
                      <a:pt x="151" y="94"/>
                    </a:lnTo>
                    <a:lnTo>
                      <a:pt x="177" y="79"/>
                    </a:lnTo>
                    <a:lnTo>
                      <a:pt x="205" y="63"/>
                    </a:lnTo>
                    <a:lnTo>
                      <a:pt x="232" y="49"/>
                    </a:lnTo>
                    <a:lnTo>
                      <a:pt x="259" y="37"/>
                    </a:lnTo>
                    <a:lnTo>
                      <a:pt x="287" y="25"/>
                    </a:lnTo>
                    <a:lnTo>
                      <a:pt x="313" y="14"/>
                    </a:lnTo>
                    <a:lnTo>
                      <a:pt x="331" y="8"/>
                    </a:lnTo>
                    <a:lnTo>
                      <a:pt x="349" y="4"/>
                    </a:lnTo>
                    <a:lnTo>
                      <a:pt x="369" y="1"/>
                    </a:lnTo>
                    <a:lnTo>
                      <a:pt x="389" y="0"/>
                    </a:lnTo>
                    <a:lnTo>
                      <a:pt x="408" y="0"/>
                    </a:lnTo>
                    <a:lnTo>
                      <a:pt x="428" y="1"/>
                    </a:lnTo>
                    <a:lnTo>
                      <a:pt x="447" y="4"/>
                    </a:lnTo>
                    <a:lnTo>
                      <a:pt x="467" y="7"/>
                    </a:lnTo>
                    <a:lnTo>
                      <a:pt x="477" y="10"/>
                    </a:lnTo>
                    <a:lnTo>
                      <a:pt x="488" y="12"/>
                    </a:lnTo>
                    <a:lnTo>
                      <a:pt x="498" y="15"/>
                    </a:lnTo>
                    <a:lnTo>
                      <a:pt x="509" y="19"/>
                    </a:lnTo>
                    <a:lnTo>
                      <a:pt x="518" y="24"/>
                    </a:lnTo>
                    <a:lnTo>
                      <a:pt x="527" y="28"/>
                    </a:lnTo>
                    <a:lnTo>
                      <a:pt x="536" y="33"/>
                    </a:lnTo>
                    <a:lnTo>
                      <a:pt x="545" y="38"/>
                    </a:lnTo>
                    <a:lnTo>
                      <a:pt x="567" y="53"/>
                    </a:lnTo>
                    <a:lnTo>
                      <a:pt x="588" y="69"/>
                    </a:lnTo>
                    <a:lnTo>
                      <a:pt x="609" y="88"/>
                    </a:lnTo>
                    <a:lnTo>
                      <a:pt x="629" y="107"/>
                    </a:lnTo>
                    <a:lnTo>
                      <a:pt x="647" y="128"/>
                    </a:lnTo>
                    <a:lnTo>
                      <a:pt x="662" y="148"/>
                    </a:lnTo>
                    <a:lnTo>
                      <a:pt x="677" y="170"/>
                    </a:lnTo>
                    <a:lnTo>
                      <a:pt x="689" y="191"/>
                    </a:lnTo>
                    <a:close/>
                  </a:path>
                </a:pathLst>
              </a:custGeom>
              <a:solidFill>
                <a:srgbClr val="F2D8C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9" name="Freeform 8">
                <a:extLst>
                  <a:ext uri="{FF2B5EF4-FFF2-40B4-BE49-F238E27FC236}">
                    <a16:creationId xmlns:a16="http://schemas.microsoft.com/office/drawing/2014/main" id="{561711B9-F3C7-41FE-99E3-AA853350B64B}"/>
                  </a:ext>
                </a:extLst>
              </p:cNvPr>
              <p:cNvSpPr>
                <a:spLocks/>
              </p:cNvSpPr>
              <p:nvPr/>
            </p:nvSpPr>
            <p:spPr bwMode="auto">
              <a:xfrm>
                <a:off x="755" y="228"/>
                <a:ext cx="19" cy="28"/>
              </a:xfrm>
              <a:custGeom>
                <a:avLst/>
                <a:gdLst>
                  <a:gd name="T0" fmla="*/ 21 w 76"/>
                  <a:gd name="T1" fmla="*/ 0 h 115"/>
                  <a:gd name="T2" fmla="*/ 22 w 76"/>
                  <a:gd name="T3" fmla="*/ 10 h 115"/>
                  <a:gd name="T4" fmla="*/ 19 w 76"/>
                  <a:gd name="T5" fmla="*/ 20 h 115"/>
                  <a:gd name="T6" fmla="*/ 17 w 76"/>
                  <a:gd name="T7" fmla="*/ 29 h 115"/>
                  <a:gd name="T8" fmla="*/ 18 w 76"/>
                  <a:gd name="T9" fmla="*/ 37 h 115"/>
                  <a:gd name="T10" fmla="*/ 27 w 76"/>
                  <a:gd name="T11" fmla="*/ 43 h 115"/>
                  <a:gd name="T12" fmla="*/ 38 w 76"/>
                  <a:gd name="T13" fmla="*/ 50 h 115"/>
                  <a:gd name="T14" fmla="*/ 48 w 76"/>
                  <a:gd name="T15" fmla="*/ 56 h 115"/>
                  <a:gd name="T16" fmla="*/ 59 w 76"/>
                  <a:gd name="T17" fmla="*/ 62 h 115"/>
                  <a:gd name="T18" fmla="*/ 66 w 76"/>
                  <a:gd name="T19" fmla="*/ 70 h 115"/>
                  <a:gd name="T20" fmla="*/ 73 w 76"/>
                  <a:gd name="T21" fmla="*/ 78 h 115"/>
                  <a:gd name="T22" fmla="*/ 76 w 76"/>
                  <a:gd name="T23" fmla="*/ 89 h 115"/>
                  <a:gd name="T24" fmla="*/ 76 w 76"/>
                  <a:gd name="T25" fmla="*/ 102 h 115"/>
                  <a:gd name="T26" fmla="*/ 70 w 76"/>
                  <a:gd name="T27" fmla="*/ 105 h 115"/>
                  <a:gd name="T28" fmla="*/ 68 w 76"/>
                  <a:gd name="T29" fmla="*/ 111 h 115"/>
                  <a:gd name="T30" fmla="*/ 64 w 76"/>
                  <a:gd name="T31" fmla="*/ 115 h 115"/>
                  <a:gd name="T32" fmla="*/ 57 w 76"/>
                  <a:gd name="T33" fmla="*/ 113 h 115"/>
                  <a:gd name="T34" fmla="*/ 57 w 76"/>
                  <a:gd name="T35" fmla="*/ 99 h 115"/>
                  <a:gd name="T36" fmla="*/ 56 w 76"/>
                  <a:gd name="T37" fmla="*/ 86 h 115"/>
                  <a:gd name="T38" fmla="*/ 49 w 76"/>
                  <a:gd name="T39" fmla="*/ 75 h 115"/>
                  <a:gd name="T40" fmla="*/ 36 w 76"/>
                  <a:gd name="T41" fmla="*/ 64 h 115"/>
                  <a:gd name="T42" fmla="*/ 29 w 76"/>
                  <a:gd name="T43" fmla="*/ 60 h 115"/>
                  <a:gd name="T44" fmla="*/ 21 w 76"/>
                  <a:gd name="T45" fmla="*/ 56 h 115"/>
                  <a:gd name="T46" fmla="*/ 13 w 76"/>
                  <a:gd name="T47" fmla="*/ 51 h 115"/>
                  <a:gd name="T48" fmla="*/ 5 w 76"/>
                  <a:gd name="T49" fmla="*/ 43 h 115"/>
                  <a:gd name="T50" fmla="*/ 0 w 76"/>
                  <a:gd name="T51" fmla="*/ 31 h 115"/>
                  <a:gd name="T52" fmla="*/ 1 w 76"/>
                  <a:gd name="T53" fmla="*/ 19 h 115"/>
                  <a:gd name="T54" fmla="*/ 8 w 76"/>
                  <a:gd name="T55" fmla="*/ 7 h 115"/>
                  <a:gd name="T56" fmla="*/ 21 w 76"/>
                  <a:gd name="T57" fmla="*/ 0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6" h="115">
                    <a:moveTo>
                      <a:pt x="21" y="0"/>
                    </a:moveTo>
                    <a:lnTo>
                      <a:pt x="22" y="10"/>
                    </a:lnTo>
                    <a:lnTo>
                      <a:pt x="19" y="20"/>
                    </a:lnTo>
                    <a:lnTo>
                      <a:pt x="17" y="29"/>
                    </a:lnTo>
                    <a:lnTo>
                      <a:pt x="18" y="37"/>
                    </a:lnTo>
                    <a:lnTo>
                      <a:pt x="27" y="43"/>
                    </a:lnTo>
                    <a:lnTo>
                      <a:pt x="38" y="50"/>
                    </a:lnTo>
                    <a:lnTo>
                      <a:pt x="48" y="56"/>
                    </a:lnTo>
                    <a:lnTo>
                      <a:pt x="59" y="62"/>
                    </a:lnTo>
                    <a:lnTo>
                      <a:pt x="66" y="70"/>
                    </a:lnTo>
                    <a:lnTo>
                      <a:pt x="73" y="78"/>
                    </a:lnTo>
                    <a:lnTo>
                      <a:pt x="76" y="89"/>
                    </a:lnTo>
                    <a:lnTo>
                      <a:pt x="76" y="102"/>
                    </a:lnTo>
                    <a:lnTo>
                      <a:pt x="70" y="105"/>
                    </a:lnTo>
                    <a:lnTo>
                      <a:pt x="68" y="111"/>
                    </a:lnTo>
                    <a:lnTo>
                      <a:pt x="64" y="115"/>
                    </a:lnTo>
                    <a:lnTo>
                      <a:pt x="57" y="113"/>
                    </a:lnTo>
                    <a:lnTo>
                      <a:pt x="57" y="99"/>
                    </a:lnTo>
                    <a:lnTo>
                      <a:pt x="56" y="86"/>
                    </a:lnTo>
                    <a:lnTo>
                      <a:pt x="49" y="75"/>
                    </a:lnTo>
                    <a:lnTo>
                      <a:pt x="36" y="64"/>
                    </a:lnTo>
                    <a:lnTo>
                      <a:pt x="29" y="60"/>
                    </a:lnTo>
                    <a:lnTo>
                      <a:pt x="21" y="56"/>
                    </a:lnTo>
                    <a:lnTo>
                      <a:pt x="13" y="51"/>
                    </a:lnTo>
                    <a:lnTo>
                      <a:pt x="5" y="43"/>
                    </a:lnTo>
                    <a:lnTo>
                      <a:pt x="0" y="31"/>
                    </a:lnTo>
                    <a:lnTo>
                      <a:pt x="1" y="19"/>
                    </a:lnTo>
                    <a:lnTo>
                      <a:pt x="8" y="7"/>
                    </a:lnTo>
                    <a:lnTo>
                      <a:pt x="2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20" name="Freeform 9">
                <a:extLst>
                  <a:ext uri="{FF2B5EF4-FFF2-40B4-BE49-F238E27FC236}">
                    <a16:creationId xmlns:a16="http://schemas.microsoft.com/office/drawing/2014/main" id="{B7FE49FE-1C85-4924-A9C7-B73A9F9B24F6}"/>
                  </a:ext>
                </a:extLst>
              </p:cNvPr>
              <p:cNvSpPr>
                <a:spLocks/>
              </p:cNvSpPr>
              <p:nvPr/>
            </p:nvSpPr>
            <p:spPr bwMode="auto">
              <a:xfrm>
                <a:off x="653" y="232"/>
                <a:ext cx="8" cy="15"/>
              </a:xfrm>
              <a:custGeom>
                <a:avLst/>
                <a:gdLst>
                  <a:gd name="T0" fmla="*/ 25 w 32"/>
                  <a:gd name="T1" fmla="*/ 53 h 59"/>
                  <a:gd name="T2" fmla="*/ 21 w 32"/>
                  <a:gd name="T3" fmla="*/ 58 h 59"/>
                  <a:gd name="T4" fmla="*/ 15 w 32"/>
                  <a:gd name="T5" fmla="*/ 59 h 59"/>
                  <a:gd name="T6" fmla="*/ 8 w 32"/>
                  <a:gd name="T7" fmla="*/ 59 h 59"/>
                  <a:gd name="T8" fmla="*/ 1 w 32"/>
                  <a:gd name="T9" fmla="*/ 59 h 59"/>
                  <a:gd name="T10" fmla="*/ 0 w 32"/>
                  <a:gd name="T11" fmla="*/ 42 h 59"/>
                  <a:gd name="T12" fmla="*/ 4 w 32"/>
                  <a:gd name="T13" fmla="*/ 25 h 59"/>
                  <a:gd name="T14" fmla="*/ 12 w 32"/>
                  <a:gd name="T15" fmla="*/ 11 h 59"/>
                  <a:gd name="T16" fmla="*/ 25 w 32"/>
                  <a:gd name="T17" fmla="*/ 0 h 59"/>
                  <a:gd name="T18" fmla="*/ 31 w 32"/>
                  <a:gd name="T19" fmla="*/ 4 h 59"/>
                  <a:gd name="T20" fmla="*/ 32 w 32"/>
                  <a:gd name="T21" fmla="*/ 10 h 59"/>
                  <a:gd name="T22" fmla="*/ 30 w 32"/>
                  <a:gd name="T23" fmla="*/ 17 h 59"/>
                  <a:gd name="T24" fmla="*/ 27 w 32"/>
                  <a:gd name="T25" fmla="*/ 23 h 59"/>
                  <a:gd name="T26" fmla="*/ 23 w 32"/>
                  <a:gd name="T27" fmla="*/ 30 h 59"/>
                  <a:gd name="T28" fmla="*/ 21 w 32"/>
                  <a:gd name="T29" fmla="*/ 38 h 59"/>
                  <a:gd name="T30" fmla="*/ 21 w 32"/>
                  <a:gd name="T31" fmla="*/ 45 h 59"/>
                  <a:gd name="T32" fmla="*/ 25 w 32"/>
                  <a:gd name="T33" fmla="*/ 53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2" h="59">
                    <a:moveTo>
                      <a:pt x="25" y="53"/>
                    </a:moveTo>
                    <a:lnTo>
                      <a:pt x="21" y="58"/>
                    </a:lnTo>
                    <a:lnTo>
                      <a:pt x="15" y="59"/>
                    </a:lnTo>
                    <a:lnTo>
                      <a:pt x="8" y="59"/>
                    </a:lnTo>
                    <a:lnTo>
                      <a:pt x="1" y="59"/>
                    </a:lnTo>
                    <a:lnTo>
                      <a:pt x="0" y="42"/>
                    </a:lnTo>
                    <a:lnTo>
                      <a:pt x="4" y="25"/>
                    </a:lnTo>
                    <a:lnTo>
                      <a:pt x="12" y="11"/>
                    </a:lnTo>
                    <a:lnTo>
                      <a:pt x="25" y="0"/>
                    </a:lnTo>
                    <a:lnTo>
                      <a:pt x="31" y="4"/>
                    </a:lnTo>
                    <a:lnTo>
                      <a:pt x="32" y="10"/>
                    </a:lnTo>
                    <a:lnTo>
                      <a:pt x="30" y="17"/>
                    </a:lnTo>
                    <a:lnTo>
                      <a:pt x="27" y="23"/>
                    </a:lnTo>
                    <a:lnTo>
                      <a:pt x="23" y="30"/>
                    </a:lnTo>
                    <a:lnTo>
                      <a:pt x="21" y="38"/>
                    </a:lnTo>
                    <a:lnTo>
                      <a:pt x="21" y="45"/>
                    </a:lnTo>
                    <a:lnTo>
                      <a:pt x="25" y="5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21" name="Freeform 10">
                <a:extLst>
                  <a:ext uri="{FF2B5EF4-FFF2-40B4-BE49-F238E27FC236}">
                    <a16:creationId xmlns:a16="http://schemas.microsoft.com/office/drawing/2014/main" id="{5CD8BBE9-09BC-4511-84F8-E8C3369B7C0F}"/>
                  </a:ext>
                </a:extLst>
              </p:cNvPr>
              <p:cNvSpPr>
                <a:spLocks/>
              </p:cNvSpPr>
              <p:nvPr/>
            </p:nvSpPr>
            <p:spPr bwMode="auto">
              <a:xfrm>
                <a:off x="665" y="234"/>
                <a:ext cx="25" cy="41"/>
              </a:xfrm>
              <a:custGeom>
                <a:avLst/>
                <a:gdLst>
                  <a:gd name="T0" fmla="*/ 32 w 102"/>
                  <a:gd name="T1" fmla="*/ 0 h 161"/>
                  <a:gd name="T2" fmla="*/ 27 w 102"/>
                  <a:gd name="T3" fmla="*/ 20 h 161"/>
                  <a:gd name="T4" fmla="*/ 20 w 102"/>
                  <a:gd name="T5" fmla="*/ 42 h 161"/>
                  <a:gd name="T6" fmla="*/ 19 w 102"/>
                  <a:gd name="T7" fmla="*/ 64 h 161"/>
                  <a:gd name="T8" fmla="*/ 32 w 102"/>
                  <a:gd name="T9" fmla="*/ 83 h 161"/>
                  <a:gd name="T10" fmla="*/ 41 w 102"/>
                  <a:gd name="T11" fmla="*/ 89 h 161"/>
                  <a:gd name="T12" fmla="*/ 51 w 102"/>
                  <a:gd name="T13" fmla="*/ 95 h 161"/>
                  <a:gd name="T14" fmla="*/ 62 w 102"/>
                  <a:gd name="T15" fmla="*/ 100 h 161"/>
                  <a:gd name="T16" fmla="*/ 71 w 102"/>
                  <a:gd name="T17" fmla="*/ 107 h 161"/>
                  <a:gd name="T18" fmla="*/ 80 w 102"/>
                  <a:gd name="T19" fmla="*/ 113 h 161"/>
                  <a:gd name="T20" fmla="*/ 89 w 102"/>
                  <a:gd name="T21" fmla="*/ 121 h 161"/>
                  <a:gd name="T22" fmla="*/ 96 w 102"/>
                  <a:gd name="T23" fmla="*/ 130 h 161"/>
                  <a:gd name="T24" fmla="*/ 102 w 102"/>
                  <a:gd name="T25" fmla="*/ 139 h 161"/>
                  <a:gd name="T26" fmla="*/ 100 w 102"/>
                  <a:gd name="T27" fmla="*/ 149 h 161"/>
                  <a:gd name="T28" fmla="*/ 89 w 102"/>
                  <a:gd name="T29" fmla="*/ 157 h 161"/>
                  <a:gd name="T30" fmla="*/ 77 w 102"/>
                  <a:gd name="T31" fmla="*/ 161 h 161"/>
                  <a:gd name="T32" fmla="*/ 70 w 102"/>
                  <a:gd name="T33" fmla="*/ 161 h 161"/>
                  <a:gd name="T34" fmla="*/ 79 w 102"/>
                  <a:gd name="T35" fmla="*/ 151 h 161"/>
                  <a:gd name="T36" fmla="*/ 77 w 102"/>
                  <a:gd name="T37" fmla="*/ 139 h 161"/>
                  <a:gd name="T38" fmla="*/ 70 w 102"/>
                  <a:gd name="T39" fmla="*/ 130 h 161"/>
                  <a:gd name="T40" fmla="*/ 58 w 102"/>
                  <a:gd name="T41" fmla="*/ 121 h 161"/>
                  <a:gd name="T42" fmla="*/ 49 w 102"/>
                  <a:gd name="T43" fmla="*/ 120 h 161"/>
                  <a:gd name="T44" fmla="*/ 41 w 102"/>
                  <a:gd name="T45" fmla="*/ 117 h 161"/>
                  <a:gd name="T46" fmla="*/ 33 w 102"/>
                  <a:gd name="T47" fmla="*/ 111 h 161"/>
                  <a:gd name="T48" fmla="*/ 27 w 102"/>
                  <a:gd name="T49" fmla="*/ 105 h 161"/>
                  <a:gd name="T50" fmla="*/ 20 w 102"/>
                  <a:gd name="T51" fmla="*/ 99 h 161"/>
                  <a:gd name="T52" fmla="*/ 15 w 102"/>
                  <a:gd name="T53" fmla="*/ 92 h 161"/>
                  <a:gd name="T54" fmla="*/ 8 w 102"/>
                  <a:gd name="T55" fmla="*/ 86 h 161"/>
                  <a:gd name="T56" fmla="*/ 2 w 102"/>
                  <a:gd name="T57" fmla="*/ 80 h 161"/>
                  <a:gd name="T58" fmla="*/ 0 w 102"/>
                  <a:gd name="T59" fmla="*/ 69 h 161"/>
                  <a:gd name="T60" fmla="*/ 2 w 102"/>
                  <a:gd name="T61" fmla="*/ 56 h 161"/>
                  <a:gd name="T62" fmla="*/ 7 w 102"/>
                  <a:gd name="T63" fmla="*/ 42 h 161"/>
                  <a:gd name="T64" fmla="*/ 14 w 102"/>
                  <a:gd name="T65" fmla="*/ 29 h 161"/>
                  <a:gd name="T66" fmla="*/ 20 w 102"/>
                  <a:gd name="T67" fmla="*/ 17 h 161"/>
                  <a:gd name="T68" fmla="*/ 25 w 102"/>
                  <a:gd name="T69" fmla="*/ 8 h 161"/>
                  <a:gd name="T70" fmla="*/ 30 w 102"/>
                  <a:gd name="T71" fmla="*/ 2 h 161"/>
                  <a:gd name="T72" fmla="*/ 32 w 102"/>
                  <a:gd name="T73" fmla="*/ 0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2" h="161">
                    <a:moveTo>
                      <a:pt x="32" y="0"/>
                    </a:moveTo>
                    <a:lnTo>
                      <a:pt x="27" y="20"/>
                    </a:lnTo>
                    <a:lnTo>
                      <a:pt x="20" y="42"/>
                    </a:lnTo>
                    <a:lnTo>
                      <a:pt x="19" y="64"/>
                    </a:lnTo>
                    <a:lnTo>
                      <a:pt x="32" y="83"/>
                    </a:lnTo>
                    <a:lnTo>
                      <a:pt x="41" y="89"/>
                    </a:lnTo>
                    <a:lnTo>
                      <a:pt x="51" y="95"/>
                    </a:lnTo>
                    <a:lnTo>
                      <a:pt x="62" y="100"/>
                    </a:lnTo>
                    <a:lnTo>
                      <a:pt x="71" y="107"/>
                    </a:lnTo>
                    <a:lnTo>
                      <a:pt x="80" y="113"/>
                    </a:lnTo>
                    <a:lnTo>
                      <a:pt x="89" y="121"/>
                    </a:lnTo>
                    <a:lnTo>
                      <a:pt x="96" y="130"/>
                    </a:lnTo>
                    <a:lnTo>
                      <a:pt x="102" y="139"/>
                    </a:lnTo>
                    <a:lnTo>
                      <a:pt x="100" y="149"/>
                    </a:lnTo>
                    <a:lnTo>
                      <a:pt x="89" y="157"/>
                    </a:lnTo>
                    <a:lnTo>
                      <a:pt x="77" y="161"/>
                    </a:lnTo>
                    <a:lnTo>
                      <a:pt x="70" y="161"/>
                    </a:lnTo>
                    <a:lnTo>
                      <a:pt x="79" y="151"/>
                    </a:lnTo>
                    <a:lnTo>
                      <a:pt x="77" y="139"/>
                    </a:lnTo>
                    <a:lnTo>
                      <a:pt x="70" y="130"/>
                    </a:lnTo>
                    <a:lnTo>
                      <a:pt x="58" y="121"/>
                    </a:lnTo>
                    <a:lnTo>
                      <a:pt x="49" y="120"/>
                    </a:lnTo>
                    <a:lnTo>
                      <a:pt x="41" y="117"/>
                    </a:lnTo>
                    <a:lnTo>
                      <a:pt x="33" y="111"/>
                    </a:lnTo>
                    <a:lnTo>
                      <a:pt x="27" y="105"/>
                    </a:lnTo>
                    <a:lnTo>
                      <a:pt x="20" y="99"/>
                    </a:lnTo>
                    <a:lnTo>
                      <a:pt x="15" y="92"/>
                    </a:lnTo>
                    <a:lnTo>
                      <a:pt x="8" y="86"/>
                    </a:lnTo>
                    <a:lnTo>
                      <a:pt x="2" y="80"/>
                    </a:lnTo>
                    <a:lnTo>
                      <a:pt x="0" y="69"/>
                    </a:lnTo>
                    <a:lnTo>
                      <a:pt x="2" y="56"/>
                    </a:lnTo>
                    <a:lnTo>
                      <a:pt x="7" y="42"/>
                    </a:lnTo>
                    <a:lnTo>
                      <a:pt x="14" y="29"/>
                    </a:lnTo>
                    <a:lnTo>
                      <a:pt x="20" y="17"/>
                    </a:lnTo>
                    <a:lnTo>
                      <a:pt x="25" y="8"/>
                    </a:lnTo>
                    <a:lnTo>
                      <a:pt x="30" y="2"/>
                    </a:lnTo>
                    <a:lnTo>
                      <a:pt x="3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22" name="Freeform 11">
                <a:extLst>
                  <a:ext uri="{FF2B5EF4-FFF2-40B4-BE49-F238E27FC236}">
                    <a16:creationId xmlns:a16="http://schemas.microsoft.com/office/drawing/2014/main" id="{853A4855-324D-454C-B5E4-37A1AF5A2C85}"/>
                  </a:ext>
                </a:extLst>
              </p:cNvPr>
              <p:cNvSpPr>
                <a:spLocks/>
              </p:cNvSpPr>
              <p:nvPr/>
            </p:nvSpPr>
            <p:spPr bwMode="auto">
              <a:xfrm>
                <a:off x="777" y="242"/>
                <a:ext cx="7" cy="15"/>
              </a:xfrm>
              <a:custGeom>
                <a:avLst/>
                <a:gdLst>
                  <a:gd name="T0" fmla="*/ 28 w 28"/>
                  <a:gd name="T1" fmla="*/ 22 h 61"/>
                  <a:gd name="T2" fmla="*/ 28 w 28"/>
                  <a:gd name="T3" fmla="*/ 32 h 61"/>
                  <a:gd name="T4" fmla="*/ 27 w 28"/>
                  <a:gd name="T5" fmla="*/ 43 h 61"/>
                  <a:gd name="T6" fmla="*/ 24 w 28"/>
                  <a:gd name="T7" fmla="*/ 54 h 61"/>
                  <a:gd name="T8" fmla="*/ 19 w 28"/>
                  <a:gd name="T9" fmla="*/ 61 h 61"/>
                  <a:gd name="T10" fmla="*/ 13 w 28"/>
                  <a:gd name="T11" fmla="*/ 49 h 61"/>
                  <a:gd name="T12" fmla="*/ 11 w 28"/>
                  <a:gd name="T13" fmla="*/ 32 h 61"/>
                  <a:gd name="T14" fmla="*/ 10 w 28"/>
                  <a:gd name="T15" fmla="*/ 14 h 61"/>
                  <a:gd name="T16" fmla="*/ 0 w 28"/>
                  <a:gd name="T17" fmla="*/ 0 h 61"/>
                  <a:gd name="T18" fmla="*/ 11 w 28"/>
                  <a:gd name="T19" fmla="*/ 0 h 61"/>
                  <a:gd name="T20" fmla="*/ 18 w 28"/>
                  <a:gd name="T21" fmla="*/ 6 h 61"/>
                  <a:gd name="T22" fmla="*/ 23 w 28"/>
                  <a:gd name="T23" fmla="*/ 14 h 61"/>
                  <a:gd name="T24" fmla="*/ 28 w 28"/>
                  <a:gd name="T25" fmla="*/ 22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8" h="61">
                    <a:moveTo>
                      <a:pt x="28" y="22"/>
                    </a:moveTo>
                    <a:lnTo>
                      <a:pt x="28" y="32"/>
                    </a:lnTo>
                    <a:lnTo>
                      <a:pt x="27" y="43"/>
                    </a:lnTo>
                    <a:lnTo>
                      <a:pt x="24" y="54"/>
                    </a:lnTo>
                    <a:lnTo>
                      <a:pt x="19" y="61"/>
                    </a:lnTo>
                    <a:lnTo>
                      <a:pt x="13" y="49"/>
                    </a:lnTo>
                    <a:lnTo>
                      <a:pt x="11" y="32"/>
                    </a:lnTo>
                    <a:lnTo>
                      <a:pt x="10" y="14"/>
                    </a:lnTo>
                    <a:lnTo>
                      <a:pt x="0" y="0"/>
                    </a:lnTo>
                    <a:lnTo>
                      <a:pt x="11" y="0"/>
                    </a:lnTo>
                    <a:lnTo>
                      <a:pt x="18" y="6"/>
                    </a:lnTo>
                    <a:lnTo>
                      <a:pt x="23" y="14"/>
                    </a:lnTo>
                    <a:lnTo>
                      <a:pt x="28"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23" name="Freeform 12">
                <a:extLst>
                  <a:ext uri="{FF2B5EF4-FFF2-40B4-BE49-F238E27FC236}">
                    <a16:creationId xmlns:a16="http://schemas.microsoft.com/office/drawing/2014/main" id="{E27D439F-44E4-4CE6-AF29-725325A32838}"/>
                  </a:ext>
                </a:extLst>
              </p:cNvPr>
              <p:cNvSpPr>
                <a:spLocks/>
              </p:cNvSpPr>
              <p:nvPr/>
            </p:nvSpPr>
            <p:spPr bwMode="auto">
              <a:xfrm>
                <a:off x="810" y="244"/>
                <a:ext cx="9" cy="29"/>
              </a:xfrm>
              <a:custGeom>
                <a:avLst/>
                <a:gdLst>
                  <a:gd name="T0" fmla="*/ 36 w 36"/>
                  <a:gd name="T1" fmla="*/ 70 h 113"/>
                  <a:gd name="T2" fmla="*/ 36 w 36"/>
                  <a:gd name="T3" fmla="*/ 80 h 113"/>
                  <a:gd name="T4" fmla="*/ 33 w 36"/>
                  <a:gd name="T5" fmla="*/ 92 h 113"/>
                  <a:gd name="T6" fmla="*/ 30 w 36"/>
                  <a:gd name="T7" fmla="*/ 104 h 113"/>
                  <a:gd name="T8" fmla="*/ 28 w 36"/>
                  <a:gd name="T9" fmla="*/ 113 h 113"/>
                  <a:gd name="T10" fmla="*/ 11 w 36"/>
                  <a:gd name="T11" fmla="*/ 107 h 113"/>
                  <a:gd name="T12" fmla="*/ 17 w 36"/>
                  <a:gd name="T13" fmla="*/ 80 h 113"/>
                  <a:gd name="T14" fmla="*/ 17 w 36"/>
                  <a:gd name="T15" fmla="*/ 53 h 113"/>
                  <a:gd name="T16" fmla="*/ 12 w 36"/>
                  <a:gd name="T17" fmla="*/ 25 h 113"/>
                  <a:gd name="T18" fmla="*/ 0 w 36"/>
                  <a:gd name="T19" fmla="*/ 0 h 113"/>
                  <a:gd name="T20" fmla="*/ 19 w 36"/>
                  <a:gd name="T21" fmla="*/ 11 h 113"/>
                  <a:gd name="T22" fmla="*/ 29 w 36"/>
                  <a:gd name="T23" fmla="*/ 28 h 113"/>
                  <a:gd name="T24" fmla="*/ 34 w 36"/>
                  <a:gd name="T25" fmla="*/ 49 h 113"/>
                  <a:gd name="T26" fmla="*/ 36 w 36"/>
                  <a:gd name="T27" fmla="*/ 70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6" h="113">
                    <a:moveTo>
                      <a:pt x="36" y="70"/>
                    </a:moveTo>
                    <a:lnTo>
                      <a:pt x="36" y="80"/>
                    </a:lnTo>
                    <a:lnTo>
                      <a:pt x="33" y="92"/>
                    </a:lnTo>
                    <a:lnTo>
                      <a:pt x="30" y="104"/>
                    </a:lnTo>
                    <a:lnTo>
                      <a:pt x="28" y="113"/>
                    </a:lnTo>
                    <a:lnTo>
                      <a:pt x="11" y="107"/>
                    </a:lnTo>
                    <a:lnTo>
                      <a:pt x="17" y="80"/>
                    </a:lnTo>
                    <a:lnTo>
                      <a:pt x="17" y="53"/>
                    </a:lnTo>
                    <a:lnTo>
                      <a:pt x="12" y="25"/>
                    </a:lnTo>
                    <a:lnTo>
                      <a:pt x="0" y="0"/>
                    </a:lnTo>
                    <a:lnTo>
                      <a:pt x="19" y="11"/>
                    </a:lnTo>
                    <a:lnTo>
                      <a:pt x="29" y="28"/>
                    </a:lnTo>
                    <a:lnTo>
                      <a:pt x="34" y="49"/>
                    </a:lnTo>
                    <a:lnTo>
                      <a:pt x="36" y="7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24" name="Freeform 13">
                <a:extLst>
                  <a:ext uri="{FF2B5EF4-FFF2-40B4-BE49-F238E27FC236}">
                    <a16:creationId xmlns:a16="http://schemas.microsoft.com/office/drawing/2014/main" id="{07EDE5A0-59DA-4284-BE96-F8CA89CE6BAD}"/>
                  </a:ext>
                </a:extLst>
              </p:cNvPr>
              <p:cNvSpPr>
                <a:spLocks/>
              </p:cNvSpPr>
              <p:nvPr/>
            </p:nvSpPr>
            <p:spPr bwMode="auto">
              <a:xfrm>
                <a:off x="806" y="249"/>
                <a:ext cx="5" cy="9"/>
              </a:xfrm>
              <a:custGeom>
                <a:avLst/>
                <a:gdLst>
                  <a:gd name="T0" fmla="*/ 21 w 21"/>
                  <a:gd name="T1" fmla="*/ 25 h 38"/>
                  <a:gd name="T2" fmla="*/ 12 w 21"/>
                  <a:gd name="T3" fmla="*/ 37 h 38"/>
                  <a:gd name="T4" fmla="*/ 9 w 21"/>
                  <a:gd name="T5" fmla="*/ 38 h 38"/>
                  <a:gd name="T6" fmla="*/ 7 w 21"/>
                  <a:gd name="T7" fmla="*/ 28 h 38"/>
                  <a:gd name="T8" fmla="*/ 4 w 21"/>
                  <a:gd name="T9" fmla="*/ 14 h 38"/>
                  <a:gd name="T10" fmla="*/ 0 w 21"/>
                  <a:gd name="T11" fmla="*/ 3 h 38"/>
                  <a:gd name="T12" fmla="*/ 9 w 21"/>
                  <a:gd name="T13" fmla="*/ 0 h 38"/>
                  <a:gd name="T14" fmla="*/ 16 w 21"/>
                  <a:gd name="T15" fmla="*/ 6 h 38"/>
                  <a:gd name="T16" fmla="*/ 20 w 21"/>
                  <a:gd name="T17" fmla="*/ 17 h 38"/>
                  <a:gd name="T18" fmla="*/ 21 w 21"/>
                  <a:gd name="T19" fmla="*/ 25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 h="38">
                    <a:moveTo>
                      <a:pt x="21" y="25"/>
                    </a:moveTo>
                    <a:lnTo>
                      <a:pt x="12" y="37"/>
                    </a:lnTo>
                    <a:lnTo>
                      <a:pt x="9" y="38"/>
                    </a:lnTo>
                    <a:lnTo>
                      <a:pt x="7" y="28"/>
                    </a:lnTo>
                    <a:lnTo>
                      <a:pt x="4" y="14"/>
                    </a:lnTo>
                    <a:lnTo>
                      <a:pt x="0" y="3"/>
                    </a:lnTo>
                    <a:lnTo>
                      <a:pt x="9" y="0"/>
                    </a:lnTo>
                    <a:lnTo>
                      <a:pt x="16" y="6"/>
                    </a:lnTo>
                    <a:lnTo>
                      <a:pt x="20" y="17"/>
                    </a:lnTo>
                    <a:lnTo>
                      <a:pt x="21" y="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25" name="Freeform 14">
                <a:extLst>
                  <a:ext uri="{FF2B5EF4-FFF2-40B4-BE49-F238E27FC236}">
                    <a16:creationId xmlns:a16="http://schemas.microsoft.com/office/drawing/2014/main" id="{4E4D4F74-2C15-48B7-A399-4F1650D7E72D}"/>
                  </a:ext>
                </a:extLst>
              </p:cNvPr>
              <p:cNvSpPr>
                <a:spLocks/>
              </p:cNvSpPr>
              <p:nvPr/>
            </p:nvSpPr>
            <p:spPr bwMode="auto">
              <a:xfrm>
                <a:off x="684" y="250"/>
                <a:ext cx="16" cy="15"/>
              </a:xfrm>
              <a:custGeom>
                <a:avLst/>
                <a:gdLst>
                  <a:gd name="T0" fmla="*/ 61 w 65"/>
                  <a:gd name="T1" fmla="*/ 31 h 63"/>
                  <a:gd name="T2" fmla="*/ 64 w 65"/>
                  <a:gd name="T3" fmla="*/ 39 h 63"/>
                  <a:gd name="T4" fmla="*/ 65 w 65"/>
                  <a:gd name="T5" fmla="*/ 48 h 63"/>
                  <a:gd name="T6" fmla="*/ 64 w 65"/>
                  <a:gd name="T7" fmla="*/ 56 h 63"/>
                  <a:gd name="T8" fmla="*/ 61 w 65"/>
                  <a:gd name="T9" fmla="*/ 63 h 63"/>
                  <a:gd name="T10" fmla="*/ 51 w 65"/>
                  <a:gd name="T11" fmla="*/ 60 h 63"/>
                  <a:gd name="T12" fmla="*/ 47 w 65"/>
                  <a:gd name="T13" fmla="*/ 53 h 63"/>
                  <a:gd name="T14" fmla="*/ 45 w 65"/>
                  <a:gd name="T15" fmla="*/ 43 h 63"/>
                  <a:gd name="T16" fmla="*/ 39 w 65"/>
                  <a:gd name="T17" fmla="*/ 34 h 63"/>
                  <a:gd name="T18" fmla="*/ 34 w 65"/>
                  <a:gd name="T19" fmla="*/ 29 h 63"/>
                  <a:gd name="T20" fmla="*/ 28 w 65"/>
                  <a:gd name="T21" fmla="*/ 25 h 63"/>
                  <a:gd name="T22" fmla="*/ 22 w 65"/>
                  <a:gd name="T23" fmla="*/ 22 h 63"/>
                  <a:gd name="T24" fmla="*/ 16 w 65"/>
                  <a:gd name="T25" fmla="*/ 18 h 63"/>
                  <a:gd name="T26" fmla="*/ 11 w 65"/>
                  <a:gd name="T27" fmla="*/ 14 h 63"/>
                  <a:gd name="T28" fmla="*/ 5 w 65"/>
                  <a:gd name="T29" fmla="*/ 10 h 63"/>
                  <a:gd name="T30" fmla="*/ 1 w 65"/>
                  <a:gd name="T31" fmla="*/ 5 h 63"/>
                  <a:gd name="T32" fmla="*/ 0 w 65"/>
                  <a:gd name="T33" fmla="*/ 0 h 63"/>
                  <a:gd name="T34" fmla="*/ 11 w 65"/>
                  <a:gd name="T35" fmla="*/ 0 h 63"/>
                  <a:gd name="T36" fmla="*/ 20 w 65"/>
                  <a:gd name="T37" fmla="*/ 1 h 63"/>
                  <a:gd name="T38" fmla="*/ 28 w 65"/>
                  <a:gd name="T39" fmla="*/ 3 h 63"/>
                  <a:gd name="T40" fmla="*/ 37 w 65"/>
                  <a:gd name="T41" fmla="*/ 8 h 63"/>
                  <a:gd name="T42" fmla="*/ 43 w 65"/>
                  <a:gd name="T43" fmla="*/ 12 h 63"/>
                  <a:gd name="T44" fmla="*/ 50 w 65"/>
                  <a:gd name="T45" fmla="*/ 18 h 63"/>
                  <a:gd name="T46" fmla="*/ 56 w 65"/>
                  <a:gd name="T47" fmla="*/ 24 h 63"/>
                  <a:gd name="T48" fmla="*/ 61 w 65"/>
                  <a:gd name="T49" fmla="*/ 3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5" h="63">
                    <a:moveTo>
                      <a:pt x="61" y="31"/>
                    </a:moveTo>
                    <a:lnTo>
                      <a:pt x="64" y="39"/>
                    </a:lnTo>
                    <a:lnTo>
                      <a:pt x="65" y="48"/>
                    </a:lnTo>
                    <a:lnTo>
                      <a:pt x="64" y="56"/>
                    </a:lnTo>
                    <a:lnTo>
                      <a:pt x="61" y="63"/>
                    </a:lnTo>
                    <a:lnTo>
                      <a:pt x="51" y="60"/>
                    </a:lnTo>
                    <a:lnTo>
                      <a:pt x="47" y="53"/>
                    </a:lnTo>
                    <a:lnTo>
                      <a:pt x="45" y="43"/>
                    </a:lnTo>
                    <a:lnTo>
                      <a:pt x="39" y="34"/>
                    </a:lnTo>
                    <a:lnTo>
                      <a:pt x="34" y="29"/>
                    </a:lnTo>
                    <a:lnTo>
                      <a:pt x="28" y="25"/>
                    </a:lnTo>
                    <a:lnTo>
                      <a:pt x="22" y="22"/>
                    </a:lnTo>
                    <a:lnTo>
                      <a:pt x="16" y="18"/>
                    </a:lnTo>
                    <a:lnTo>
                      <a:pt x="11" y="14"/>
                    </a:lnTo>
                    <a:lnTo>
                      <a:pt x="5" y="10"/>
                    </a:lnTo>
                    <a:lnTo>
                      <a:pt x="1" y="5"/>
                    </a:lnTo>
                    <a:lnTo>
                      <a:pt x="0" y="0"/>
                    </a:lnTo>
                    <a:lnTo>
                      <a:pt x="11" y="0"/>
                    </a:lnTo>
                    <a:lnTo>
                      <a:pt x="20" y="1"/>
                    </a:lnTo>
                    <a:lnTo>
                      <a:pt x="28" y="3"/>
                    </a:lnTo>
                    <a:lnTo>
                      <a:pt x="37" y="8"/>
                    </a:lnTo>
                    <a:lnTo>
                      <a:pt x="43" y="12"/>
                    </a:lnTo>
                    <a:lnTo>
                      <a:pt x="50" y="18"/>
                    </a:lnTo>
                    <a:lnTo>
                      <a:pt x="56" y="24"/>
                    </a:lnTo>
                    <a:lnTo>
                      <a:pt x="61" y="3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26" name="Freeform 15">
                <a:extLst>
                  <a:ext uri="{FF2B5EF4-FFF2-40B4-BE49-F238E27FC236}">
                    <a16:creationId xmlns:a16="http://schemas.microsoft.com/office/drawing/2014/main" id="{9F3BD9CD-F75A-43C1-AD6B-CD1CAE686393}"/>
                  </a:ext>
                </a:extLst>
              </p:cNvPr>
              <p:cNvSpPr>
                <a:spLocks/>
              </p:cNvSpPr>
              <p:nvPr/>
            </p:nvSpPr>
            <p:spPr bwMode="auto">
              <a:xfrm>
                <a:off x="788" y="277"/>
                <a:ext cx="22" cy="31"/>
              </a:xfrm>
              <a:custGeom>
                <a:avLst/>
                <a:gdLst>
                  <a:gd name="T0" fmla="*/ 60 w 90"/>
                  <a:gd name="T1" fmla="*/ 51 h 126"/>
                  <a:gd name="T2" fmla="*/ 56 w 90"/>
                  <a:gd name="T3" fmla="*/ 61 h 126"/>
                  <a:gd name="T4" fmla="*/ 49 w 90"/>
                  <a:gd name="T5" fmla="*/ 72 h 126"/>
                  <a:gd name="T6" fmla="*/ 44 w 90"/>
                  <a:gd name="T7" fmla="*/ 83 h 126"/>
                  <a:gd name="T8" fmla="*/ 43 w 90"/>
                  <a:gd name="T9" fmla="*/ 94 h 126"/>
                  <a:gd name="T10" fmla="*/ 49 w 90"/>
                  <a:gd name="T11" fmla="*/ 89 h 126"/>
                  <a:gd name="T12" fmla="*/ 54 w 90"/>
                  <a:gd name="T13" fmla="*/ 85 h 126"/>
                  <a:gd name="T14" fmla="*/ 58 w 90"/>
                  <a:gd name="T15" fmla="*/ 79 h 126"/>
                  <a:gd name="T16" fmla="*/ 61 w 90"/>
                  <a:gd name="T17" fmla="*/ 73 h 126"/>
                  <a:gd name="T18" fmla="*/ 65 w 90"/>
                  <a:gd name="T19" fmla="*/ 68 h 126"/>
                  <a:gd name="T20" fmla="*/ 69 w 90"/>
                  <a:gd name="T21" fmla="*/ 65 h 126"/>
                  <a:gd name="T22" fmla="*/ 74 w 90"/>
                  <a:gd name="T23" fmla="*/ 62 h 126"/>
                  <a:gd name="T24" fmla="*/ 82 w 90"/>
                  <a:gd name="T25" fmla="*/ 62 h 126"/>
                  <a:gd name="T26" fmla="*/ 88 w 90"/>
                  <a:gd name="T27" fmla="*/ 78 h 126"/>
                  <a:gd name="T28" fmla="*/ 90 w 90"/>
                  <a:gd name="T29" fmla="*/ 94 h 126"/>
                  <a:gd name="T30" fmla="*/ 87 w 90"/>
                  <a:gd name="T31" fmla="*/ 110 h 126"/>
                  <a:gd name="T32" fmla="*/ 79 w 90"/>
                  <a:gd name="T33" fmla="*/ 126 h 126"/>
                  <a:gd name="T34" fmla="*/ 70 w 90"/>
                  <a:gd name="T35" fmla="*/ 126 h 126"/>
                  <a:gd name="T36" fmla="*/ 66 w 90"/>
                  <a:gd name="T37" fmla="*/ 100 h 126"/>
                  <a:gd name="T38" fmla="*/ 58 w 90"/>
                  <a:gd name="T39" fmla="*/ 103 h 126"/>
                  <a:gd name="T40" fmla="*/ 52 w 90"/>
                  <a:gd name="T41" fmla="*/ 108 h 126"/>
                  <a:gd name="T42" fmla="*/ 44 w 90"/>
                  <a:gd name="T43" fmla="*/ 114 h 126"/>
                  <a:gd name="T44" fmla="*/ 36 w 90"/>
                  <a:gd name="T45" fmla="*/ 118 h 126"/>
                  <a:gd name="T46" fmla="*/ 27 w 90"/>
                  <a:gd name="T47" fmla="*/ 122 h 126"/>
                  <a:gd name="T48" fmla="*/ 19 w 90"/>
                  <a:gd name="T49" fmla="*/ 124 h 126"/>
                  <a:gd name="T50" fmla="*/ 10 w 90"/>
                  <a:gd name="T51" fmla="*/ 124 h 126"/>
                  <a:gd name="T52" fmla="*/ 0 w 90"/>
                  <a:gd name="T53" fmla="*/ 122 h 126"/>
                  <a:gd name="T54" fmla="*/ 6 w 90"/>
                  <a:gd name="T55" fmla="*/ 108 h 126"/>
                  <a:gd name="T56" fmla="*/ 14 w 90"/>
                  <a:gd name="T57" fmla="*/ 94 h 126"/>
                  <a:gd name="T58" fmla="*/ 23 w 90"/>
                  <a:gd name="T59" fmla="*/ 80 h 126"/>
                  <a:gd name="T60" fmla="*/ 32 w 90"/>
                  <a:gd name="T61" fmla="*/ 65 h 126"/>
                  <a:gd name="T62" fmla="*/ 40 w 90"/>
                  <a:gd name="T63" fmla="*/ 49 h 126"/>
                  <a:gd name="T64" fmla="*/ 45 w 90"/>
                  <a:gd name="T65" fmla="*/ 34 h 126"/>
                  <a:gd name="T66" fmla="*/ 48 w 90"/>
                  <a:gd name="T67" fmla="*/ 18 h 126"/>
                  <a:gd name="T68" fmla="*/ 47 w 90"/>
                  <a:gd name="T69" fmla="*/ 0 h 126"/>
                  <a:gd name="T70" fmla="*/ 60 w 90"/>
                  <a:gd name="T71" fmla="*/ 7 h 126"/>
                  <a:gd name="T72" fmla="*/ 64 w 90"/>
                  <a:gd name="T73" fmla="*/ 20 h 126"/>
                  <a:gd name="T74" fmla="*/ 62 w 90"/>
                  <a:gd name="T75" fmla="*/ 37 h 126"/>
                  <a:gd name="T76" fmla="*/ 60 w 90"/>
                  <a:gd name="T77" fmla="*/ 51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90" h="126">
                    <a:moveTo>
                      <a:pt x="60" y="51"/>
                    </a:moveTo>
                    <a:lnTo>
                      <a:pt x="56" y="61"/>
                    </a:lnTo>
                    <a:lnTo>
                      <a:pt x="49" y="72"/>
                    </a:lnTo>
                    <a:lnTo>
                      <a:pt x="44" y="83"/>
                    </a:lnTo>
                    <a:lnTo>
                      <a:pt x="43" y="94"/>
                    </a:lnTo>
                    <a:lnTo>
                      <a:pt x="49" y="89"/>
                    </a:lnTo>
                    <a:lnTo>
                      <a:pt x="54" y="85"/>
                    </a:lnTo>
                    <a:lnTo>
                      <a:pt x="58" y="79"/>
                    </a:lnTo>
                    <a:lnTo>
                      <a:pt x="61" y="73"/>
                    </a:lnTo>
                    <a:lnTo>
                      <a:pt x="65" y="68"/>
                    </a:lnTo>
                    <a:lnTo>
                      <a:pt x="69" y="65"/>
                    </a:lnTo>
                    <a:lnTo>
                      <a:pt x="74" y="62"/>
                    </a:lnTo>
                    <a:lnTo>
                      <a:pt x="82" y="62"/>
                    </a:lnTo>
                    <a:lnTo>
                      <a:pt x="88" y="78"/>
                    </a:lnTo>
                    <a:lnTo>
                      <a:pt x="90" y="94"/>
                    </a:lnTo>
                    <a:lnTo>
                      <a:pt x="87" y="110"/>
                    </a:lnTo>
                    <a:lnTo>
                      <a:pt x="79" y="126"/>
                    </a:lnTo>
                    <a:lnTo>
                      <a:pt x="70" y="126"/>
                    </a:lnTo>
                    <a:lnTo>
                      <a:pt x="66" y="100"/>
                    </a:lnTo>
                    <a:lnTo>
                      <a:pt x="58" y="103"/>
                    </a:lnTo>
                    <a:lnTo>
                      <a:pt x="52" y="108"/>
                    </a:lnTo>
                    <a:lnTo>
                      <a:pt x="44" y="114"/>
                    </a:lnTo>
                    <a:lnTo>
                      <a:pt x="36" y="118"/>
                    </a:lnTo>
                    <a:lnTo>
                      <a:pt x="27" y="122"/>
                    </a:lnTo>
                    <a:lnTo>
                      <a:pt x="19" y="124"/>
                    </a:lnTo>
                    <a:lnTo>
                      <a:pt x="10" y="124"/>
                    </a:lnTo>
                    <a:lnTo>
                      <a:pt x="0" y="122"/>
                    </a:lnTo>
                    <a:lnTo>
                      <a:pt x="6" y="108"/>
                    </a:lnTo>
                    <a:lnTo>
                      <a:pt x="14" y="94"/>
                    </a:lnTo>
                    <a:lnTo>
                      <a:pt x="23" y="80"/>
                    </a:lnTo>
                    <a:lnTo>
                      <a:pt x="32" y="65"/>
                    </a:lnTo>
                    <a:lnTo>
                      <a:pt x="40" y="49"/>
                    </a:lnTo>
                    <a:lnTo>
                      <a:pt x="45" y="34"/>
                    </a:lnTo>
                    <a:lnTo>
                      <a:pt x="48" y="18"/>
                    </a:lnTo>
                    <a:lnTo>
                      <a:pt x="47" y="0"/>
                    </a:lnTo>
                    <a:lnTo>
                      <a:pt x="60" y="7"/>
                    </a:lnTo>
                    <a:lnTo>
                      <a:pt x="64" y="20"/>
                    </a:lnTo>
                    <a:lnTo>
                      <a:pt x="62" y="37"/>
                    </a:lnTo>
                    <a:lnTo>
                      <a:pt x="60" y="5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27" name="Freeform 16">
                <a:extLst>
                  <a:ext uri="{FF2B5EF4-FFF2-40B4-BE49-F238E27FC236}">
                    <a16:creationId xmlns:a16="http://schemas.microsoft.com/office/drawing/2014/main" id="{B1738B19-B7D0-4184-AE7A-F88B9417CD6D}"/>
                  </a:ext>
                </a:extLst>
              </p:cNvPr>
              <p:cNvSpPr>
                <a:spLocks/>
              </p:cNvSpPr>
              <p:nvPr/>
            </p:nvSpPr>
            <p:spPr bwMode="auto">
              <a:xfrm>
                <a:off x="738" y="286"/>
                <a:ext cx="16" cy="20"/>
              </a:xfrm>
              <a:custGeom>
                <a:avLst/>
                <a:gdLst>
                  <a:gd name="T0" fmla="*/ 30 w 62"/>
                  <a:gd name="T1" fmla="*/ 44 h 81"/>
                  <a:gd name="T2" fmla="*/ 39 w 62"/>
                  <a:gd name="T3" fmla="*/ 53 h 81"/>
                  <a:gd name="T4" fmla="*/ 49 w 62"/>
                  <a:gd name="T5" fmla="*/ 60 h 81"/>
                  <a:gd name="T6" fmla="*/ 58 w 62"/>
                  <a:gd name="T7" fmla="*/ 67 h 81"/>
                  <a:gd name="T8" fmla="*/ 62 w 62"/>
                  <a:gd name="T9" fmla="*/ 76 h 81"/>
                  <a:gd name="T10" fmla="*/ 52 w 62"/>
                  <a:gd name="T11" fmla="*/ 81 h 81"/>
                  <a:gd name="T12" fmla="*/ 41 w 62"/>
                  <a:gd name="T13" fmla="*/ 74 h 81"/>
                  <a:gd name="T14" fmla="*/ 30 w 62"/>
                  <a:gd name="T15" fmla="*/ 66 h 81"/>
                  <a:gd name="T16" fmla="*/ 22 w 62"/>
                  <a:gd name="T17" fmla="*/ 57 h 81"/>
                  <a:gd name="T18" fmla="*/ 15 w 62"/>
                  <a:gd name="T19" fmla="*/ 47 h 81"/>
                  <a:gd name="T20" fmla="*/ 9 w 62"/>
                  <a:gd name="T21" fmla="*/ 37 h 81"/>
                  <a:gd name="T22" fmla="*/ 4 w 62"/>
                  <a:gd name="T23" fmla="*/ 25 h 81"/>
                  <a:gd name="T24" fmla="*/ 2 w 62"/>
                  <a:gd name="T25" fmla="*/ 13 h 81"/>
                  <a:gd name="T26" fmla="*/ 0 w 62"/>
                  <a:gd name="T27" fmla="*/ 0 h 81"/>
                  <a:gd name="T28" fmla="*/ 15 w 62"/>
                  <a:gd name="T29" fmla="*/ 6 h 81"/>
                  <a:gd name="T30" fmla="*/ 20 w 62"/>
                  <a:gd name="T31" fmla="*/ 18 h 81"/>
                  <a:gd name="T32" fmla="*/ 22 w 62"/>
                  <a:gd name="T33" fmla="*/ 32 h 81"/>
                  <a:gd name="T34" fmla="*/ 30 w 62"/>
                  <a:gd name="T35" fmla="*/ 4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2" h="81">
                    <a:moveTo>
                      <a:pt x="30" y="44"/>
                    </a:moveTo>
                    <a:lnTo>
                      <a:pt x="39" y="53"/>
                    </a:lnTo>
                    <a:lnTo>
                      <a:pt x="49" y="60"/>
                    </a:lnTo>
                    <a:lnTo>
                      <a:pt x="58" y="67"/>
                    </a:lnTo>
                    <a:lnTo>
                      <a:pt x="62" y="76"/>
                    </a:lnTo>
                    <a:lnTo>
                      <a:pt x="52" y="81"/>
                    </a:lnTo>
                    <a:lnTo>
                      <a:pt x="41" y="74"/>
                    </a:lnTo>
                    <a:lnTo>
                      <a:pt x="30" y="66"/>
                    </a:lnTo>
                    <a:lnTo>
                      <a:pt x="22" y="57"/>
                    </a:lnTo>
                    <a:lnTo>
                      <a:pt x="15" y="47"/>
                    </a:lnTo>
                    <a:lnTo>
                      <a:pt x="9" y="37"/>
                    </a:lnTo>
                    <a:lnTo>
                      <a:pt x="4" y="25"/>
                    </a:lnTo>
                    <a:lnTo>
                      <a:pt x="2" y="13"/>
                    </a:lnTo>
                    <a:lnTo>
                      <a:pt x="0" y="0"/>
                    </a:lnTo>
                    <a:lnTo>
                      <a:pt x="15" y="6"/>
                    </a:lnTo>
                    <a:lnTo>
                      <a:pt x="20" y="18"/>
                    </a:lnTo>
                    <a:lnTo>
                      <a:pt x="22" y="32"/>
                    </a:lnTo>
                    <a:lnTo>
                      <a:pt x="30" y="4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28" name="Freeform 17">
                <a:extLst>
                  <a:ext uri="{FF2B5EF4-FFF2-40B4-BE49-F238E27FC236}">
                    <a16:creationId xmlns:a16="http://schemas.microsoft.com/office/drawing/2014/main" id="{D6274F50-1B4C-468A-AE82-2310498123B0}"/>
                  </a:ext>
                </a:extLst>
              </p:cNvPr>
              <p:cNvSpPr>
                <a:spLocks/>
              </p:cNvSpPr>
              <p:nvPr/>
            </p:nvSpPr>
            <p:spPr bwMode="auto">
              <a:xfrm>
                <a:off x="746" y="286"/>
                <a:ext cx="8" cy="9"/>
              </a:xfrm>
              <a:custGeom>
                <a:avLst/>
                <a:gdLst>
                  <a:gd name="T0" fmla="*/ 31 w 31"/>
                  <a:gd name="T1" fmla="*/ 27 h 37"/>
                  <a:gd name="T2" fmla="*/ 31 w 31"/>
                  <a:gd name="T3" fmla="*/ 36 h 37"/>
                  <a:gd name="T4" fmla="*/ 21 w 31"/>
                  <a:gd name="T5" fmla="*/ 37 h 37"/>
                  <a:gd name="T6" fmla="*/ 12 w 31"/>
                  <a:gd name="T7" fmla="*/ 31 h 37"/>
                  <a:gd name="T8" fmla="*/ 5 w 31"/>
                  <a:gd name="T9" fmla="*/ 22 h 37"/>
                  <a:gd name="T10" fmla="*/ 0 w 31"/>
                  <a:gd name="T11" fmla="*/ 12 h 37"/>
                  <a:gd name="T12" fmla="*/ 0 w 31"/>
                  <a:gd name="T13" fmla="*/ 0 h 37"/>
                  <a:gd name="T14" fmla="*/ 10 w 31"/>
                  <a:gd name="T15" fmla="*/ 3 h 37"/>
                  <a:gd name="T16" fmla="*/ 16 w 31"/>
                  <a:gd name="T17" fmla="*/ 12 h 37"/>
                  <a:gd name="T18" fmla="*/ 21 w 31"/>
                  <a:gd name="T19" fmla="*/ 22 h 37"/>
                  <a:gd name="T20" fmla="*/ 31 w 31"/>
                  <a:gd name="T21" fmla="*/ 27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 h="37">
                    <a:moveTo>
                      <a:pt x="31" y="27"/>
                    </a:moveTo>
                    <a:lnTo>
                      <a:pt x="31" y="36"/>
                    </a:lnTo>
                    <a:lnTo>
                      <a:pt x="21" y="37"/>
                    </a:lnTo>
                    <a:lnTo>
                      <a:pt x="12" y="31"/>
                    </a:lnTo>
                    <a:lnTo>
                      <a:pt x="5" y="22"/>
                    </a:lnTo>
                    <a:lnTo>
                      <a:pt x="0" y="12"/>
                    </a:lnTo>
                    <a:lnTo>
                      <a:pt x="0" y="0"/>
                    </a:lnTo>
                    <a:lnTo>
                      <a:pt x="10" y="3"/>
                    </a:lnTo>
                    <a:lnTo>
                      <a:pt x="16" y="12"/>
                    </a:lnTo>
                    <a:lnTo>
                      <a:pt x="21" y="22"/>
                    </a:lnTo>
                    <a:lnTo>
                      <a:pt x="31" y="2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29" name="Freeform 18">
                <a:extLst>
                  <a:ext uri="{FF2B5EF4-FFF2-40B4-BE49-F238E27FC236}">
                    <a16:creationId xmlns:a16="http://schemas.microsoft.com/office/drawing/2014/main" id="{30AB7E2D-9F16-4C2C-831D-F1AA5E27DA7C}"/>
                  </a:ext>
                </a:extLst>
              </p:cNvPr>
              <p:cNvSpPr>
                <a:spLocks/>
              </p:cNvSpPr>
              <p:nvPr/>
            </p:nvSpPr>
            <p:spPr bwMode="auto">
              <a:xfrm>
                <a:off x="697" y="291"/>
                <a:ext cx="37" cy="46"/>
              </a:xfrm>
              <a:custGeom>
                <a:avLst/>
                <a:gdLst>
                  <a:gd name="T0" fmla="*/ 142 w 149"/>
                  <a:gd name="T1" fmla="*/ 49 h 185"/>
                  <a:gd name="T2" fmla="*/ 147 w 149"/>
                  <a:gd name="T3" fmla="*/ 66 h 185"/>
                  <a:gd name="T4" fmla="*/ 149 w 149"/>
                  <a:gd name="T5" fmla="*/ 83 h 185"/>
                  <a:gd name="T6" fmla="*/ 147 w 149"/>
                  <a:gd name="T7" fmla="*/ 99 h 185"/>
                  <a:gd name="T8" fmla="*/ 143 w 149"/>
                  <a:gd name="T9" fmla="*/ 115 h 185"/>
                  <a:gd name="T10" fmla="*/ 137 w 149"/>
                  <a:gd name="T11" fmla="*/ 131 h 185"/>
                  <a:gd name="T12" fmla="*/ 129 w 149"/>
                  <a:gd name="T13" fmla="*/ 146 h 185"/>
                  <a:gd name="T14" fmla="*/ 119 w 149"/>
                  <a:gd name="T15" fmla="*/ 160 h 185"/>
                  <a:gd name="T16" fmla="*/ 107 w 149"/>
                  <a:gd name="T17" fmla="*/ 173 h 185"/>
                  <a:gd name="T18" fmla="*/ 102 w 149"/>
                  <a:gd name="T19" fmla="*/ 175 h 185"/>
                  <a:gd name="T20" fmla="*/ 96 w 149"/>
                  <a:gd name="T21" fmla="*/ 177 h 185"/>
                  <a:gd name="T22" fmla="*/ 93 w 149"/>
                  <a:gd name="T23" fmla="*/ 180 h 185"/>
                  <a:gd name="T24" fmla="*/ 90 w 149"/>
                  <a:gd name="T25" fmla="*/ 182 h 185"/>
                  <a:gd name="T26" fmla="*/ 86 w 149"/>
                  <a:gd name="T27" fmla="*/ 184 h 185"/>
                  <a:gd name="T28" fmla="*/ 81 w 149"/>
                  <a:gd name="T29" fmla="*/ 185 h 185"/>
                  <a:gd name="T30" fmla="*/ 76 w 149"/>
                  <a:gd name="T31" fmla="*/ 185 h 185"/>
                  <a:gd name="T32" fmla="*/ 68 w 149"/>
                  <a:gd name="T33" fmla="*/ 184 h 185"/>
                  <a:gd name="T34" fmla="*/ 72 w 149"/>
                  <a:gd name="T35" fmla="*/ 174 h 185"/>
                  <a:gd name="T36" fmla="*/ 78 w 149"/>
                  <a:gd name="T37" fmla="*/ 163 h 185"/>
                  <a:gd name="T38" fmla="*/ 85 w 149"/>
                  <a:gd name="T39" fmla="*/ 154 h 185"/>
                  <a:gd name="T40" fmla="*/ 93 w 149"/>
                  <a:gd name="T41" fmla="*/ 145 h 185"/>
                  <a:gd name="T42" fmla="*/ 99 w 149"/>
                  <a:gd name="T43" fmla="*/ 135 h 185"/>
                  <a:gd name="T44" fmla="*/ 106 w 149"/>
                  <a:gd name="T45" fmla="*/ 125 h 185"/>
                  <a:gd name="T46" fmla="*/ 110 w 149"/>
                  <a:gd name="T47" fmla="*/ 114 h 185"/>
                  <a:gd name="T48" fmla="*/ 111 w 149"/>
                  <a:gd name="T49" fmla="*/ 102 h 185"/>
                  <a:gd name="T50" fmla="*/ 111 w 149"/>
                  <a:gd name="T51" fmla="*/ 90 h 185"/>
                  <a:gd name="T52" fmla="*/ 110 w 149"/>
                  <a:gd name="T53" fmla="*/ 77 h 185"/>
                  <a:gd name="T54" fmla="*/ 107 w 149"/>
                  <a:gd name="T55" fmla="*/ 64 h 185"/>
                  <a:gd name="T56" fmla="*/ 102 w 149"/>
                  <a:gd name="T57" fmla="*/ 53 h 185"/>
                  <a:gd name="T58" fmla="*/ 96 w 149"/>
                  <a:gd name="T59" fmla="*/ 45 h 185"/>
                  <a:gd name="T60" fmla="*/ 90 w 149"/>
                  <a:gd name="T61" fmla="*/ 38 h 185"/>
                  <a:gd name="T62" fmla="*/ 82 w 149"/>
                  <a:gd name="T63" fmla="*/ 33 h 185"/>
                  <a:gd name="T64" fmla="*/ 73 w 149"/>
                  <a:gd name="T65" fmla="*/ 31 h 185"/>
                  <a:gd name="T66" fmla="*/ 64 w 149"/>
                  <a:gd name="T67" fmla="*/ 30 h 185"/>
                  <a:gd name="T68" fmla="*/ 55 w 149"/>
                  <a:gd name="T69" fmla="*/ 31 h 185"/>
                  <a:gd name="T70" fmla="*/ 46 w 149"/>
                  <a:gd name="T71" fmla="*/ 33 h 185"/>
                  <a:gd name="T72" fmla="*/ 35 w 149"/>
                  <a:gd name="T73" fmla="*/ 37 h 185"/>
                  <a:gd name="T74" fmla="*/ 30 w 149"/>
                  <a:gd name="T75" fmla="*/ 42 h 185"/>
                  <a:gd name="T76" fmla="*/ 25 w 149"/>
                  <a:gd name="T77" fmla="*/ 47 h 185"/>
                  <a:gd name="T78" fmla="*/ 18 w 149"/>
                  <a:gd name="T79" fmla="*/ 52 h 185"/>
                  <a:gd name="T80" fmla="*/ 9 w 149"/>
                  <a:gd name="T81" fmla="*/ 54 h 185"/>
                  <a:gd name="T82" fmla="*/ 6 w 149"/>
                  <a:gd name="T83" fmla="*/ 51 h 185"/>
                  <a:gd name="T84" fmla="*/ 3 w 149"/>
                  <a:gd name="T85" fmla="*/ 47 h 185"/>
                  <a:gd name="T86" fmla="*/ 0 w 149"/>
                  <a:gd name="T87" fmla="*/ 45 h 185"/>
                  <a:gd name="T88" fmla="*/ 0 w 149"/>
                  <a:gd name="T89" fmla="*/ 40 h 185"/>
                  <a:gd name="T90" fmla="*/ 6 w 149"/>
                  <a:gd name="T91" fmla="*/ 36 h 185"/>
                  <a:gd name="T92" fmla="*/ 13 w 149"/>
                  <a:gd name="T93" fmla="*/ 29 h 185"/>
                  <a:gd name="T94" fmla="*/ 18 w 149"/>
                  <a:gd name="T95" fmla="*/ 22 h 185"/>
                  <a:gd name="T96" fmla="*/ 23 w 149"/>
                  <a:gd name="T97" fmla="*/ 15 h 185"/>
                  <a:gd name="T98" fmla="*/ 30 w 149"/>
                  <a:gd name="T99" fmla="*/ 8 h 185"/>
                  <a:gd name="T100" fmla="*/ 36 w 149"/>
                  <a:gd name="T101" fmla="*/ 3 h 185"/>
                  <a:gd name="T102" fmla="*/ 44 w 149"/>
                  <a:gd name="T103" fmla="*/ 0 h 185"/>
                  <a:gd name="T104" fmla="*/ 55 w 149"/>
                  <a:gd name="T105" fmla="*/ 0 h 185"/>
                  <a:gd name="T106" fmla="*/ 69 w 149"/>
                  <a:gd name="T107" fmla="*/ 0 h 185"/>
                  <a:gd name="T108" fmla="*/ 82 w 149"/>
                  <a:gd name="T109" fmla="*/ 2 h 185"/>
                  <a:gd name="T110" fmla="*/ 94 w 149"/>
                  <a:gd name="T111" fmla="*/ 7 h 185"/>
                  <a:gd name="T112" fmla="*/ 106 w 149"/>
                  <a:gd name="T113" fmla="*/ 12 h 185"/>
                  <a:gd name="T114" fmla="*/ 116 w 149"/>
                  <a:gd name="T115" fmla="*/ 19 h 185"/>
                  <a:gd name="T116" fmla="*/ 126 w 149"/>
                  <a:gd name="T117" fmla="*/ 29 h 185"/>
                  <a:gd name="T118" fmla="*/ 134 w 149"/>
                  <a:gd name="T119" fmla="*/ 38 h 185"/>
                  <a:gd name="T120" fmla="*/ 142 w 149"/>
                  <a:gd name="T121" fmla="*/ 49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49" h="185">
                    <a:moveTo>
                      <a:pt x="142" y="49"/>
                    </a:moveTo>
                    <a:lnTo>
                      <a:pt x="147" y="66"/>
                    </a:lnTo>
                    <a:lnTo>
                      <a:pt x="149" y="83"/>
                    </a:lnTo>
                    <a:lnTo>
                      <a:pt x="147" y="99"/>
                    </a:lnTo>
                    <a:lnTo>
                      <a:pt x="143" y="115"/>
                    </a:lnTo>
                    <a:lnTo>
                      <a:pt x="137" y="131"/>
                    </a:lnTo>
                    <a:lnTo>
                      <a:pt x="129" y="146"/>
                    </a:lnTo>
                    <a:lnTo>
                      <a:pt x="119" y="160"/>
                    </a:lnTo>
                    <a:lnTo>
                      <a:pt x="107" y="173"/>
                    </a:lnTo>
                    <a:lnTo>
                      <a:pt x="102" y="175"/>
                    </a:lnTo>
                    <a:lnTo>
                      <a:pt x="96" y="177"/>
                    </a:lnTo>
                    <a:lnTo>
                      <a:pt x="93" y="180"/>
                    </a:lnTo>
                    <a:lnTo>
                      <a:pt x="90" y="182"/>
                    </a:lnTo>
                    <a:lnTo>
                      <a:pt x="86" y="184"/>
                    </a:lnTo>
                    <a:lnTo>
                      <a:pt x="81" y="185"/>
                    </a:lnTo>
                    <a:lnTo>
                      <a:pt x="76" y="185"/>
                    </a:lnTo>
                    <a:lnTo>
                      <a:pt x="68" y="184"/>
                    </a:lnTo>
                    <a:lnTo>
                      <a:pt x="72" y="174"/>
                    </a:lnTo>
                    <a:lnTo>
                      <a:pt x="78" y="163"/>
                    </a:lnTo>
                    <a:lnTo>
                      <a:pt x="85" y="154"/>
                    </a:lnTo>
                    <a:lnTo>
                      <a:pt x="93" y="145"/>
                    </a:lnTo>
                    <a:lnTo>
                      <a:pt x="99" y="135"/>
                    </a:lnTo>
                    <a:lnTo>
                      <a:pt x="106" y="125"/>
                    </a:lnTo>
                    <a:lnTo>
                      <a:pt x="110" y="114"/>
                    </a:lnTo>
                    <a:lnTo>
                      <a:pt x="111" y="102"/>
                    </a:lnTo>
                    <a:lnTo>
                      <a:pt x="111" y="90"/>
                    </a:lnTo>
                    <a:lnTo>
                      <a:pt x="110" y="77"/>
                    </a:lnTo>
                    <a:lnTo>
                      <a:pt x="107" y="64"/>
                    </a:lnTo>
                    <a:lnTo>
                      <a:pt x="102" y="53"/>
                    </a:lnTo>
                    <a:lnTo>
                      <a:pt x="96" y="45"/>
                    </a:lnTo>
                    <a:lnTo>
                      <a:pt x="90" y="38"/>
                    </a:lnTo>
                    <a:lnTo>
                      <a:pt x="82" y="33"/>
                    </a:lnTo>
                    <a:lnTo>
                      <a:pt x="73" y="31"/>
                    </a:lnTo>
                    <a:lnTo>
                      <a:pt x="64" y="30"/>
                    </a:lnTo>
                    <a:lnTo>
                      <a:pt x="55" y="31"/>
                    </a:lnTo>
                    <a:lnTo>
                      <a:pt x="46" y="33"/>
                    </a:lnTo>
                    <a:lnTo>
                      <a:pt x="35" y="37"/>
                    </a:lnTo>
                    <a:lnTo>
                      <a:pt x="30" y="42"/>
                    </a:lnTo>
                    <a:lnTo>
                      <a:pt x="25" y="47"/>
                    </a:lnTo>
                    <a:lnTo>
                      <a:pt x="18" y="52"/>
                    </a:lnTo>
                    <a:lnTo>
                      <a:pt x="9" y="54"/>
                    </a:lnTo>
                    <a:lnTo>
                      <a:pt x="6" y="51"/>
                    </a:lnTo>
                    <a:lnTo>
                      <a:pt x="3" y="47"/>
                    </a:lnTo>
                    <a:lnTo>
                      <a:pt x="0" y="45"/>
                    </a:lnTo>
                    <a:lnTo>
                      <a:pt x="0" y="40"/>
                    </a:lnTo>
                    <a:lnTo>
                      <a:pt x="6" y="36"/>
                    </a:lnTo>
                    <a:lnTo>
                      <a:pt x="13" y="29"/>
                    </a:lnTo>
                    <a:lnTo>
                      <a:pt x="18" y="22"/>
                    </a:lnTo>
                    <a:lnTo>
                      <a:pt x="23" y="15"/>
                    </a:lnTo>
                    <a:lnTo>
                      <a:pt x="30" y="8"/>
                    </a:lnTo>
                    <a:lnTo>
                      <a:pt x="36" y="3"/>
                    </a:lnTo>
                    <a:lnTo>
                      <a:pt x="44" y="0"/>
                    </a:lnTo>
                    <a:lnTo>
                      <a:pt x="55" y="0"/>
                    </a:lnTo>
                    <a:lnTo>
                      <a:pt x="69" y="0"/>
                    </a:lnTo>
                    <a:lnTo>
                      <a:pt x="82" y="2"/>
                    </a:lnTo>
                    <a:lnTo>
                      <a:pt x="94" y="7"/>
                    </a:lnTo>
                    <a:lnTo>
                      <a:pt x="106" y="12"/>
                    </a:lnTo>
                    <a:lnTo>
                      <a:pt x="116" y="19"/>
                    </a:lnTo>
                    <a:lnTo>
                      <a:pt x="126" y="29"/>
                    </a:lnTo>
                    <a:lnTo>
                      <a:pt x="134" y="38"/>
                    </a:lnTo>
                    <a:lnTo>
                      <a:pt x="142" y="4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30" name="Freeform 19">
                <a:extLst>
                  <a:ext uri="{FF2B5EF4-FFF2-40B4-BE49-F238E27FC236}">
                    <a16:creationId xmlns:a16="http://schemas.microsoft.com/office/drawing/2014/main" id="{20E97943-CD0F-4FFF-9AA3-912F7F87940B}"/>
                  </a:ext>
                </a:extLst>
              </p:cNvPr>
              <p:cNvSpPr>
                <a:spLocks/>
              </p:cNvSpPr>
              <p:nvPr/>
            </p:nvSpPr>
            <p:spPr bwMode="auto">
              <a:xfrm>
                <a:off x="759" y="297"/>
                <a:ext cx="28" cy="35"/>
              </a:xfrm>
              <a:custGeom>
                <a:avLst/>
                <a:gdLst>
                  <a:gd name="T0" fmla="*/ 54 w 113"/>
                  <a:gd name="T1" fmla="*/ 75 h 139"/>
                  <a:gd name="T2" fmla="*/ 57 w 113"/>
                  <a:gd name="T3" fmla="*/ 69 h 139"/>
                  <a:gd name="T4" fmla="*/ 61 w 113"/>
                  <a:gd name="T5" fmla="*/ 62 h 139"/>
                  <a:gd name="T6" fmla="*/ 64 w 113"/>
                  <a:gd name="T7" fmla="*/ 59 h 139"/>
                  <a:gd name="T8" fmla="*/ 74 w 113"/>
                  <a:gd name="T9" fmla="*/ 59 h 139"/>
                  <a:gd name="T10" fmla="*/ 81 w 113"/>
                  <a:gd name="T11" fmla="*/ 70 h 139"/>
                  <a:gd name="T12" fmla="*/ 84 w 113"/>
                  <a:gd name="T13" fmla="*/ 83 h 139"/>
                  <a:gd name="T14" fmla="*/ 83 w 113"/>
                  <a:gd name="T15" fmla="*/ 96 h 139"/>
                  <a:gd name="T16" fmla="*/ 87 w 113"/>
                  <a:gd name="T17" fmla="*/ 110 h 139"/>
                  <a:gd name="T18" fmla="*/ 91 w 113"/>
                  <a:gd name="T19" fmla="*/ 103 h 139"/>
                  <a:gd name="T20" fmla="*/ 97 w 113"/>
                  <a:gd name="T21" fmla="*/ 96 h 139"/>
                  <a:gd name="T22" fmla="*/ 104 w 113"/>
                  <a:gd name="T23" fmla="*/ 94 h 139"/>
                  <a:gd name="T24" fmla="*/ 111 w 113"/>
                  <a:gd name="T25" fmla="*/ 96 h 139"/>
                  <a:gd name="T26" fmla="*/ 113 w 113"/>
                  <a:gd name="T27" fmla="*/ 102 h 139"/>
                  <a:gd name="T28" fmla="*/ 111 w 113"/>
                  <a:gd name="T29" fmla="*/ 108 h 139"/>
                  <a:gd name="T30" fmla="*/ 109 w 113"/>
                  <a:gd name="T31" fmla="*/ 114 h 139"/>
                  <a:gd name="T32" fmla="*/ 104 w 113"/>
                  <a:gd name="T33" fmla="*/ 118 h 139"/>
                  <a:gd name="T34" fmla="*/ 98 w 113"/>
                  <a:gd name="T35" fmla="*/ 123 h 139"/>
                  <a:gd name="T36" fmla="*/ 92 w 113"/>
                  <a:gd name="T37" fmla="*/ 128 h 139"/>
                  <a:gd name="T38" fmla="*/ 85 w 113"/>
                  <a:gd name="T39" fmla="*/ 131 h 139"/>
                  <a:gd name="T40" fmla="*/ 80 w 113"/>
                  <a:gd name="T41" fmla="*/ 136 h 139"/>
                  <a:gd name="T42" fmla="*/ 77 w 113"/>
                  <a:gd name="T43" fmla="*/ 137 h 139"/>
                  <a:gd name="T44" fmla="*/ 72 w 113"/>
                  <a:gd name="T45" fmla="*/ 138 h 139"/>
                  <a:gd name="T46" fmla="*/ 67 w 113"/>
                  <a:gd name="T47" fmla="*/ 139 h 139"/>
                  <a:gd name="T48" fmla="*/ 61 w 113"/>
                  <a:gd name="T49" fmla="*/ 139 h 139"/>
                  <a:gd name="T50" fmla="*/ 54 w 113"/>
                  <a:gd name="T51" fmla="*/ 132 h 139"/>
                  <a:gd name="T52" fmla="*/ 55 w 113"/>
                  <a:gd name="T53" fmla="*/ 123 h 139"/>
                  <a:gd name="T54" fmla="*/ 59 w 113"/>
                  <a:gd name="T55" fmla="*/ 115 h 139"/>
                  <a:gd name="T56" fmla="*/ 58 w 113"/>
                  <a:gd name="T57" fmla="*/ 107 h 139"/>
                  <a:gd name="T58" fmla="*/ 51 w 113"/>
                  <a:gd name="T59" fmla="*/ 109 h 139"/>
                  <a:gd name="T60" fmla="*/ 44 w 113"/>
                  <a:gd name="T61" fmla="*/ 114 h 139"/>
                  <a:gd name="T62" fmla="*/ 36 w 113"/>
                  <a:gd name="T63" fmla="*/ 120 h 139"/>
                  <a:gd name="T64" fmla="*/ 28 w 113"/>
                  <a:gd name="T65" fmla="*/ 124 h 139"/>
                  <a:gd name="T66" fmla="*/ 21 w 113"/>
                  <a:gd name="T67" fmla="*/ 129 h 139"/>
                  <a:gd name="T68" fmla="*/ 14 w 113"/>
                  <a:gd name="T69" fmla="*/ 131 h 139"/>
                  <a:gd name="T70" fmla="*/ 7 w 113"/>
                  <a:gd name="T71" fmla="*/ 131 h 139"/>
                  <a:gd name="T72" fmla="*/ 0 w 113"/>
                  <a:gd name="T73" fmla="*/ 125 h 139"/>
                  <a:gd name="T74" fmla="*/ 16 w 113"/>
                  <a:gd name="T75" fmla="*/ 96 h 139"/>
                  <a:gd name="T76" fmla="*/ 27 w 113"/>
                  <a:gd name="T77" fmla="*/ 65 h 139"/>
                  <a:gd name="T78" fmla="*/ 32 w 113"/>
                  <a:gd name="T79" fmla="*/ 32 h 139"/>
                  <a:gd name="T80" fmla="*/ 28 w 113"/>
                  <a:gd name="T81" fmla="*/ 0 h 139"/>
                  <a:gd name="T82" fmla="*/ 45 w 113"/>
                  <a:gd name="T83" fmla="*/ 13 h 139"/>
                  <a:gd name="T84" fmla="*/ 51 w 113"/>
                  <a:gd name="T85" fmla="*/ 33 h 139"/>
                  <a:gd name="T86" fmla="*/ 51 w 113"/>
                  <a:gd name="T87" fmla="*/ 55 h 139"/>
                  <a:gd name="T88" fmla="*/ 54 w 113"/>
                  <a:gd name="T89" fmla="*/ 75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13" h="139">
                    <a:moveTo>
                      <a:pt x="54" y="75"/>
                    </a:moveTo>
                    <a:lnTo>
                      <a:pt x="57" y="69"/>
                    </a:lnTo>
                    <a:lnTo>
                      <a:pt x="61" y="62"/>
                    </a:lnTo>
                    <a:lnTo>
                      <a:pt x="64" y="59"/>
                    </a:lnTo>
                    <a:lnTo>
                      <a:pt x="74" y="59"/>
                    </a:lnTo>
                    <a:lnTo>
                      <a:pt x="81" y="70"/>
                    </a:lnTo>
                    <a:lnTo>
                      <a:pt x="84" y="83"/>
                    </a:lnTo>
                    <a:lnTo>
                      <a:pt x="83" y="96"/>
                    </a:lnTo>
                    <a:lnTo>
                      <a:pt x="87" y="110"/>
                    </a:lnTo>
                    <a:lnTo>
                      <a:pt x="91" y="103"/>
                    </a:lnTo>
                    <a:lnTo>
                      <a:pt x="97" y="96"/>
                    </a:lnTo>
                    <a:lnTo>
                      <a:pt x="104" y="94"/>
                    </a:lnTo>
                    <a:lnTo>
                      <a:pt x="111" y="96"/>
                    </a:lnTo>
                    <a:lnTo>
                      <a:pt x="113" y="102"/>
                    </a:lnTo>
                    <a:lnTo>
                      <a:pt x="111" y="108"/>
                    </a:lnTo>
                    <a:lnTo>
                      <a:pt x="109" y="114"/>
                    </a:lnTo>
                    <a:lnTo>
                      <a:pt x="104" y="118"/>
                    </a:lnTo>
                    <a:lnTo>
                      <a:pt x="98" y="123"/>
                    </a:lnTo>
                    <a:lnTo>
                      <a:pt x="92" y="128"/>
                    </a:lnTo>
                    <a:lnTo>
                      <a:pt x="85" y="131"/>
                    </a:lnTo>
                    <a:lnTo>
                      <a:pt x="80" y="136"/>
                    </a:lnTo>
                    <a:lnTo>
                      <a:pt x="77" y="137"/>
                    </a:lnTo>
                    <a:lnTo>
                      <a:pt x="72" y="138"/>
                    </a:lnTo>
                    <a:lnTo>
                      <a:pt x="67" y="139"/>
                    </a:lnTo>
                    <a:lnTo>
                      <a:pt x="61" y="139"/>
                    </a:lnTo>
                    <a:lnTo>
                      <a:pt x="54" y="132"/>
                    </a:lnTo>
                    <a:lnTo>
                      <a:pt x="55" y="123"/>
                    </a:lnTo>
                    <a:lnTo>
                      <a:pt x="59" y="115"/>
                    </a:lnTo>
                    <a:lnTo>
                      <a:pt x="58" y="107"/>
                    </a:lnTo>
                    <a:lnTo>
                      <a:pt x="51" y="109"/>
                    </a:lnTo>
                    <a:lnTo>
                      <a:pt x="44" y="114"/>
                    </a:lnTo>
                    <a:lnTo>
                      <a:pt x="36" y="120"/>
                    </a:lnTo>
                    <a:lnTo>
                      <a:pt x="28" y="124"/>
                    </a:lnTo>
                    <a:lnTo>
                      <a:pt x="21" y="129"/>
                    </a:lnTo>
                    <a:lnTo>
                      <a:pt x="14" y="131"/>
                    </a:lnTo>
                    <a:lnTo>
                      <a:pt x="7" y="131"/>
                    </a:lnTo>
                    <a:lnTo>
                      <a:pt x="0" y="125"/>
                    </a:lnTo>
                    <a:lnTo>
                      <a:pt x="16" y="96"/>
                    </a:lnTo>
                    <a:lnTo>
                      <a:pt x="27" y="65"/>
                    </a:lnTo>
                    <a:lnTo>
                      <a:pt x="32" y="32"/>
                    </a:lnTo>
                    <a:lnTo>
                      <a:pt x="28" y="0"/>
                    </a:lnTo>
                    <a:lnTo>
                      <a:pt x="45" y="13"/>
                    </a:lnTo>
                    <a:lnTo>
                      <a:pt x="51" y="33"/>
                    </a:lnTo>
                    <a:lnTo>
                      <a:pt x="51" y="55"/>
                    </a:lnTo>
                    <a:lnTo>
                      <a:pt x="54" y="7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31" name="Freeform 20">
                <a:extLst>
                  <a:ext uri="{FF2B5EF4-FFF2-40B4-BE49-F238E27FC236}">
                    <a16:creationId xmlns:a16="http://schemas.microsoft.com/office/drawing/2014/main" id="{6A1B3C03-FF02-48B3-836E-8414CCA83FDF}"/>
                  </a:ext>
                </a:extLst>
              </p:cNvPr>
              <p:cNvSpPr>
                <a:spLocks/>
              </p:cNvSpPr>
              <p:nvPr/>
            </p:nvSpPr>
            <p:spPr bwMode="auto">
              <a:xfrm>
                <a:off x="742" y="306"/>
                <a:ext cx="7" cy="6"/>
              </a:xfrm>
              <a:custGeom>
                <a:avLst/>
                <a:gdLst>
                  <a:gd name="T0" fmla="*/ 27 w 27"/>
                  <a:gd name="T1" fmla="*/ 12 h 25"/>
                  <a:gd name="T2" fmla="*/ 27 w 27"/>
                  <a:gd name="T3" fmla="*/ 25 h 25"/>
                  <a:gd name="T4" fmla="*/ 18 w 27"/>
                  <a:gd name="T5" fmla="*/ 20 h 25"/>
                  <a:gd name="T6" fmla="*/ 6 w 27"/>
                  <a:gd name="T7" fmla="*/ 14 h 25"/>
                  <a:gd name="T8" fmla="*/ 0 w 27"/>
                  <a:gd name="T9" fmla="*/ 8 h 25"/>
                  <a:gd name="T10" fmla="*/ 0 w 27"/>
                  <a:gd name="T11" fmla="*/ 0 h 25"/>
                  <a:gd name="T12" fmla="*/ 9 w 27"/>
                  <a:gd name="T13" fmla="*/ 0 h 25"/>
                  <a:gd name="T14" fmla="*/ 16 w 27"/>
                  <a:gd name="T15" fmla="*/ 2 h 25"/>
                  <a:gd name="T16" fmla="*/ 22 w 27"/>
                  <a:gd name="T17" fmla="*/ 7 h 25"/>
                  <a:gd name="T18" fmla="*/ 27 w 27"/>
                  <a:gd name="T19" fmla="*/ 12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 h="25">
                    <a:moveTo>
                      <a:pt x="27" y="12"/>
                    </a:moveTo>
                    <a:lnTo>
                      <a:pt x="27" y="25"/>
                    </a:lnTo>
                    <a:lnTo>
                      <a:pt x="18" y="20"/>
                    </a:lnTo>
                    <a:lnTo>
                      <a:pt x="6" y="14"/>
                    </a:lnTo>
                    <a:lnTo>
                      <a:pt x="0" y="8"/>
                    </a:lnTo>
                    <a:lnTo>
                      <a:pt x="0" y="0"/>
                    </a:lnTo>
                    <a:lnTo>
                      <a:pt x="9" y="0"/>
                    </a:lnTo>
                    <a:lnTo>
                      <a:pt x="16" y="2"/>
                    </a:lnTo>
                    <a:lnTo>
                      <a:pt x="22" y="7"/>
                    </a:lnTo>
                    <a:lnTo>
                      <a:pt x="27" y="1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32" name="Freeform 21">
                <a:extLst>
                  <a:ext uri="{FF2B5EF4-FFF2-40B4-BE49-F238E27FC236}">
                    <a16:creationId xmlns:a16="http://schemas.microsoft.com/office/drawing/2014/main" id="{B0E350ED-1B8F-42B1-B843-924A0FAC5210}"/>
                  </a:ext>
                </a:extLst>
              </p:cNvPr>
              <p:cNvSpPr>
                <a:spLocks/>
              </p:cNvSpPr>
              <p:nvPr/>
            </p:nvSpPr>
            <p:spPr bwMode="auto">
              <a:xfrm>
                <a:off x="703" y="308"/>
                <a:ext cx="13" cy="17"/>
              </a:xfrm>
              <a:custGeom>
                <a:avLst/>
                <a:gdLst>
                  <a:gd name="T0" fmla="*/ 49 w 49"/>
                  <a:gd name="T1" fmla="*/ 5 h 70"/>
                  <a:gd name="T2" fmla="*/ 48 w 49"/>
                  <a:gd name="T3" fmla="*/ 14 h 70"/>
                  <a:gd name="T4" fmla="*/ 43 w 49"/>
                  <a:gd name="T5" fmla="*/ 21 h 70"/>
                  <a:gd name="T6" fmla="*/ 35 w 49"/>
                  <a:gd name="T7" fmla="*/ 27 h 70"/>
                  <a:gd name="T8" fmla="*/ 30 w 49"/>
                  <a:gd name="T9" fmla="*/ 34 h 70"/>
                  <a:gd name="T10" fmla="*/ 31 w 49"/>
                  <a:gd name="T11" fmla="*/ 39 h 70"/>
                  <a:gd name="T12" fmla="*/ 36 w 49"/>
                  <a:gd name="T13" fmla="*/ 40 h 70"/>
                  <a:gd name="T14" fmla="*/ 43 w 49"/>
                  <a:gd name="T15" fmla="*/ 40 h 70"/>
                  <a:gd name="T16" fmla="*/ 47 w 49"/>
                  <a:gd name="T17" fmla="*/ 42 h 70"/>
                  <a:gd name="T18" fmla="*/ 49 w 49"/>
                  <a:gd name="T19" fmla="*/ 49 h 70"/>
                  <a:gd name="T20" fmla="*/ 48 w 49"/>
                  <a:gd name="T21" fmla="*/ 56 h 70"/>
                  <a:gd name="T22" fmla="*/ 45 w 49"/>
                  <a:gd name="T23" fmla="*/ 63 h 70"/>
                  <a:gd name="T24" fmla="*/ 40 w 49"/>
                  <a:gd name="T25" fmla="*/ 69 h 70"/>
                  <a:gd name="T26" fmla="*/ 34 w 49"/>
                  <a:gd name="T27" fmla="*/ 70 h 70"/>
                  <a:gd name="T28" fmla="*/ 27 w 49"/>
                  <a:gd name="T29" fmla="*/ 70 h 70"/>
                  <a:gd name="T30" fmla="*/ 22 w 49"/>
                  <a:gd name="T31" fmla="*/ 69 h 70"/>
                  <a:gd name="T32" fmla="*/ 17 w 49"/>
                  <a:gd name="T33" fmla="*/ 67 h 70"/>
                  <a:gd name="T34" fmla="*/ 11 w 49"/>
                  <a:gd name="T35" fmla="*/ 65 h 70"/>
                  <a:gd name="T36" fmla="*/ 8 w 49"/>
                  <a:gd name="T37" fmla="*/ 62 h 70"/>
                  <a:gd name="T38" fmla="*/ 4 w 49"/>
                  <a:gd name="T39" fmla="*/ 59 h 70"/>
                  <a:gd name="T40" fmla="*/ 1 w 49"/>
                  <a:gd name="T41" fmla="*/ 55 h 70"/>
                  <a:gd name="T42" fmla="*/ 0 w 49"/>
                  <a:gd name="T43" fmla="*/ 42 h 70"/>
                  <a:gd name="T44" fmla="*/ 4 w 49"/>
                  <a:gd name="T45" fmla="*/ 32 h 70"/>
                  <a:gd name="T46" fmla="*/ 9 w 49"/>
                  <a:gd name="T47" fmla="*/ 21 h 70"/>
                  <a:gd name="T48" fmla="*/ 17 w 49"/>
                  <a:gd name="T49" fmla="*/ 12 h 70"/>
                  <a:gd name="T50" fmla="*/ 23 w 49"/>
                  <a:gd name="T51" fmla="*/ 5 h 70"/>
                  <a:gd name="T52" fmla="*/ 34 w 49"/>
                  <a:gd name="T53" fmla="*/ 0 h 70"/>
                  <a:gd name="T54" fmla="*/ 43 w 49"/>
                  <a:gd name="T55" fmla="*/ 0 h 70"/>
                  <a:gd name="T56" fmla="*/ 49 w 49"/>
                  <a:gd name="T57" fmla="*/ 5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9" h="70">
                    <a:moveTo>
                      <a:pt x="49" y="5"/>
                    </a:moveTo>
                    <a:lnTo>
                      <a:pt x="48" y="14"/>
                    </a:lnTo>
                    <a:lnTo>
                      <a:pt x="43" y="21"/>
                    </a:lnTo>
                    <a:lnTo>
                      <a:pt x="35" y="27"/>
                    </a:lnTo>
                    <a:lnTo>
                      <a:pt x="30" y="34"/>
                    </a:lnTo>
                    <a:lnTo>
                      <a:pt x="31" y="39"/>
                    </a:lnTo>
                    <a:lnTo>
                      <a:pt x="36" y="40"/>
                    </a:lnTo>
                    <a:lnTo>
                      <a:pt x="43" y="40"/>
                    </a:lnTo>
                    <a:lnTo>
                      <a:pt x="47" y="42"/>
                    </a:lnTo>
                    <a:lnTo>
                      <a:pt x="49" y="49"/>
                    </a:lnTo>
                    <a:lnTo>
                      <a:pt x="48" y="56"/>
                    </a:lnTo>
                    <a:lnTo>
                      <a:pt x="45" y="63"/>
                    </a:lnTo>
                    <a:lnTo>
                      <a:pt x="40" y="69"/>
                    </a:lnTo>
                    <a:lnTo>
                      <a:pt x="34" y="70"/>
                    </a:lnTo>
                    <a:lnTo>
                      <a:pt x="27" y="70"/>
                    </a:lnTo>
                    <a:lnTo>
                      <a:pt x="22" y="69"/>
                    </a:lnTo>
                    <a:lnTo>
                      <a:pt x="17" y="67"/>
                    </a:lnTo>
                    <a:lnTo>
                      <a:pt x="11" y="65"/>
                    </a:lnTo>
                    <a:lnTo>
                      <a:pt x="8" y="62"/>
                    </a:lnTo>
                    <a:lnTo>
                      <a:pt x="4" y="59"/>
                    </a:lnTo>
                    <a:lnTo>
                      <a:pt x="1" y="55"/>
                    </a:lnTo>
                    <a:lnTo>
                      <a:pt x="0" y="42"/>
                    </a:lnTo>
                    <a:lnTo>
                      <a:pt x="4" y="32"/>
                    </a:lnTo>
                    <a:lnTo>
                      <a:pt x="9" y="21"/>
                    </a:lnTo>
                    <a:lnTo>
                      <a:pt x="17" y="12"/>
                    </a:lnTo>
                    <a:lnTo>
                      <a:pt x="23" y="5"/>
                    </a:lnTo>
                    <a:lnTo>
                      <a:pt x="34" y="0"/>
                    </a:lnTo>
                    <a:lnTo>
                      <a:pt x="43" y="0"/>
                    </a:lnTo>
                    <a:lnTo>
                      <a:pt x="49"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33" name="Freeform 22">
                <a:extLst>
                  <a:ext uri="{FF2B5EF4-FFF2-40B4-BE49-F238E27FC236}">
                    <a16:creationId xmlns:a16="http://schemas.microsoft.com/office/drawing/2014/main" id="{C00C737F-E6E3-458E-A9E4-70B0916EA882}"/>
                  </a:ext>
                </a:extLst>
              </p:cNvPr>
              <p:cNvSpPr>
                <a:spLocks/>
              </p:cNvSpPr>
              <p:nvPr/>
            </p:nvSpPr>
            <p:spPr bwMode="auto">
              <a:xfrm>
                <a:off x="548" y="373"/>
                <a:ext cx="72" cy="18"/>
              </a:xfrm>
              <a:custGeom>
                <a:avLst/>
                <a:gdLst>
                  <a:gd name="T0" fmla="*/ 174 w 290"/>
                  <a:gd name="T1" fmla="*/ 73 h 73"/>
                  <a:gd name="T2" fmla="*/ 0 w 290"/>
                  <a:gd name="T3" fmla="*/ 58 h 73"/>
                  <a:gd name="T4" fmla="*/ 20 w 290"/>
                  <a:gd name="T5" fmla="*/ 49 h 73"/>
                  <a:gd name="T6" fmla="*/ 41 w 290"/>
                  <a:gd name="T7" fmla="*/ 42 h 73"/>
                  <a:gd name="T8" fmla="*/ 60 w 290"/>
                  <a:gd name="T9" fmla="*/ 35 h 73"/>
                  <a:gd name="T10" fmla="*/ 81 w 290"/>
                  <a:gd name="T11" fmla="*/ 28 h 73"/>
                  <a:gd name="T12" fmla="*/ 102 w 290"/>
                  <a:gd name="T13" fmla="*/ 23 h 73"/>
                  <a:gd name="T14" fmla="*/ 123 w 290"/>
                  <a:gd name="T15" fmla="*/ 16 h 73"/>
                  <a:gd name="T16" fmla="*/ 144 w 290"/>
                  <a:gd name="T17" fmla="*/ 9 h 73"/>
                  <a:gd name="T18" fmla="*/ 165 w 290"/>
                  <a:gd name="T19" fmla="*/ 0 h 73"/>
                  <a:gd name="T20" fmla="*/ 290 w 290"/>
                  <a:gd name="T21" fmla="*/ 17 h 73"/>
                  <a:gd name="T22" fmla="*/ 174 w 290"/>
                  <a:gd name="T23" fmla="*/ 73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90" h="73">
                    <a:moveTo>
                      <a:pt x="174" y="73"/>
                    </a:moveTo>
                    <a:lnTo>
                      <a:pt x="0" y="58"/>
                    </a:lnTo>
                    <a:lnTo>
                      <a:pt x="20" y="49"/>
                    </a:lnTo>
                    <a:lnTo>
                      <a:pt x="41" y="42"/>
                    </a:lnTo>
                    <a:lnTo>
                      <a:pt x="60" y="35"/>
                    </a:lnTo>
                    <a:lnTo>
                      <a:pt x="81" y="28"/>
                    </a:lnTo>
                    <a:lnTo>
                      <a:pt x="102" y="23"/>
                    </a:lnTo>
                    <a:lnTo>
                      <a:pt x="123" y="16"/>
                    </a:lnTo>
                    <a:lnTo>
                      <a:pt x="144" y="9"/>
                    </a:lnTo>
                    <a:lnTo>
                      <a:pt x="165" y="0"/>
                    </a:lnTo>
                    <a:lnTo>
                      <a:pt x="290" y="17"/>
                    </a:lnTo>
                    <a:lnTo>
                      <a:pt x="174" y="73"/>
                    </a:lnTo>
                    <a:close/>
                  </a:path>
                </a:pathLst>
              </a:custGeom>
              <a:solidFill>
                <a:srgbClr val="F2CC0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34" name="Freeform 23">
                <a:extLst>
                  <a:ext uri="{FF2B5EF4-FFF2-40B4-BE49-F238E27FC236}">
                    <a16:creationId xmlns:a16="http://schemas.microsoft.com/office/drawing/2014/main" id="{92962CFD-E06D-4369-8291-3D16D0F13EA0}"/>
                  </a:ext>
                </a:extLst>
              </p:cNvPr>
              <p:cNvSpPr>
                <a:spLocks/>
              </p:cNvSpPr>
              <p:nvPr/>
            </p:nvSpPr>
            <p:spPr bwMode="auto">
              <a:xfrm>
                <a:off x="574" y="381"/>
                <a:ext cx="301" cy="225"/>
              </a:xfrm>
              <a:custGeom>
                <a:avLst/>
                <a:gdLst>
                  <a:gd name="T0" fmla="*/ 856 w 1205"/>
                  <a:gd name="T1" fmla="*/ 69 h 901"/>
                  <a:gd name="T2" fmla="*/ 873 w 1205"/>
                  <a:gd name="T3" fmla="*/ 78 h 901"/>
                  <a:gd name="T4" fmla="*/ 895 w 1205"/>
                  <a:gd name="T5" fmla="*/ 62 h 901"/>
                  <a:gd name="T6" fmla="*/ 913 w 1205"/>
                  <a:gd name="T7" fmla="*/ 43 h 901"/>
                  <a:gd name="T8" fmla="*/ 978 w 1205"/>
                  <a:gd name="T9" fmla="*/ 60 h 901"/>
                  <a:gd name="T10" fmla="*/ 1064 w 1205"/>
                  <a:gd name="T11" fmla="*/ 118 h 901"/>
                  <a:gd name="T12" fmla="*/ 1119 w 1205"/>
                  <a:gd name="T13" fmla="*/ 198 h 901"/>
                  <a:gd name="T14" fmla="*/ 1153 w 1205"/>
                  <a:gd name="T15" fmla="*/ 314 h 901"/>
                  <a:gd name="T16" fmla="*/ 1183 w 1205"/>
                  <a:gd name="T17" fmla="*/ 432 h 901"/>
                  <a:gd name="T18" fmla="*/ 1199 w 1205"/>
                  <a:gd name="T19" fmla="*/ 514 h 901"/>
                  <a:gd name="T20" fmla="*/ 1180 w 1205"/>
                  <a:gd name="T21" fmla="*/ 535 h 901"/>
                  <a:gd name="T22" fmla="*/ 1161 w 1205"/>
                  <a:gd name="T23" fmla="*/ 553 h 901"/>
                  <a:gd name="T24" fmla="*/ 1143 w 1205"/>
                  <a:gd name="T25" fmla="*/ 502 h 901"/>
                  <a:gd name="T26" fmla="*/ 1118 w 1205"/>
                  <a:gd name="T27" fmla="*/ 415 h 901"/>
                  <a:gd name="T28" fmla="*/ 1103 w 1205"/>
                  <a:gd name="T29" fmla="*/ 371 h 901"/>
                  <a:gd name="T30" fmla="*/ 1122 w 1205"/>
                  <a:gd name="T31" fmla="*/ 732 h 901"/>
                  <a:gd name="T32" fmla="*/ 1115 w 1205"/>
                  <a:gd name="T33" fmla="*/ 837 h 901"/>
                  <a:gd name="T34" fmla="*/ 1038 w 1205"/>
                  <a:gd name="T35" fmla="*/ 857 h 901"/>
                  <a:gd name="T36" fmla="*/ 959 w 1205"/>
                  <a:gd name="T37" fmla="*/ 860 h 901"/>
                  <a:gd name="T38" fmla="*/ 876 w 1205"/>
                  <a:gd name="T39" fmla="*/ 856 h 901"/>
                  <a:gd name="T40" fmla="*/ 796 w 1205"/>
                  <a:gd name="T41" fmla="*/ 854 h 901"/>
                  <a:gd name="T42" fmla="*/ 716 w 1205"/>
                  <a:gd name="T43" fmla="*/ 866 h 901"/>
                  <a:gd name="T44" fmla="*/ 640 w 1205"/>
                  <a:gd name="T45" fmla="*/ 884 h 901"/>
                  <a:gd name="T46" fmla="*/ 569 w 1205"/>
                  <a:gd name="T47" fmla="*/ 871 h 901"/>
                  <a:gd name="T48" fmla="*/ 496 w 1205"/>
                  <a:gd name="T49" fmla="*/ 881 h 901"/>
                  <a:gd name="T50" fmla="*/ 437 w 1205"/>
                  <a:gd name="T51" fmla="*/ 895 h 901"/>
                  <a:gd name="T52" fmla="*/ 377 w 1205"/>
                  <a:gd name="T53" fmla="*/ 888 h 901"/>
                  <a:gd name="T54" fmla="*/ 323 w 1205"/>
                  <a:gd name="T55" fmla="*/ 898 h 901"/>
                  <a:gd name="T56" fmla="*/ 301 w 1205"/>
                  <a:gd name="T57" fmla="*/ 901 h 901"/>
                  <a:gd name="T58" fmla="*/ 289 w 1205"/>
                  <a:gd name="T59" fmla="*/ 899 h 901"/>
                  <a:gd name="T60" fmla="*/ 274 w 1205"/>
                  <a:gd name="T61" fmla="*/ 652 h 901"/>
                  <a:gd name="T62" fmla="*/ 267 w 1205"/>
                  <a:gd name="T63" fmla="*/ 529 h 901"/>
                  <a:gd name="T64" fmla="*/ 246 w 1205"/>
                  <a:gd name="T65" fmla="*/ 415 h 901"/>
                  <a:gd name="T66" fmla="*/ 223 w 1205"/>
                  <a:gd name="T67" fmla="*/ 373 h 901"/>
                  <a:gd name="T68" fmla="*/ 216 w 1205"/>
                  <a:gd name="T69" fmla="*/ 397 h 901"/>
                  <a:gd name="T70" fmla="*/ 222 w 1205"/>
                  <a:gd name="T71" fmla="*/ 625 h 901"/>
                  <a:gd name="T72" fmla="*/ 177 w 1205"/>
                  <a:gd name="T73" fmla="*/ 614 h 901"/>
                  <a:gd name="T74" fmla="*/ 124 w 1205"/>
                  <a:gd name="T75" fmla="*/ 581 h 901"/>
                  <a:gd name="T76" fmla="*/ 69 w 1205"/>
                  <a:gd name="T77" fmla="*/ 538 h 901"/>
                  <a:gd name="T78" fmla="*/ 25 w 1205"/>
                  <a:gd name="T79" fmla="*/ 493 h 901"/>
                  <a:gd name="T80" fmla="*/ 1 w 1205"/>
                  <a:gd name="T81" fmla="*/ 459 h 901"/>
                  <a:gd name="T82" fmla="*/ 40 w 1205"/>
                  <a:gd name="T83" fmla="*/ 373 h 901"/>
                  <a:gd name="T84" fmla="*/ 102 w 1205"/>
                  <a:gd name="T85" fmla="*/ 253 h 901"/>
                  <a:gd name="T86" fmla="*/ 206 w 1205"/>
                  <a:gd name="T87" fmla="*/ 159 h 901"/>
                  <a:gd name="T88" fmla="*/ 262 w 1205"/>
                  <a:gd name="T89" fmla="*/ 136 h 901"/>
                  <a:gd name="T90" fmla="*/ 318 w 1205"/>
                  <a:gd name="T91" fmla="*/ 117 h 901"/>
                  <a:gd name="T92" fmla="*/ 374 w 1205"/>
                  <a:gd name="T93" fmla="*/ 95 h 901"/>
                  <a:gd name="T94" fmla="*/ 429 w 1205"/>
                  <a:gd name="T95" fmla="*/ 74 h 901"/>
                  <a:gd name="T96" fmla="*/ 484 w 1205"/>
                  <a:gd name="T97" fmla="*/ 51 h 901"/>
                  <a:gd name="T98" fmla="*/ 526 w 1205"/>
                  <a:gd name="T99" fmla="*/ 58 h 901"/>
                  <a:gd name="T100" fmla="*/ 565 w 1205"/>
                  <a:gd name="T101" fmla="*/ 74 h 901"/>
                  <a:gd name="T102" fmla="*/ 608 w 1205"/>
                  <a:gd name="T103" fmla="*/ 85 h 901"/>
                  <a:gd name="T104" fmla="*/ 652 w 1205"/>
                  <a:gd name="T105" fmla="*/ 88 h 901"/>
                  <a:gd name="T106" fmla="*/ 696 w 1205"/>
                  <a:gd name="T107" fmla="*/ 85 h 901"/>
                  <a:gd name="T108" fmla="*/ 745 w 1205"/>
                  <a:gd name="T109" fmla="*/ 74 h 901"/>
                  <a:gd name="T110" fmla="*/ 802 w 1205"/>
                  <a:gd name="T111" fmla="*/ 51 h 901"/>
                  <a:gd name="T112" fmla="*/ 849 w 1205"/>
                  <a:gd name="T113" fmla="*/ 16 h 901"/>
                  <a:gd name="T114" fmla="*/ 876 w 1205"/>
                  <a:gd name="T115" fmla="*/ 21 h 9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205" h="901">
                    <a:moveTo>
                      <a:pt x="865" y="45"/>
                    </a:moveTo>
                    <a:lnTo>
                      <a:pt x="857" y="55"/>
                    </a:lnTo>
                    <a:lnTo>
                      <a:pt x="856" y="69"/>
                    </a:lnTo>
                    <a:lnTo>
                      <a:pt x="858" y="79"/>
                    </a:lnTo>
                    <a:lnTo>
                      <a:pt x="865" y="83"/>
                    </a:lnTo>
                    <a:lnTo>
                      <a:pt x="873" y="78"/>
                    </a:lnTo>
                    <a:lnTo>
                      <a:pt x="880" y="73"/>
                    </a:lnTo>
                    <a:lnTo>
                      <a:pt x="887" y="67"/>
                    </a:lnTo>
                    <a:lnTo>
                      <a:pt x="895" y="62"/>
                    </a:lnTo>
                    <a:lnTo>
                      <a:pt x="901" y="56"/>
                    </a:lnTo>
                    <a:lnTo>
                      <a:pt x="908" y="50"/>
                    </a:lnTo>
                    <a:lnTo>
                      <a:pt x="913" y="43"/>
                    </a:lnTo>
                    <a:lnTo>
                      <a:pt x="920" y="37"/>
                    </a:lnTo>
                    <a:lnTo>
                      <a:pt x="948" y="48"/>
                    </a:lnTo>
                    <a:lnTo>
                      <a:pt x="978" y="60"/>
                    </a:lnTo>
                    <a:lnTo>
                      <a:pt x="1008" y="77"/>
                    </a:lnTo>
                    <a:lnTo>
                      <a:pt x="1038" y="95"/>
                    </a:lnTo>
                    <a:lnTo>
                      <a:pt x="1064" y="118"/>
                    </a:lnTo>
                    <a:lnTo>
                      <a:pt x="1088" y="142"/>
                    </a:lnTo>
                    <a:lnTo>
                      <a:pt x="1106" y="169"/>
                    </a:lnTo>
                    <a:lnTo>
                      <a:pt x="1119" y="198"/>
                    </a:lnTo>
                    <a:lnTo>
                      <a:pt x="1132" y="237"/>
                    </a:lnTo>
                    <a:lnTo>
                      <a:pt x="1143" y="276"/>
                    </a:lnTo>
                    <a:lnTo>
                      <a:pt x="1153" y="314"/>
                    </a:lnTo>
                    <a:lnTo>
                      <a:pt x="1163" y="354"/>
                    </a:lnTo>
                    <a:lnTo>
                      <a:pt x="1173" y="393"/>
                    </a:lnTo>
                    <a:lnTo>
                      <a:pt x="1183" y="432"/>
                    </a:lnTo>
                    <a:lnTo>
                      <a:pt x="1193" y="471"/>
                    </a:lnTo>
                    <a:lnTo>
                      <a:pt x="1205" y="509"/>
                    </a:lnTo>
                    <a:lnTo>
                      <a:pt x="1199" y="514"/>
                    </a:lnTo>
                    <a:lnTo>
                      <a:pt x="1193" y="521"/>
                    </a:lnTo>
                    <a:lnTo>
                      <a:pt x="1187" y="528"/>
                    </a:lnTo>
                    <a:lnTo>
                      <a:pt x="1180" y="535"/>
                    </a:lnTo>
                    <a:lnTo>
                      <a:pt x="1175" y="542"/>
                    </a:lnTo>
                    <a:lnTo>
                      <a:pt x="1169" y="548"/>
                    </a:lnTo>
                    <a:lnTo>
                      <a:pt x="1161" y="553"/>
                    </a:lnTo>
                    <a:lnTo>
                      <a:pt x="1154" y="555"/>
                    </a:lnTo>
                    <a:lnTo>
                      <a:pt x="1150" y="531"/>
                    </a:lnTo>
                    <a:lnTo>
                      <a:pt x="1143" y="502"/>
                    </a:lnTo>
                    <a:lnTo>
                      <a:pt x="1135" y="472"/>
                    </a:lnTo>
                    <a:lnTo>
                      <a:pt x="1126" y="442"/>
                    </a:lnTo>
                    <a:lnTo>
                      <a:pt x="1118" y="415"/>
                    </a:lnTo>
                    <a:lnTo>
                      <a:pt x="1110" y="393"/>
                    </a:lnTo>
                    <a:lnTo>
                      <a:pt x="1105" y="377"/>
                    </a:lnTo>
                    <a:lnTo>
                      <a:pt x="1103" y="371"/>
                    </a:lnTo>
                    <a:lnTo>
                      <a:pt x="1097" y="438"/>
                    </a:lnTo>
                    <a:lnTo>
                      <a:pt x="1122" y="695"/>
                    </a:lnTo>
                    <a:lnTo>
                      <a:pt x="1122" y="732"/>
                    </a:lnTo>
                    <a:lnTo>
                      <a:pt x="1122" y="768"/>
                    </a:lnTo>
                    <a:lnTo>
                      <a:pt x="1120" y="802"/>
                    </a:lnTo>
                    <a:lnTo>
                      <a:pt x="1115" y="837"/>
                    </a:lnTo>
                    <a:lnTo>
                      <a:pt x="1090" y="846"/>
                    </a:lnTo>
                    <a:lnTo>
                      <a:pt x="1064" y="852"/>
                    </a:lnTo>
                    <a:lnTo>
                      <a:pt x="1038" y="857"/>
                    </a:lnTo>
                    <a:lnTo>
                      <a:pt x="1012" y="859"/>
                    </a:lnTo>
                    <a:lnTo>
                      <a:pt x="985" y="860"/>
                    </a:lnTo>
                    <a:lnTo>
                      <a:pt x="959" y="860"/>
                    </a:lnTo>
                    <a:lnTo>
                      <a:pt x="931" y="859"/>
                    </a:lnTo>
                    <a:lnTo>
                      <a:pt x="904" y="857"/>
                    </a:lnTo>
                    <a:lnTo>
                      <a:pt x="876" y="856"/>
                    </a:lnTo>
                    <a:lnTo>
                      <a:pt x="849" y="854"/>
                    </a:lnTo>
                    <a:lnTo>
                      <a:pt x="823" y="854"/>
                    </a:lnTo>
                    <a:lnTo>
                      <a:pt x="796" y="854"/>
                    </a:lnTo>
                    <a:lnTo>
                      <a:pt x="768" y="857"/>
                    </a:lnTo>
                    <a:lnTo>
                      <a:pt x="742" y="860"/>
                    </a:lnTo>
                    <a:lnTo>
                      <a:pt x="716" y="866"/>
                    </a:lnTo>
                    <a:lnTo>
                      <a:pt x="690" y="874"/>
                    </a:lnTo>
                    <a:lnTo>
                      <a:pt x="665" y="883"/>
                    </a:lnTo>
                    <a:lnTo>
                      <a:pt x="640" y="884"/>
                    </a:lnTo>
                    <a:lnTo>
                      <a:pt x="617" y="881"/>
                    </a:lnTo>
                    <a:lnTo>
                      <a:pt x="593" y="876"/>
                    </a:lnTo>
                    <a:lnTo>
                      <a:pt x="569" y="871"/>
                    </a:lnTo>
                    <a:lnTo>
                      <a:pt x="545" y="869"/>
                    </a:lnTo>
                    <a:lnTo>
                      <a:pt x="520" y="871"/>
                    </a:lnTo>
                    <a:lnTo>
                      <a:pt x="496" y="881"/>
                    </a:lnTo>
                    <a:lnTo>
                      <a:pt x="476" y="892"/>
                    </a:lnTo>
                    <a:lnTo>
                      <a:pt x="456" y="895"/>
                    </a:lnTo>
                    <a:lnTo>
                      <a:pt x="437" y="895"/>
                    </a:lnTo>
                    <a:lnTo>
                      <a:pt x="417" y="893"/>
                    </a:lnTo>
                    <a:lnTo>
                      <a:pt x="398" y="891"/>
                    </a:lnTo>
                    <a:lnTo>
                      <a:pt x="377" y="888"/>
                    </a:lnTo>
                    <a:lnTo>
                      <a:pt x="356" y="890"/>
                    </a:lnTo>
                    <a:lnTo>
                      <a:pt x="334" y="894"/>
                    </a:lnTo>
                    <a:lnTo>
                      <a:pt x="323" y="898"/>
                    </a:lnTo>
                    <a:lnTo>
                      <a:pt x="314" y="900"/>
                    </a:lnTo>
                    <a:lnTo>
                      <a:pt x="308" y="901"/>
                    </a:lnTo>
                    <a:lnTo>
                      <a:pt x="301" y="901"/>
                    </a:lnTo>
                    <a:lnTo>
                      <a:pt x="297" y="900"/>
                    </a:lnTo>
                    <a:lnTo>
                      <a:pt x="293" y="899"/>
                    </a:lnTo>
                    <a:lnTo>
                      <a:pt x="289" y="899"/>
                    </a:lnTo>
                    <a:lnTo>
                      <a:pt x="287" y="898"/>
                    </a:lnTo>
                    <a:lnTo>
                      <a:pt x="276" y="693"/>
                    </a:lnTo>
                    <a:lnTo>
                      <a:pt x="274" y="652"/>
                    </a:lnTo>
                    <a:lnTo>
                      <a:pt x="271" y="610"/>
                    </a:lnTo>
                    <a:lnTo>
                      <a:pt x="270" y="570"/>
                    </a:lnTo>
                    <a:lnTo>
                      <a:pt x="267" y="529"/>
                    </a:lnTo>
                    <a:lnTo>
                      <a:pt x="263" y="491"/>
                    </a:lnTo>
                    <a:lnTo>
                      <a:pt x="257" y="452"/>
                    </a:lnTo>
                    <a:lnTo>
                      <a:pt x="246" y="415"/>
                    </a:lnTo>
                    <a:lnTo>
                      <a:pt x="232" y="377"/>
                    </a:lnTo>
                    <a:lnTo>
                      <a:pt x="228" y="374"/>
                    </a:lnTo>
                    <a:lnTo>
                      <a:pt x="223" y="373"/>
                    </a:lnTo>
                    <a:lnTo>
                      <a:pt x="218" y="371"/>
                    </a:lnTo>
                    <a:lnTo>
                      <a:pt x="212" y="369"/>
                    </a:lnTo>
                    <a:lnTo>
                      <a:pt x="216" y="397"/>
                    </a:lnTo>
                    <a:lnTo>
                      <a:pt x="224" y="465"/>
                    </a:lnTo>
                    <a:lnTo>
                      <a:pt x="228" y="549"/>
                    </a:lnTo>
                    <a:lnTo>
                      <a:pt x="222" y="625"/>
                    </a:lnTo>
                    <a:lnTo>
                      <a:pt x="209" y="624"/>
                    </a:lnTo>
                    <a:lnTo>
                      <a:pt x="194" y="621"/>
                    </a:lnTo>
                    <a:lnTo>
                      <a:pt x="177" y="614"/>
                    </a:lnTo>
                    <a:lnTo>
                      <a:pt x="160" y="604"/>
                    </a:lnTo>
                    <a:lnTo>
                      <a:pt x="142" y="594"/>
                    </a:lnTo>
                    <a:lnTo>
                      <a:pt x="124" y="581"/>
                    </a:lnTo>
                    <a:lnTo>
                      <a:pt x="105" y="567"/>
                    </a:lnTo>
                    <a:lnTo>
                      <a:pt x="87" y="553"/>
                    </a:lnTo>
                    <a:lnTo>
                      <a:pt x="69" y="538"/>
                    </a:lnTo>
                    <a:lnTo>
                      <a:pt x="53" y="522"/>
                    </a:lnTo>
                    <a:lnTo>
                      <a:pt x="38" y="507"/>
                    </a:lnTo>
                    <a:lnTo>
                      <a:pt x="25" y="493"/>
                    </a:lnTo>
                    <a:lnTo>
                      <a:pt x="14" y="480"/>
                    </a:lnTo>
                    <a:lnTo>
                      <a:pt x="6" y="470"/>
                    </a:lnTo>
                    <a:lnTo>
                      <a:pt x="1" y="459"/>
                    </a:lnTo>
                    <a:lnTo>
                      <a:pt x="0" y="452"/>
                    </a:lnTo>
                    <a:lnTo>
                      <a:pt x="21" y="414"/>
                    </a:lnTo>
                    <a:lnTo>
                      <a:pt x="40" y="373"/>
                    </a:lnTo>
                    <a:lnTo>
                      <a:pt x="59" y="332"/>
                    </a:lnTo>
                    <a:lnTo>
                      <a:pt x="78" y="292"/>
                    </a:lnTo>
                    <a:lnTo>
                      <a:pt x="102" y="253"/>
                    </a:lnTo>
                    <a:lnTo>
                      <a:pt x="129" y="218"/>
                    </a:lnTo>
                    <a:lnTo>
                      <a:pt x="164" y="186"/>
                    </a:lnTo>
                    <a:lnTo>
                      <a:pt x="206" y="159"/>
                    </a:lnTo>
                    <a:lnTo>
                      <a:pt x="224" y="152"/>
                    </a:lnTo>
                    <a:lnTo>
                      <a:pt x="244" y="145"/>
                    </a:lnTo>
                    <a:lnTo>
                      <a:pt x="262" y="136"/>
                    </a:lnTo>
                    <a:lnTo>
                      <a:pt x="280" y="131"/>
                    </a:lnTo>
                    <a:lnTo>
                      <a:pt x="300" y="124"/>
                    </a:lnTo>
                    <a:lnTo>
                      <a:pt x="318" y="117"/>
                    </a:lnTo>
                    <a:lnTo>
                      <a:pt x="336" y="109"/>
                    </a:lnTo>
                    <a:lnTo>
                      <a:pt x="356" y="102"/>
                    </a:lnTo>
                    <a:lnTo>
                      <a:pt x="374" y="95"/>
                    </a:lnTo>
                    <a:lnTo>
                      <a:pt x="392" y="88"/>
                    </a:lnTo>
                    <a:lnTo>
                      <a:pt x="411" y="81"/>
                    </a:lnTo>
                    <a:lnTo>
                      <a:pt x="429" y="74"/>
                    </a:lnTo>
                    <a:lnTo>
                      <a:pt x="447" y="66"/>
                    </a:lnTo>
                    <a:lnTo>
                      <a:pt x="466" y="59"/>
                    </a:lnTo>
                    <a:lnTo>
                      <a:pt x="484" y="51"/>
                    </a:lnTo>
                    <a:lnTo>
                      <a:pt x="502" y="43"/>
                    </a:lnTo>
                    <a:lnTo>
                      <a:pt x="514" y="51"/>
                    </a:lnTo>
                    <a:lnTo>
                      <a:pt x="526" y="58"/>
                    </a:lnTo>
                    <a:lnTo>
                      <a:pt x="539" y="64"/>
                    </a:lnTo>
                    <a:lnTo>
                      <a:pt x="552" y="70"/>
                    </a:lnTo>
                    <a:lnTo>
                      <a:pt x="565" y="74"/>
                    </a:lnTo>
                    <a:lnTo>
                      <a:pt x="579" y="79"/>
                    </a:lnTo>
                    <a:lnTo>
                      <a:pt x="593" y="83"/>
                    </a:lnTo>
                    <a:lnTo>
                      <a:pt x="608" y="85"/>
                    </a:lnTo>
                    <a:lnTo>
                      <a:pt x="622" y="86"/>
                    </a:lnTo>
                    <a:lnTo>
                      <a:pt x="638" y="87"/>
                    </a:lnTo>
                    <a:lnTo>
                      <a:pt x="652" y="88"/>
                    </a:lnTo>
                    <a:lnTo>
                      <a:pt x="666" y="88"/>
                    </a:lnTo>
                    <a:lnTo>
                      <a:pt x="682" y="87"/>
                    </a:lnTo>
                    <a:lnTo>
                      <a:pt x="696" y="85"/>
                    </a:lnTo>
                    <a:lnTo>
                      <a:pt x="711" y="84"/>
                    </a:lnTo>
                    <a:lnTo>
                      <a:pt x="725" y="80"/>
                    </a:lnTo>
                    <a:lnTo>
                      <a:pt x="745" y="74"/>
                    </a:lnTo>
                    <a:lnTo>
                      <a:pt x="764" y="67"/>
                    </a:lnTo>
                    <a:lnTo>
                      <a:pt x="784" y="59"/>
                    </a:lnTo>
                    <a:lnTo>
                      <a:pt x="802" y="51"/>
                    </a:lnTo>
                    <a:lnTo>
                      <a:pt x="819" y="40"/>
                    </a:lnTo>
                    <a:lnTo>
                      <a:pt x="836" y="29"/>
                    </a:lnTo>
                    <a:lnTo>
                      <a:pt x="849" y="16"/>
                    </a:lnTo>
                    <a:lnTo>
                      <a:pt x="861" y="0"/>
                    </a:lnTo>
                    <a:lnTo>
                      <a:pt x="871" y="9"/>
                    </a:lnTo>
                    <a:lnTo>
                      <a:pt x="876" y="21"/>
                    </a:lnTo>
                    <a:lnTo>
                      <a:pt x="874" y="32"/>
                    </a:lnTo>
                    <a:lnTo>
                      <a:pt x="865" y="45"/>
                    </a:lnTo>
                    <a:close/>
                  </a:path>
                </a:pathLst>
              </a:custGeom>
              <a:solidFill>
                <a:srgbClr val="FF8C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35" name="Freeform 24">
                <a:extLst>
                  <a:ext uri="{FF2B5EF4-FFF2-40B4-BE49-F238E27FC236}">
                    <a16:creationId xmlns:a16="http://schemas.microsoft.com/office/drawing/2014/main" id="{BC0C3D3E-31B1-46F6-B738-33498323338C}"/>
                  </a:ext>
                </a:extLst>
              </p:cNvPr>
              <p:cNvSpPr>
                <a:spLocks/>
              </p:cNvSpPr>
              <p:nvPr/>
            </p:nvSpPr>
            <p:spPr bwMode="auto">
              <a:xfrm>
                <a:off x="592" y="381"/>
                <a:ext cx="35" cy="46"/>
              </a:xfrm>
              <a:custGeom>
                <a:avLst/>
                <a:gdLst>
                  <a:gd name="T0" fmla="*/ 140 w 140"/>
                  <a:gd name="T1" fmla="*/ 98 h 185"/>
                  <a:gd name="T2" fmla="*/ 126 w 140"/>
                  <a:gd name="T3" fmla="*/ 107 h 185"/>
                  <a:gd name="T4" fmla="*/ 112 w 140"/>
                  <a:gd name="T5" fmla="*/ 117 h 185"/>
                  <a:gd name="T6" fmla="*/ 97 w 140"/>
                  <a:gd name="T7" fmla="*/ 127 h 185"/>
                  <a:gd name="T8" fmla="*/ 83 w 140"/>
                  <a:gd name="T9" fmla="*/ 138 h 185"/>
                  <a:gd name="T10" fmla="*/ 69 w 140"/>
                  <a:gd name="T11" fmla="*/ 148 h 185"/>
                  <a:gd name="T12" fmla="*/ 56 w 140"/>
                  <a:gd name="T13" fmla="*/ 159 h 185"/>
                  <a:gd name="T14" fmla="*/ 44 w 140"/>
                  <a:gd name="T15" fmla="*/ 172 h 185"/>
                  <a:gd name="T16" fmla="*/ 32 w 140"/>
                  <a:gd name="T17" fmla="*/ 185 h 185"/>
                  <a:gd name="T18" fmla="*/ 32 w 140"/>
                  <a:gd name="T19" fmla="*/ 174 h 185"/>
                  <a:gd name="T20" fmla="*/ 35 w 140"/>
                  <a:gd name="T21" fmla="*/ 162 h 185"/>
                  <a:gd name="T22" fmla="*/ 41 w 140"/>
                  <a:gd name="T23" fmla="*/ 151 h 185"/>
                  <a:gd name="T24" fmla="*/ 47 w 140"/>
                  <a:gd name="T25" fmla="*/ 139 h 185"/>
                  <a:gd name="T26" fmla="*/ 50 w 140"/>
                  <a:gd name="T27" fmla="*/ 126 h 185"/>
                  <a:gd name="T28" fmla="*/ 50 w 140"/>
                  <a:gd name="T29" fmla="*/ 115 h 185"/>
                  <a:gd name="T30" fmla="*/ 45 w 140"/>
                  <a:gd name="T31" fmla="*/ 104 h 185"/>
                  <a:gd name="T32" fmla="*/ 32 w 140"/>
                  <a:gd name="T33" fmla="*/ 95 h 185"/>
                  <a:gd name="T34" fmla="*/ 19 w 140"/>
                  <a:gd name="T35" fmla="*/ 92 h 185"/>
                  <a:gd name="T36" fmla="*/ 9 w 140"/>
                  <a:gd name="T37" fmla="*/ 93 h 185"/>
                  <a:gd name="T38" fmla="*/ 1 w 140"/>
                  <a:gd name="T39" fmla="*/ 92 h 185"/>
                  <a:gd name="T40" fmla="*/ 0 w 140"/>
                  <a:gd name="T41" fmla="*/ 81 h 185"/>
                  <a:gd name="T42" fmla="*/ 0 w 140"/>
                  <a:gd name="T43" fmla="*/ 71 h 185"/>
                  <a:gd name="T44" fmla="*/ 140 w 140"/>
                  <a:gd name="T45" fmla="*/ 0 h 185"/>
                  <a:gd name="T46" fmla="*/ 140 w 140"/>
                  <a:gd name="T47" fmla="*/ 98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40" h="185">
                    <a:moveTo>
                      <a:pt x="140" y="98"/>
                    </a:moveTo>
                    <a:lnTo>
                      <a:pt x="126" y="107"/>
                    </a:lnTo>
                    <a:lnTo>
                      <a:pt x="112" y="117"/>
                    </a:lnTo>
                    <a:lnTo>
                      <a:pt x="97" y="127"/>
                    </a:lnTo>
                    <a:lnTo>
                      <a:pt x="83" y="138"/>
                    </a:lnTo>
                    <a:lnTo>
                      <a:pt x="69" y="148"/>
                    </a:lnTo>
                    <a:lnTo>
                      <a:pt x="56" y="159"/>
                    </a:lnTo>
                    <a:lnTo>
                      <a:pt x="44" y="172"/>
                    </a:lnTo>
                    <a:lnTo>
                      <a:pt x="32" y="185"/>
                    </a:lnTo>
                    <a:lnTo>
                      <a:pt x="32" y="174"/>
                    </a:lnTo>
                    <a:lnTo>
                      <a:pt x="35" y="162"/>
                    </a:lnTo>
                    <a:lnTo>
                      <a:pt x="41" y="151"/>
                    </a:lnTo>
                    <a:lnTo>
                      <a:pt x="47" y="139"/>
                    </a:lnTo>
                    <a:lnTo>
                      <a:pt x="50" y="126"/>
                    </a:lnTo>
                    <a:lnTo>
                      <a:pt x="50" y="115"/>
                    </a:lnTo>
                    <a:lnTo>
                      <a:pt x="45" y="104"/>
                    </a:lnTo>
                    <a:lnTo>
                      <a:pt x="32" y="95"/>
                    </a:lnTo>
                    <a:lnTo>
                      <a:pt x="19" y="92"/>
                    </a:lnTo>
                    <a:lnTo>
                      <a:pt x="9" y="93"/>
                    </a:lnTo>
                    <a:lnTo>
                      <a:pt x="1" y="92"/>
                    </a:lnTo>
                    <a:lnTo>
                      <a:pt x="0" y="81"/>
                    </a:lnTo>
                    <a:lnTo>
                      <a:pt x="0" y="71"/>
                    </a:lnTo>
                    <a:lnTo>
                      <a:pt x="140" y="0"/>
                    </a:lnTo>
                    <a:lnTo>
                      <a:pt x="140" y="98"/>
                    </a:lnTo>
                    <a:close/>
                  </a:path>
                </a:pathLst>
              </a:custGeom>
              <a:solidFill>
                <a:srgbClr val="F2CC0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36" name="Freeform 25">
                <a:extLst>
                  <a:ext uri="{FF2B5EF4-FFF2-40B4-BE49-F238E27FC236}">
                    <a16:creationId xmlns:a16="http://schemas.microsoft.com/office/drawing/2014/main" id="{15F78568-B60A-48F4-A4F6-A87CA0896F80}"/>
                  </a:ext>
                </a:extLst>
              </p:cNvPr>
              <p:cNvSpPr>
                <a:spLocks/>
              </p:cNvSpPr>
              <p:nvPr/>
            </p:nvSpPr>
            <p:spPr bwMode="auto">
              <a:xfrm>
                <a:off x="540" y="396"/>
                <a:ext cx="42" cy="29"/>
              </a:xfrm>
              <a:custGeom>
                <a:avLst/>
                <a:gdLst>
                  <a:gd name="T0" fmla="*/ 168 w 168"/>
                  <a:gd name="T1" fmla="*/ 61 h 117"/>
                  <a:gd name="T2" fmla="*/ 107 w 168"/>
                  <a:gd name="T3" fmla="*/ 114 h 117"/>
                  <a:gd name="T4" fmla="*/ 94 w 168"/>
                  <a:gd name="T5" fmla="*/ 115 h 117"/>
                  <a:gd name="T6" fmla="*/ 81 w 168"/>
                  <a:gd name="T7" fmla="*/ 116 h 117"/>
                  <a:gd name="T8" fmla="*/ 67 w 168"/>
                  <a:gd name="T9" fmla="*/ 116 h 117"/>
                  <a:gd name="T10" fmla="*/ 54 w 168"/>
                  <a:gd name="T11" fmla="*/ 117 h 117"/>
                  <a:gd name="T12" fmla="*/ 39 w 168"/>
                  <a:gd name="T13" fmla="*/ 116 h 117"/>
                  <a:gd name="T14" fmla="*/ 26 w 168"/>
                  <a:gd name="T15" fmla="*/ 115 h 117"/>
                  <a:gd name="T16" fmla="*/ 13 w 168"/>
                  <a:gd name="T17" fmla="*/ 114 h 117"/>
                  <a:gd name="T18" fmla="*/ 1 w 168"/>
                  <a:gd name="T19" fmla="*/ 110 h 117"/>
                  <a:gd name="T20" fmla="*/ 0 w 168"/>
                  <a:gd name="T21" fmla="*/ 0 h 117"/>
                  <a:gd name="T22" fmla="*/ 21 w 168"/>
                  <a:gd name="T23" fmla="*/ 1 h 117"/>
                  <a:gd name="T24" fmla="*/ 42 w 168"/>
                  <a:gd name="T25" fmla="*/ 3 h 117"/>
                  <a:gd name="T26" fmla="*/ 63 w 168"/>
                  <a:gd name="T27" fmla="*/ 5 h 117"/>
                  <a:gd name="T28" fmla="*/ 84 w 168"/>
                  <a:gd name="T29" fmla="*/ 7 h 117"/>
                  <a:gd name="T30" fmla="*/ 105 w 168"/>
                  <a:gd name="T31" fmla="*/ 10 h 117"/>
                  <a:gd name="T32" fmla="*/ 125 w 168"/>
                  <a:gd name="T33" fmla="*/ 12 h 117"/>
                  <a:gd name="T34" fmla="*/ 146 w 168"/>
                  <a:gd name="T35" fmla="*/ 14 h 117"/>
                  <a:gd name="T36" fmla="*/ 166 w 168"/>
                  <a:gd name="T37" fmla="*/ 17 h 117"/>
                  <a:gd name="T38" fmla="*/ 168 w 168"/>
                  <a:gd name="T39" fmla="*/ 61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68" h="117">
                    <a:moveTo>
                      <a:pt x="168" y="61"/>
                    </a:moveTo>
                    <a:lnTo>
                      <a:pt x="107" y="114"/>
                    </a:lnTo>
                    <a:lnTo>
                      <a:pt x="94" y="115"/>
                    </a:lnTo>
                    <a:lnTo>
                      <a:pt x="81" y="116"/>
                    </a:lnTo>
                    <a:lnTo>
                      <a:pt x="67" y="116"/>
                    </a:lnTo>
                    <a:lnTo>
                      <a:pt x="54" y="117"/>
                    </a:lnTo>
                    <a:lnTo>
                      <a:pt x="39" y="116"/>
                    </a:lnTo>
                    <a:lnTo>
                      <a:pt x="26" y="115"/>
                    </a:lnTo>
                    <a:lnTo>
                      <a:pt x="13" y="114"/>
                    </a:lnTo>
                    <a:lnTo>
                      <a:pt x="1" y="110"/>
                    </a:lnTo>
                    <a:lnTo>
                      <a:pt x="0" y="0"/>
                    </a:lnTo>
                    <a:lnTo>
                      <a:pt x="21" y="1"/>
                    </a:lnTo>
                    <a:lnTo>
                      <a:pt x="42" y="3"/>
                    </a:lnTo>
                    <a:lnTo>
                      <a:pt x="63" y="5"/>
                    </a:lnTo>
                    <a:lnTo>
                      <a:pt x="84" y="7"/>
                    </a:lnTo>
                    <a:lnTo>
                      <a:pt x="105" y="10"/>
                    </a:lnTo>
                    <a:lnTo>
                      <a:pt x="125" y="12"/>
                    </a:lnTo>
                    <a:lnTo>
                      <a:pt x="146" y="14"/>
                    </a:lnTo>
                    <a:lnTo>
                      <a:pt x="166" y="17"/>
                    </a:lnTo>
                    <a:lnTo>
                      <a:pt x="168" y="61"/>
                    </a:lnTo>
                    <a:close/>
                  </a:path>
                </a:pathLst>
              </a:custGeom>
              <a:solidFill>
                <a:srgbClr val="F2CC0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37" name="Freeform 26">
                <a:extLst>
                  <a:ext uri="{FF2B5EF4-FFF2-40B4-BE49-F238E27FC236}">
                    <a16:creationId xmlns:a16="http://schemas.microsoft.com/office/drawing/2014/main" id="{89B287C7-7160-4EB5-89EE-1DCC07F8727C}"/>
                  </a:ext>
                </a:extLst>
              </p:cNvPr>
              <p:cNvSpPr>
                <a:spLocks/>
              </p:cNvSpPr>
              <p:nvPr/>
            </p:nvSpPr>
            <p:spPr bwMode="auto">
              <a:xfrm>
                <a:off x="545" y="402"/>
                <a:ext cx="27" cy="21"/>
              </a:xfrm>
              <a:custGeom>
                <a:avLst/>
                <a:gdLst>
                  <a:gd name="T0" fmla="*/ 107 w 107"/>
                  <a:gd name="T1" fmla="*/ 39 h 84"/>
                  <a:gd name="T2" fmla="*/ 107 w 107"/>
                  <a:gd name="T3" fmla="*/ 43 h 84"/>
                  <a:gd name="T4" fmla="*/ 104 w 107"/>
                  <a:gd name="T5" fmla="*/ 46 h 84"/>
                  <a:gd name="T6" fmla="*/ 100 w 107"/>
                  <a:gd name="T7" fmla="*/ 47 h 84"/>
                  <a:gd name="T8" fmla="*/ 96 w 107"/>
                  <a:gd name="T9" fmla="*/ 49 h 84"/>
                  <a:gd name="T10" fmla="*/ 92 w 107"/>
                  <a:gd name="T11" fmla="*/ 46 h 84"/>
                  <a:gd name="T12" fmla="*/ 87 w 107"/>
                  <a:gd name="T13" fmla="*/ 41 h 84"/>
                  <a:gd name="T14" fmla="*/ 83 w 107"/>
                  <a:gd name="T15" fmla="*/ 37 h 84"/>
                  <a:gd name="T16" fmla="*/ 78 w 107"/>
                  <a:gd name="T17" fmla="*/ 33 h 84"/>
                  <a:gd name="T18" fmla="*/ 71 w 107"/>
                  <a:gd name="T19" fmla="*/ 29 h 84"/>
                  <a:gd name="T20" fmla="*/ 66 w 107"/>
                  <a:gd name="T21" fmla="*/ 27 h 84"/>
                  <a:gd name="T22" fmla="*/ 58 w 107"/>
                  <a:gd name="T23" fmla="*/ 26 h 84"/>
                  <a:gd name="T24" fmla="*/ 52 w 107"/>
                  <a:gd name="T25" fmla="*/ 26 h 84"/>
                  <a:gd name="T26" fmla="*/ 49 w 107"/>
                  <a:gd name="T27" fmla="*/ 42 h 84"/>
                  <a:gd name="T28" fmla="*/ 48 w 107"/>
                  <a:gd name="T29" fmla="*/ 60 h 84"/>
                  <a:gd name="T30" fmla="*/ 43 w 107"/>
                  <a:gd name="T31" fmla="*/ 75 h 84"/>
                  <a:gd name="T32" fmla="*/ 31 w 107"/>
                  <a:gd name="T33" fmla="*/ 84 h 84"/>
                  <a:gd name="T34" fmla="*/ 22 w 107"/>
                  <a:gd name="T35" fmla="*/ 77 h 84"/>
                  <a:gd name="T36" fmla="*/ 19 w 107"/>
                  <a:gd name="T37" fmla="*/ 68 h 84"/>
                  <a:gd name="T38" fmla="*/ 19 w 107"/>
                  <a:gd name="T39" fmla="*/ 57 h 84"/>
                  <a:gd name="T40" fmla="*/ 21 w 107"/>
                  <a:gd name="T41" fmla="*/ 48 h 84"/>
                  <a:gd name="T42" fmla="*/ 22 w 107"/>
                  <a:gd name="T43" fmla="*/ 39 h 84"/>
                  <a:gd name="T44" fmla="*/ 22 w 107"/>
                  <a:gd name="T45" fmla="*/ 29 h 84"/>
                  <a:gd name="T46" fmla="*/ 17 w 107"/>
                  <a:gd name="T47" fmla="*/ 22 h 84"/>
                  <a:gd name="T48" fmla="*/ 6 w 107"/>
                  <a:gd name="T49" fmla="*/ 17 h 84"/>
                  <a:gd name="T50" fmla="*/ 4 w 107"/>
                  <a:gd name="T51" fmla="*/ 15 h 84"/>
                  <a:gd name="T52" fmla="*/ 1 w 107"/>
                  <a:gd name="T53" fmla="*/ 12 h 84"/>
                  <a:gd name="T54" fmla="*/ 0 w 107"/>
                  <a:gd name="T55" fmla="*/ 8 h 84"/>
                  <a:gd name="T56" fmla="*/ 0 w 107"/>
                  <a:gd name="T57" fmla="*/ 3 h 84"/>
                  <a:gd name="T58" fmla="*/ 6 w 107"/>
                  <a:gd name="T59" fmla="*/ 0 h 84"/>
                  <a:gd name="T60" fmla="*/ 13 w 107"/>
                  <a:gd name="T61" fmla="*/ 1 h 84"/>
                  <a:gd name="T62" fmla="*/ 19 w 107"/>
                  <a:gd name="T63" fmla="*/ 5 h 84"/>
                  <a:gd name="T64" fmla="*/ 26 w 107"/>
                  <a:gd name="T65" fmla="*/ 6 h 84"/>
                  <a:gd name="T66" fmla="*/ 38 w 107"/>
                  <a:gd name="T67" fmla="*/ 6 h 84"/>
                  <a:gd name="T68" fmla="*/ 49 w 107"/>
                  <a:gd name="T69" fmla="*/ 6 h 84"/>
                  <a:gd name="T70" fmla="*/ 62 w 107"/>
                  <a:gd name="T71" fmla="*/ 7 h 84"/>
                  <a:gd name="T72" fmla="*/ 75 w 107"/>
                  <a:gd name="T73" fmla="*/ 8 h 84"/>
                  <a:gd name="T74" fmla="*/ 87 w 107"/>
                  <a:gd name="T75" fmla="*/ 12 h 84"/>
                  <a:gd name="T76" fmla="*/ 96 w 107"/>
                  <a:gd name="T77" fmla="*/ 17 h 84"/>
                  <a:gd name="T78" fmla="*/ 104 w 107"/>
                  <a:gd name="T79" fmla="*/ 26 h 84"/>
                  <a:gd name="T80" fmla="*/ 107 w 107"/>
                  <a:gd name="T81" fmla="*/ 39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07" h="84">
                    <a:moveTo>
                      <a:pt x="107" y="39"/>
                    </a:moveTo>
                    <a:lnTo>
                      <a:pt x="107" y="43"/>
                    </a:lnTo>
                    <a:lnTo>
                      <a:pt x="104" y="46"/>
                    </a:lnTo>
                    <a:lnTo>
                      <a:pt x="100" y="47"/>
                    </a:lnTo>
                    <a:lnTo>
                      <a:pt x="96" y="49"/>
                    </a:lnTo>
                    <a:lnTo>
                      <a:pt x="92" y="46"/>
                    </a:lnTo>
                    <a:lnTo>
                      <a:pt x="87" y="41"/>
                    </a:lnTo>
                    <a:lnTo>
                      <a:pt x="83" y="37"/>
                    </a:lnTo>
                    <a:lnTo>
                      <a:pt x="78" y="33"/>
                    </a:lnTo>
                    <a:lnTo>
                      <a:pt x="71" y="29"/>
                    </a:lnTo>
                    <a:lnTo>
                      <a:pt x="66" y="27"/>
                    </a:lnTo>
                    <a:lnTo>
                      <a:pt x="58" y="26"/>
                    </a:lnTo>
                    <a:lnTo>
                      <a:pt x="52" y="26"/>
                    </a:lnTo>
                    <a:lnTo>
                      <a:pt x="49" y="42"/>
                    </a:lnTo>
                    <a:lnTo>
                      <a:pt x="48" y="60"/>
                    </a:lnTo>
                    <a:lnTo>
                      <a:pt x="43" y="75"/>
                    </a:lnTo>
                    <a:lnTo>
                      <a:pt x="31" y="84"/>
                    </a:lnTo>
                    <a:lnTo>
                      <a:pt x="22" y="77"/>
                    </a:lnTo>
                    <a:lnTo>
                      <a:pt x="19" y="68"/>
                    </a:lnTo>
                    <a:lnTo>
                      <a:pt x="19" y="57"/>
                    </a:lnTo>
                    <a:lnTo>
                      <a:pt x="21" y="48"/>
                    </a:lnTo>
                    <a:lnTo>
                      <a:pt x="22" y="39"/>
                    </a:lnTo>
                    <a:lnTo>
                      <a:pt x="22" y="29"/>
                    </a:lnTo>
                    <a:lnTo>
                      <a:pt x="17" y="22"/>
                    </a:lnTo>
                    <a:lnTo>
                      <a:pt x="6" y="17"/>
                    </a:lnTo>
                    <a:lnTo>
                      <a:pt x="4" y="15"/>
                    </a:lnTo>
                    <a:lnTo>
                      <a:pt x="1" y="12"/>
                    </a:lnTo>
                    <a:lnTo>
                      <a:pt x="0" y="8"/>
                    </a:lnTo>
                    <a:lnTo>
                      <a:pt x="0" y="3"/>
                    </a:lnTo>
                    <a:lnTo>
                      <a:pt x="6" y="0"/>
                    </a:lnTo>
                    <a:lnTo>
                      <a:pt x="13" y="1"/>
                    </a:lnTo>
                    <a:lnTo>
                      <a:pt x="19" y="5"/>
                    </a:lnTo>
                    <a:lnTo>
                      <a:pt x="26" y="6"/>
                    </a:lnTo>
                    <a:lnTo>
                      <a:pt x="38" y="6"/>
                    </a:lnTo>
                    <a:lnTo>
                      <a:pt x="49" y="6"/>
                    </a:lnTo>
                    <a:lnTo>
                      <a:pt x="62" y="7"/>
                    </a:lnTo>
                    <a:lnTo>
                      <a:pt x="75" y="8"/>
                    </a:lnTo>
                    <a:lnTo>
                      <a:pt x="87" y="12"/>
                    </a:lnTo>
                    <a:lnTo>
                      <a:pt x="96" y="17"/>
                    </a:lnTo>
                    <a:lnTo>
                      <a:pt x="104" y="26"/>
                    </a:lnTo>
                    <a:lnTo>
                      <a:pt x="107" y="39"/>
                    </a:lnTo>
                    <a:close/>
                  </a:path>
                </a:pathLst>
              </a:custGeom>
              <a:solidFill>
                <a:srgbClr val="FF00D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38" name="Freeform 27">
                <a:extLst>
                  <a:ext uri="{FF2B5EF4-FFF2-40B4-BE49-F238E27FC236}">
                    <a16:creationId xmlns:a16="http://schemas.microsoft.com/office/drawing/2014/main" id="{A6C6A56F-E1C8-48C8-BEC0-89BD6D2F8EA3}"/>
                  </a:ext>
                </a:extLst>
              </p:cNvPr>
              <p:cNvSpPr>
                <a:spLocks/>
              </p:cNvSpPr>
              <p:nvPr/>
            </p:nvSpPr>
            <p:spPr bwMode="auto">
              <a:xfrm>
                <a:off x="521" y="412"/>
                <a:ext cx="91" cy="156"/>
              </a:xfrm>
              <a:custGeom>
                <a:avLst/>
                <a:gdLst>
                  <a:gd name="T0" fmla="*/ 255 w 365"/>
                  <a:gd name="T1" fmla="*/ 129 h 622"/>
                  <a:gd name="T2" fmla="*/ 222 w 365"/>
                  <a:gd name="T3" fmla="*/ 185 h 622"/>
                  <a:gd name="T4" fmla="*/ 192 w 365"/>
                  <a:gd name="T5" fmla="*/ 243 h 622"/>
                  <a:gd name="T6" fmla="*/ 162 w 365"/>
                  <a:gd name="T7" fmla="*/ 302 h 622"/>
                  <a:gd name="T8" fmla="*/ 157 w 365"/>
                  <a:gd name="T9" fmla="*/ 347 h 622"/>
                  <a:gd name="T10" fmla="*/ 158 w 365"/>
                  <a:gd name="T11" fmla="*/ 383 h 622"/>
                  <a:gd name="T12" fmla="*/ 144 w 365"/>
                  <a:gd name="T13" fmla="*/ 422 h 622"/>
                  <a:gd name="T14" fmla="*/ 137 w 365"/>
                  <a:gd name="T15" fmla="*/ 462 h 622"/>
                  <a:gd name="T16" fmla="*/ 148 w 365"/>
                  <a:gd name="T17" fmla="*/ 488 h 622"/>
                  <a:gd name="T18" fmla="*/ 161 w 365"/>
                  <a:gd name="T19" fmla="*/ 491 h 622"/>
                  <a:gd name="T20" fmla="*/ 171 w 365"/>
                  <a:gd name="T21" fmla="*/ 478 h 622"/>
                  <a:gd name="T22" fmla="*/ 178 w 365"/>
                  <a:gd name="T23" fmla="*/ 457 h 622"/>
                  <a:gd name="T24" fmla="*/ 185 w 365"/>
                  <a:gd name="T25" fmla="*/ 434 h 622"/>
                  <a:gd name="T26" fmla="*/ 198 w 365"/>
                  <a:gd name="T27" fmla="*/ 414 h 622"/>
                  <a:gd name="T28" fmla="*/ 226 w 365"/>
                  <a:gd name="T29" fmla="*/ 422 h 622"/>
                  <a:gd name="T30" fmla="*/ 264 w 365"/>
                  <a:gd name="T31" fmla="*/ 460 h 622"/>
                  <a:gd name="T32" fmla="*/ 303 w 365"/>
                  <a:gd name="T33" fmla="*/ 496 h 622"/>
                  <a:gd name="T34" fmla="*/ 343 w 365"/>
                  <a:gd name="T35" fmla="*/ 531 h 622"/>
                  <a:gd name="T36" fmla="*/ 345 w 365"/>
                  <a:gd name="T37" fmla="*/ 561 h 622"/>
                  <a:gd name="T38" fmla="*/ 300 w 365"/>
                  <a:gd name="T39" fmla="*/ 590 h 622"/>
                  <a:gd name="T40" fmla="*/ 252 w 365"/>
                  <a:gd name="T41" fmla="*/ 613 h 622"/>
                  <a:gd name="T42" fmla="*/ 201 w 365"/>
                  <a:gd name="T43" fmla="*/ 622 h 622"/>
                  <a:gd name="T44" fmla="*/ 145 w 365"/>
                  <a:gd name="T45" fmla="*/ 579 h 622"/>
                  <a:gd name="T46" fmla="*/ 101 w 365"/>
                  <a:gd name="T47" fmla="*/ 493 h 622"/>
                  <a:gd name="T48" fmla="*/ 73 w 365"/>
                  <a:gd name="T49" fmla="*/ 400 h 622"/>
                  <a:gd name="T50" fmla="*/ 64 w 365"/>
                  <a:gd name="T51" fmla="*/ 302 h 622"/>
                  <a:gd name="T52" fmla="*/ 72 w 365"/>
                  <a:gd name="T53" fmla="*/ 235 h 622"/>
                  <a:gd name="T54" fmla="*/ 98 w 365"/>
                  <a:gd name="T55" fmla="*/ 214 h 622"/>
                  <a:gd name="T56" fmla="*/ 132 w 365"/>
                  <a:gd name="T57" fmla="*/ 202 h 622"/>
                  <a:gd name="T58" fmla="*/ 166 w 365"/>
                  <a:gd name="T59" fmla="*/ 192 h 622"/>
                  <a:gd name="T60" fmla="*/ 179 w 365"/>
                  <a:gd name="T61" fmla="*/ 180 h 622"/>
                  <a:gd name="T62" fmla="*/ 172 w 365"/>
                  <a:gd name="T63" fmla="*/ 172 h 622"/>
                  <a:gd name="T64" fmla="*/ 153 w 365"/>
                  <a:gd name="T65" fmla="*/ 172 h 622"/>
                  <a:gd name="T66" fmla="*/ 123 w 365"/>
                  <a:gd name="T67" fmla="*/ 174 h 622"/>
                  <a:gd name="T68" fmla="*/ 93 w 365"/>
                  <a:gd name="T69" fmla="*/ 175 h 622"/>
                  <a:gd name="T70" fmla="*/ 63 w 365"/>
                  <a:gd name="T71" fmla="*/ 179 h 622"/>
                  <a:gd name="T72" fmla="*/ 34 w 365"/>
                  <a:gd name="T73" fmla="*/ 165 h 622"/>
                  <a:gd name="T74" fmla="*/ 11 w 365"/>
                  <a:gd name="T75" fmla="*/ 127 h 622"/>
                  <a:gd name="T76" fmla="*/ 0 w 365"/>
                  <a:gd name="T77" fmla="*/ 85 h 622"/>
                  <a:gd name="T78" fmla="*/ 8 w 365"/>
                  <a:gd name="T79" fmla="*/ 42 h 622"/>
                  <a:gd name="T80" fmla="*/ 42 w 365"/>
                  <a:gd name="T81" fmla="*/ 17 h 622"/>
                  <a:gd name="T82" fmla="*/ 45 w 365"/>
                  <a:gd name="T83" fmla="*/ 41 h 622"/>
                  <a:gd name="T84" fmla="*/ 56 w 365"/>
                  <a:gd name="T85" fmla="*/ 55 h 622"/>
                  <a:gd name="T86" fmla="*/ 73 w 365"/>
                  <a:gd name="T87" fmla="*/ 65 h 622"/>
                  <a:gd name="T88" fmla="*/ 92 w 365"/>
                  <a:gd name="T89" fmla="*/ 81 h 622"/>
                  <a:gd name="T90" fmla="*/ 108 w 365"/>
                  <a:gd name="T91" fmla="*/ 91 h 622"/>
                  <a:gd name="T92" fmla="*/ 131 w 365"/>
                  <a:gd name="T93" fmla="*/ 95 h 622"/>
                  <a:gd name="T94" fmla="*/ 154 w 365"/>
                  <a:gd name="T95" fmla="*/ 95 h 622"/>
                  <a:gd name="T96" fmla="*/ 176 w 365"/>
                  <a:gd name="T97" fmla="*/ 90 h 622"/>
                  <a:gd name="T98" fmla="*/ 210 w 365"/>
                  <a:gd name="T99" fmla="*/ 72 h 622"/>
                  <a:gd name="T100" fmla="*/ 236 w 365"/>
                  <a:gd name="T101" fmla="*/ 45 h 622"/>
                  <a:gd name="T102" fmla="*/ 262 w 365"/>
                  <a:gd name="T103" fmla="*/ 20 h 622"/>
                  <a:gd name="T104" fmla="*/ 294 w 365"/>
                  <a:gd name="T105" fmla="*/ 0 h 622"/>
                  <a:gd name="T106" fmla="*/ 285 w 365"/>
                  <a:gd name="T107" fmla="*/ 23 h 622"/>
                  <a:gd name="T108" fmla="*/ 273 w 365"/>
                  <a:gd name="T109" fmla="*/ 48 h 622"/>
                  <a:gd name="T110" fmla="*/ 266 w 365"/>
                  <a:gd name="T111" fmla="*/ 74 h 622"/>
                  <a:gd name="T112" fmla="*/ 274 w 365"/>
                  <a:gd name="T113" fmla="*/ 100 h 6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65" h="622">
                    <a:moveTo>
                      <a:pt x="274" y="100"/>
                    </a:moveTo>
                    <a:lnTo>
                      <a:pt x="255" y="129"/>
                    </a:lnTo>
                    <a:lnTo>
                      <a:pt x="238" y="157"/>
                    </a:lnTo>
                    <a:lnTo>
                      <a:pt x="222" y="185"/>
                    </a:lnTo>
                    <a:lnTo>
                      <a:pt x="206" y="214"/>
                    </a:lnTo>
                    <a:lnTo>
                      <a:pt x="192" y="243"/>
                    </a:lnTo>
                    <a:lnTo>
                      <a:pt x="178" y="272"/>
                    </a:lnTo>
                    <a:lnTo>
                      <a:pt x="162" y="302"/>
                    </a:lnTo>
                    <a:lnTo>
                      <a:pt x="145" y="330"/>
                    </a:lnTo>
                    <a:lnTo>
                      <a:pt x="157" y="347"/>
                    </a:lnTo>
                    <a:lnTo>
                      <a:pt x="161" y="365"/>
                    </a:lnTo>
                    <a:lnTo>
                      <a:pt x="158" y="383"/>
                    </a:lnTo>
                    <a:lnTo>
                      <a:pt x="152" y="402"/>
                    </a:lnTo>
                    <a:lnTo>
                      <a:pt x="144" y="422"/>
                    </a:lnTo>
                    <a:lnTo>
                      <a:pt x="138" y="441"/>
                    </a:lnTo>
                    <a:lnTo>
                      <a:pt x="137" y="462"/>
                    </a:lnTo>
                    <a:lnTo>
                      <a:pt x="142" y="483"/>
                    </a:lnTo>
                    <a:lnTo>
                      <a:pt x="148" y="488"/>
                    </a:lnTo>
                    <a:lnTo>
                      <a:pt x="154" y="490"/>
                    </a:lnTo>
                    <a:lnTo>
                      <a:pt x="161" y="491"/>
                    </a:lnTo>
                    <a:lnTo>
                      <a:pt x="167" y="489"/>
                    </a:lnTo>
                    <a:lnTo>
                      <a:pt x="171" y="478"/>
                    </a:lnTo>
                    <a:lnTo>
                      <a:pt x="174" y="468"/>
                    </a:lnTo>
                    <a:lnTo>
                      <a:pt x="178" y="457"/>
                    </a:lnTo>
                    <a:lnTo>
                      <a:pt x="182" y="445"/>
                    </a:lnTo>
                    <a:lnTo>
                      <a:pt x="185" y="434"/>
                    </a:lnTo>
                    <a:lnTo>
                      <a:pt x="191" y="423"/>
                    </a:lnTo>
                    <a:lnTo>
                      <a:pt x="198" y="414"/>
                    </a:lnTo>
                    <a:lnTo>
                      <a:pt x="206" y="405"/>
                    </a:lnTo>
                    <a:lnTo>
                      <a:pt x="226" y="422"/>
                    </a:lnTo>
                    <a:lnTo>
                      <a:pt x="244" y="441"/>
                    </a:lnTo>
                    <a:lnTo>
                      <a:pt x="264" y="460"/>
                    </a:lnTo>
                    <a:lnTo>
                      <a:pt x="283" y="478"/>
                    </a:lnTo>
                    <a:lnTo>
                      <a:pt x="303" y="496"/>
                    </a:lnTo>
                    <a:lnTo>
                      <a:pt x="322" y="514"/>
                    </a:lnTo>
                    <a:lnTo>
                      <a:pt x="343" y="531"/>
                    </a:lnTo>
                    <a:lnTo>
                      <a:pt x="365" y="546"/>
                    </a:lnTo>
                    <a:lnTo>
                      <a:pt x="345" y="561"/>
                    </a:lnTo>
                    <a:lnTo>
                      <a:pt x="322" y="576"/>
                    </a:lnTo>
                    <a:lnTo>
                      <a:pt x="300" y="590"/>
                    </a:lnTo>
                    <a:lnTo>
                      <a:pt x="277" y="603"/>
                    </a:lnTo>
                    <a:lnTo>
                      <a:pt x="252" y="613"/>
                    </a:lnTo>
                    <a:lnTo>
                      <a:pt x="227" y="620"/>
                    </a:lnTo>
                    <a:lnTo>
                      <a:pt x="201" y="622"/>
                    </a:lnTo>
                    <a:lnTo>
                      <a:pt x="174" y="619"/>
                    </a:lnTo>
                    <a:lnTo>
                      <a:pt x="145" y="579"/>
                    </a:lnTo>
                    <a:lnTo>
                      <a:pt x="120" y="537"/>
                    </a:lnTo>
                    <a:lnTo>
                      <a:pt x="101" y="493"/>
                    </a:lnTo>
                    <a:lnTo>
                      <a:pt x="85" y="447"/>
                    </a:lnTo>
                    <a:lnTo>
                      <a:pt x="73" y="400"/>
                    </a:lnTo>
                    <a:lnTo>
                      <a:pt x="67" y="351"/>
                    </a:lnTo>
                    <a:lnTo>
                      <a:pt x="64" y="302"/>
                    </a:lnTo>
                    <a:lnTo>
                      <a:pt x="64" y="251"/>
                    </a:lnTo>
                    <a:lnTo>
                      <a:pt x="72" y="235"/>
                    </a:lnTo>
                    <a:lnTo>
                      <a:pt x="84" y="223"/>
                    </a:lnTo>
                    <a:lnTo>
                      <a:pt x="98" y="214"/>
                    </a:lnTo>
                    <a:lnTo>
                      <a:pt x="115" y="207"/>
                    </a:lnTo>
                    <a:lnTo>
                      <a:pt x="132" y="202"/>
                    </a:lnTo>
                    <a:lnTo>
                      <a:pt x="149" y="198"/>
                    </a:lnTo>
                    <a:lnTo>
                      <a:pt x="166" y="192"/>
                    </a:lnTo>
                    <a:lnTo>
                      <a:pt x="182" y="185"/>
                    </a:lnTo>
                    <a:lnTo>
                      <a:pt x="179" y="180"/>
                    </a:lnTo>
                    <a:lnTo>
                      <a:pt x="176" y="175"/>
                    </a:lnTo>
                    <a:lnTo>
                      <a:pt x="172" y="172"/>
                    </a:lnTo>
                    <a:lnTo>
                      <a:pt x="167" y="171"/>
                    </a:lnTo>
                    <a:lnTo>
                      <a:pt x="153" y="172"/>
                    </a:lnTo>
                    <a:lnTo>
                      <a:pt x="137" y="173"/>
                    </a:lnTo>
                    <a:lnTo>
                      <a:pt x="123" y="174"/>
                    </a:lnTo>
                    <a:lnTo>
                      <a:pt x="107" y="174"/>
                    </a:lnTo>
                    <a:lnTo>
                      <a:pt x="93" y="175"/>
                    </a:lnTo>
                    <a:lnTo>
                      <a:pt x="77" y="176"/>
                    </a:lnTo>
                    <a:lnTo>
                      <a:pt x="63" y="179"/>
                    </a:lnTo>
                    <a:lnTo>
                      <a:pt x="48" y="181"/>
                    </a:lnTo>
                    <a:lnTo>
                      <a:pt x="34" y="165"/>
                    </a:lnTo>
                    <a:lnTo>
                      <a:pt x="21" y="147"/>
                    </a:lnTo>
                    <a:lnTo>
                      <a:pt x="11" y="127"/>
                    </a:lnTo>
                    <a:lnTo>
                      <a:pt x="3" y="106"/>
                    </a:lnTo>
                    <a:lnTo>
                      <a:pt x="0" y="85"/>
                    </a:lnTo>
                    <a:lnTo>
                      <a:pt x="1" y="63"/>
                    </a:lnTo>
                    <a:lnTo>
                      <a:pt x="8" y="42"/>
                    </a:lnTo>
                    <a:lnTo>
                      <a:pt x="20" y="22"/>
                    </a:lnTo>
                    <a:lnTo>
                      <a:pt x="42" y="17"/>
                    </a:lnTo>
                    <a:lnTo>
                      <a:pt x="42" y="30"/>
                    </a:lnTo>
                    <a:lnTo>
                      <a:pt x="45" y="41"/>
                    </a:lnTo>
                    <a:lnTo>
                      <a:pt x="50" y="49"/>
                    </a:lnTo>
                    <a:lnTo>
                      <a:pt x="56" y="55"/>
                    </a:lnTo>
                    <a:lnTo>
                      <a:pt x="64" y="60"/>
                    </a:lnTo>
                    <a:lnTo>
                      <a:pt x="73" y="65"/>
                    </a:lnTo>
                    <a:lnTo>
                      <a:pt x="82" y="72"/>
                    </a:lnTo>
                    <a:lnTo>
                      <a:pt x="92" y="81"/>
                    </a:lnTo>
                    <a:lnTo>
                      <a:pt x="99" y="86"/>
                    </a:lnTo>
                    <a:lnTo>
                      <a:pt x="108" y="91"/>
                    </a:lnTo>
                    <a:lnTo>
                      <a:pt x="119" y="93"/>
                    </a:lnTo>
                    <a:lnTo>
                      <a:pt x="131" y="95"/>
                    </a:lnTo>
                    <a:lnTo>
                      <a:pt x="141" y="95"/>
                    </a:lnTo>
                    <a:lnTo>
                      <a:pt x="154" y="95"/>
                    </a:lnTo>
                    <a:lnTo>
                      <a:pt x="165" y="92"/>
                    </a:lnTo>
                    <a:lnTo>
                      <a:pt x="176" y="90"/>
                    </a:lnTo>
                    <a:lnTo>
                      <a:pt x="195" y="83"/>
                    </a:lnTo>
                    <a:lnTo>
                      <a:pt x="210" y="72"/>
                    </a:lnTo>
                    <a:lnTo>
                      <a:pt x="223" y="60"/>
                    </a:lnTo>
                    <a:lnTo>
                      <a:pt x="236" y="45"/>
                    </a:lnTo>
                    <a:lnTo>
                      <a:pt x="248" y="33"/>
                    </a:lnTo>
                    <a:lnTo>
                      <a:pt x="262" y="20"/>
                    </a:lnTo>
                    <a:lnTo>
                      <a:pt x="277" y="8"/>
                    </a:lnTo>
                    <a:lnTo>
                      <a:pt x="294" y="0"/>
                    </a:lnTo>
                    <a:lnTo>
                      <a:pt x="290" y="12"/>
                    </a:lnTo>
                    <a:lnTo>
                      <a:pt x="285" y="23"/>
                    </a:lnTo>
                    <a:lnTo>
                      <a:pt x="279" y="35"/>
                    </a:lnTo>
                    <a:lnTo>
                      <a:pt x="273" y="48"/>
                    </a:lnTo>
                    <a:lnTo>
                      <a:pt x="269" y="61"/>
                    </a:lnTo>
                    <a:lnTo>
                      <a:pt x="266" y="74"/>
                    </a:lnTo>
                    <a:lnTo>
                      <a:pt x="269" y="86"/>
                    </a:lnTo>
                    <a:lnTo>
                      <a:pt x="274" y="100"/>
                    </a:lnTo>
                    <a:close/>
                  </a:path>
                </a:pathLst>
              </a:custGeom>
              <a:solidFill>
                <a:srgbClr val="F2D8C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39" name="Freeform 28">
                <a:extLst>
                  <a:ext uri="{FF2B5EF4-FFF2-40B4-BE49-F238E27FC236}">
                    <a16:creationId xmlns:a16="http://schemas.microsoft.com/office/drawing/2014/main" id="{15D5768C-D66A-4D33-B353-4D8F77DC1BDB}"/>
                  </a:ext>
                </a:extLst>
              </p:cNvPr>
              <p:cNvSpPr>
                <a:spLocks/>
              </p:cNvSpPr>
              <p:nvPr/>
            </p:nvSpPr>
            <p:spPr bwMode="auto">
              <a:xfrm>
                <a:off x="508" y="489"/>
                <a:ext cx="16" cy="6"/>
              </a:xfrm>
              <a:custGeom>
                <a:avLst/>
                <a:gdLst>
                  <a:gd name="T0" fmla="*/ 0 w 65"/>
                  <a:gd name="T1" fmla="*/ 26 h 26"/>
                  <a:gd name="T2" fmla="*/ 65 w 65"/>
                  <a:gd name="T3" fmla="*/ 0 h 26"/>
                  <a:gd name="T4" fmla="*/ 65 w 65"/>
                  <a:gd name="T5" fmla="*/ 20 h 26"/>
                  <a:gd name="T6" fmla="*/ 0 w 65"/>
                  <a:gd name="T7" fmla="*/ 26 h 26"/>
                </a:gdLst>
                <a:ahLst/>
                <a:cxnLst>
                  <a:cxn ang="0">
                    <a:pos x="T0" y="T1"/>
                  </a:cxn>
                  <a:cxn ang="0">
                    <a:pos x="T2" y="T3"/>
                  </a:cxn>
                  <a:cxn ang="0">
                    <a:pos x="T4" y="T5"/>
                  </a:cxn>
                  <a:cxn ang="0">
                    <a:pos x="T6" y="T7"/>
                  </a:cxn>
                </a:cxnLst>
                <a:rect l="0" t="0" r="r" b="b"/>
                <a:pathLst>
                  <a:path w="65" h="26">
                    <a:moveTo>
                      <a:pt x="0" y="26"/>
                    </a:moveTo>
                    <a:lnTo>
                      <a:pt x="65" y="0"/>
                    </a:lnTo>
                    <a:lnTo>
                      <a:pt x="65" y="20"/>
                    </a:lnTo>
                    <a:lnTo>
                      <a:pt x="0" y="26"/>
                    </a:lnTo>
                    <a:close/>
                  </a:path>
                </a:pathLst>
              </a:custGeom>
              <a:solidFill>
                <a:srgbClr val="FF8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40" name="Freeform 29">
                <a:extLst>
                  <a:ext uri="{FF2B5EF4-FFF2-40B4-BE49-F238E27FC236}">
                    <a16:creationId xmlns:a16="http://schemas.microsoft.com/office/drawing/2014/main" id="{BFDAC11C-CC1E-412F-A128-9CBC3CF22CF7}"/>
                  </a:ext>
                </a:extLst>
              </p:cNvPr>
              <p:cNvSpPr>
                <a:spLocks/>
              </p:cNvSpPr>
              <p:nvPr/>
            </p:nvSpPr>
            <p:spPr bwMode="auto">
              <a:xfrm>
                <a:off x="491" y="503"/>
                <a:ext cx="48" cy="46"/>
              </a:xfrm>
              <a:custGeom>
                <a:avLst/>
                <a:gdLst>
                  <a:gd name="T0" fmla="*/ 132 w 194"/>
                  <a:gd name="T1" fmla="*/ 0 h 183"/>
                  <a:gd name="T2" fmla="*/ 137 w 194"/>
                  <a:gd name="T3" fmla="*/ 22 h 183"/>
                  <a:gd name="T4" fmla="*/ 143 w 194"/>
                  <a:gd name="T5" fmla="*/ 44 h 183"/>
                  <a:gd name="T6" fmla="*/ 149 w 194"/>
                  <a:gd name="T7" fmla="*/ 66 h 183"/>
                  <a:gd name="T8" fmla="*/ 156 w 194"/>
                  <a:gd name="T9" fmla="*/ 89 h 183"/>
                  <a:gd name="T10" fmla="*/ 164 w 194"/>
                  <a:gd name="T11" fmla="*/ 110 h 183"/>
                  <a:gd name="T12" fmla="*/ 173 w 194"/>
                  <a:gd name="T13" fmla="*/ 132 h 183"/>
                  <a:gd name="T14" fmla="*/ 183 w 194"/>
                  <a:gd name="T15" fmla="*/ 153 h 183"/>
                  <a:gd name="T16" fmla="*/ 194 w 194"/>
                  <a:gd name="T17" fmla="*/ 173 h 183"/>
                  <a:gd name="T18" fmla="*/ 3 w 194"/>
                  <a:gd name="T19" fmla="*/ 183 h 183"/>
                  <a:gd name="T20" fmla="*/ 4 w 194"/>
                  <a:gd name="T21" fmla="*/ 138 h 183"/>
                  <a:gd name="T22" fmla="*/ 4 w 194"/>
                  <a:gd name="T23" fmla="*/ 93 h 183"/>
                  <a:gd name="T24" fmla="*/ 2 w 194"/>
                  <a:gd name="T25" fmla="*/ 48 h 183"/>
                  <a:gd name="T26" fmla="*/ 0 w 194"/>
                  <a:gd name="T27" fmla="*/ 4 h 183"/>
                  <a:gd name="T28" fmla="*/ 132 w 194"/>
                  <a:gd name="T29" fmla="*/ 0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4" h="183">
                    <a:moveTo>
                      <a:pt x="132" y="0"/>
                    </a:moveTo>
                    <a:lnTo>
                      <a:pt x="137" y="22"/>
                    </a:lnTo>
                    <a:lnTo>
                      <a:pt x="143" y="44"/>
                    </a:lnTo>
                    <a:lnTo>
                      <a:pt x="149" y="66"/>
                    </a:lnTo>
                    <a:lnTo>
                      <a:pt x="156" y="89"/>
                    </a:lnTo>
                    <a:lnTo>
                      <a:pt x="164" y="110"/>
                    </a:lnTo>
                    <a:lnTo>
                      <a:pt x="173" y="132"/>
                    </a:lnTo>
                    <a:lnTo>
                      <a:pt x="183" y="153"/>
                    </a:lnTo>
                    <a:lnTo>
                      <a:pt x="194" y="173"/>
                    </a:lnTo>
                    <a:lnTo>
                      <a:pt x="3" y="183"/>
                    </a:lnTo>
                    <a:lnTo>
                      <a:pt x="4" y="138"/>
                    </a:lnTo>
                    <a:lnTo>
                      <a:pt x="4" y="93"/>
                    </a:lnTo>
                    <a:lnTo>
                      <a:pt x="2" y="48"/>
                    </a:lnTo>
                    <a:lnTo>
                      <a:pt x="0" y="4"/>
                    </a:lnTo>
                    <a:lnTo>
                      <a:pt x="132" y="0"/>
                    </a:lnTo>
                    <a:close/>
                  </a:path>
                </a:pathLst>
              </a:custGeom>
              <a:solidFill>
                <a:srgbClr val="FF8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41" name="Freeform 30">
                <a:extLst>
                  <a:ext uri="{FF2B5EF4-FFF2-40B4-BE49-F238E27FC236}">
                    <a16:creationId xmlns:a16="http://schemas.microsoft.com/office/drawing/2014/main" id="{E3EF367C-69C7-4CF2-BA97-35A63FCBAB62}"/>
                  </a:ext>
                </a:extLst>
              </p:cNvPr>
              <p:cNvSpPr>
                <a:spLocks/>
              </p:cNvSpPr>
              <p:nvPr/>
            </p:nvSpPr>
            <p:spPr bwMode="auto">
              <a:xfrm>
                <a:off x="499" y="511"/>
                <a:ext cx="31" cy="32"/>
              </a:xfrm>
              <a:custGeom>
                <a:avLst/>
                <a:gdLst>
                  <a:gd name="T0" fmla="*/ 108 w 121"/>
                  <a:gd name="T1" fmla="*/ 28 h 129"/>
                  <a:gd name="T2" fmla="*/ 104 w 121"/>
                  <a:gd name="T3" fmla="*/ 41 h 129"/>
                  <a:gd name="T4" fmla="*/ 99 w 121"/>
                  <a:gd name="T5" fmla="*/ 53 h 129"/>
                  <a:gd name="T6" fmla="*/ 99 w 121"/>
                  <a:gd name="T7" fmla="*/ 64 h 129"/>
                  <a:gd name="T8" fmla="*/ 112 w 121"/>
                  <a:gd name="T9" fmla="*/ 72 h 129"/>
                  <a:gd name="T10" fmla="*/ 116 w 121"/>
                  <a:gd name="T11" fmla="*/ 80 h 129"/>
                  <a:gd name="T12" fmla="*/ 119 w 121"/>
                  <a:gd name="T13" fmla="*/ 88 h 129"/>
                  <a:gd name="T14" fmla="*/ 121 w 121"/>
                  <a:gd name="T15" fmla="*/ 97 h 129"/>
                  <a:gd name="T16" fmla="*/ 121 w 121"/>
                  <a:gd name="T17" fmla="*/ 107 h 129"/>
                  <a:gd name="T18" fmla="*/ 114 w 121"/>
                  <a:gd name="T19" fmla="*/ 115 h 129"/>
                  <a:gd name="T20" fmla="*/ 101 w 121"/>
                  <a:gd name="T21" fmla="*/ 121 h 129"/>
                  <a:gd name="T22" fmla="*/ 85 w 121"/>
                  <a:gd name="T23" fmla="*/ 125 h 129"/>
                  <a:gd name="T24" fmla="*/ 68 w 121"/>
                  <a:gd name="T25" fmla="*/ 128 h 129"/>
                  <a:gd name="T26" fmla="*/ 50 w 121"/>
                  <a:gd name="T27" fmla="*/ 129 h 129"/>
                  <a:gd name="T28" fmla="*/ 31 w 121"/>
                  <a:gd name="T29" fmla="*/ 127 h 129"/>
                  <a:gd name="T30" fmla="*/ 14 w 121"/>
                  <a:gd name="T31" fmla="*/ 123 h 129"/>
                  <a:gd name="T32" fmla="*/ 0 w 121"/>
                  <a:gd name="T33" fmla="*/ 118 h 129"/>
                  <a:gd name="T34" fmla="*/ 1 w 121"/>
                  <a:gd name="T35" fmla="*/ 111 h 129"/>
                  <a:gd name="T36" fmla="*/ 7 w 121"/>
                  <a:gd name="T37" fmla="*/ 108 h 129"/>
                  <a:gd name="T38" fmla="*/ 13 w 121"/>
                  <a:gd name="T39" fmla="*/ 106 h 129"/>
                  <a:gd name="T40" fmla="*/ 18 w 121"/>
                  <a:gd name="T41" fmla="*/ 101 h 129"/>
                  <a:gd name="T42" fmla="*/ 18 w 121"/>
                  <a:gd name="T43" fmla="*/ 78 h 129"/>
                  <a:gd name="T44" fmla="*/ 20 w 121"/>
                  <a:gd name="T45" fmla="*/ 53 h 129"/>
                  <a:gd name="T46" fmla="*/ 17 w 121"/>
                  <a:gd name="T47" fmla="*/ 31 h 129"/>
                  <a:gd name="T48" fmla="*/ 3 w 121"/>
                  <a:gd name="T49" fmla="*/ 14 h 129"/>
                  <a:gd name="T50" fmla="*/ 1 w 121"/>
                  <a:gd name="T51" fmla="*/ 7 h 129"/>
                  <a:gd name="T52" fmla="*/ 5 w 121"/>
                  <a:gd name="T53" fmla="*/ 4 h 129"/>
                  <a:gd name="T54" fmla="*/ 13 w 121"/>
                  <a:gd name="T55" fmla="*/ 3 h 129"/>
                  <a:gd name="T56" fmla="*/ 18 w 121"/>
                  <a:gd name="T57" fmla="*/ 0 h 129"/>
                  <a:gd name="T58" fmla="*/ 31 w 121"/>
                  <a:gd name="T59" fmla="*/ 0 h 129"/>
                  <a:gd name="T60" fmla="*/ 44 w 121"/>
                  <a:gd name="T61" fmla="*/ 0 h 129"/>
                  <a:gd name="T62" fmla="*/ 59 w 121"/>
                  <a:gd name="T63" fmla="*/ 0 h 129"/>
                  <a:gd name="T64" fmla="*/ 71 w 121"/>
                  <a:gd name="T65" fmla="*/ 3 h 129"/>
                  <a:gd name="T66" fmla="*/ 82 w 121"/>
                  <a:gd name="T67" fmla="*/ 6 h 129"/>
                  <a:gd name="T68" fmla="*/ 93 w 121"/>
                  <a:gd name="T69" fmla="*/ 11 h 129"/>
                  <a:gd name="T70" fmla="*/ 102 w 121"/>
                  <a:gd name="T71" fmla="*/ 18 h 129"/>
                  <a:gd name="T72" fmla="*/ 108 w 121"/>
                  <a:gd name="T73" fmla="*/ 28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1" h="129">
                    <a:moveTo>
                      <a:pt x="108" y="28"/>
                    </a:moveTo>
                    <a:lnTo>
                      <a:pt x="104" y="41"/>
                    </a:lnTo>
                    <a:lnTo>
                      <a:pt x="99" y="53"/>
                    </a:lnTo>
                    <a:lnTo>
                      <a:pt x="99" y="64"/>
                    </a:lnTo>
                    <a:lnTo>
                      <a:pt x="112" y="72"/>
                    </a:lnTo>
                    <a:lnTo>
                      <a:pt x="116" y="80"/>
                    </a:lnTo>
                    <a:lnTo>
                      <a:pt x="119" y="88"/>
                    </a:lnTo>
                    <a:lnTo>
                      <a:pt x="121" y="97"/>
                    </a:lnTo>
                    <a:lnTo>
                      <a:pt x="121" y="107"/>
                    </a:lnTo>
                    <a:lnTo>
                      <a:pt x="114" y="115"/>
                    </a:lnTo>
                    <a:lnTo>
                      <a:pt x="101" y="121"/>
                    </a:lnTo>
                    <a:lnTo>
                      <a:pt x="85" y="125"/>
                    </a:lnTo>
                    <a:lnTo>
                      <a:pt x="68" y="128"/>
                    </a:lnTo>
                    <a:lnTo>
                      <a:pt x="50" y="129"/>
                    </a:lnTo>
                    <a:lnTo>
                      <a:pt x="31" y="127"/>
                    </a:lnTo>
                    <a:lnTo>
                      <a:pt x="14" y="123"/>
                    </a:lnTo>
                    <a:lnTo>
                      <a:pt x="0" y="118"/>
                    </a:lnTo>
                    <a:lnTo>
                      <a:pt x="1" y="111"/>
                    </a:lnTo>
                    <a:lnTo>
                      <a:pt x="7" y="108"/>
                    </a:lnTo>
                    <a:lnTo>
                      <a:pt x="13" y="106"/>
                    </a:lnTo>
                    <a:lnTo>
                      <a:pt x="18" y="101"/>
                    </a:lnTo>
                    <a:lnTo>
                      <a:pt x="18" y="78"/>
                    </a:lnTo>
                    <a:lnTo>
                      <a:pt x="20" y="53"/>
                    </a:lnTo>
                    <a:lnTo>
                      <a:pt x="17" y="31"/>
                    </a:lnTo>
                    <a:lnTo>
                      <a:pt x="3" y="14"/>
                    </a:lnTo>
                    <a:lnTo>
                      <a:pt x="1" y="7"/>
                    </a:lnTo>
                    <a:lnTo>
                      <a:pt x="5" y="4"/>
                    </a:lnTo>
                    <a:lnTo>
                      <a:pt x="13" y="3"/>
                    </a:lnTo>
                    <a:lnTo>
                      <a:pt x="18" y="0"/>
                    </a:lnTo>
                    <a:lnTo>
                      <a:pt x="31" y="0"/>
                    </a:lnTo>
                    <a:lnTo>
                      <a:pt x="44" y="0"/>
                    </a:lnTo>
                    <a:lnTo>
                      <a:pt x="59" y="0"/>
                    </a:lnTo>
                    <a:lnTo>
                      <a:pt x="71" y="3"/>
                    </a:lnTo>
                    <a:lnTo>
                      <a:pt x="82" y="6"/>
                    </a:lnTo>
                    <a:lnTo>
                      <a:pt x="93" y="11"/>
                    </a:lnTo>
                    <a:lnTo>
                      <a:pt x="102" y="18"/>
                    </a:lnTo>
                    <a:lnTo>
                      <a:pt x="108" y="28"/>
                    </a:lnTo>
                    <a:close/>
                  </a:path>
                </a:pathLst>
              </a:custGeom>
              <a:solidFill>
                <a:srgbClr val="9116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42" name="Freeform 31">
                <a:extLst>
                  <a:ext uri="{FF2B5EF4-FFF2-40B4-BE49-F238E27FC236}">
                    <a16:creationId xmlns:a16="http://schemas.microsoft.com/office/drawing/2014/main" id="{57890E41-E883-43F2-B0A0-F1DFFB6CF23F}"/>
                  </a:ext>
                </a:extLst>
              </p:cNvPr>
              <p:cNvSpPr>
                <a:spLocks/>
              </p:cNvSpPr>
              <p:nvPr/>
            </p:nvSpPr>
            <p:spPr bwMode="auto">
              <a:xfrm>
                <a:off x="904" y="492"/>
                <a:ext cx="90" cy="75"/>
              </a:xfrm>
              <a:custGeom>
                <a:avLst/>
                <a:gdLst>
                  <a:gd name="T0" fmla="*/ 0 w 361"/>
                  <a:gd name="T1" fmla="*/ 284 h 300"/>
                  <a:gd name="T2" fmla="*/ 1 w 361"/>
                  <a:gd name="T3" fmla="*/ 240 h 300"/>
                  <a:gd name="T4" fmla="*/ 5 w 361"/>
                  <a:gd name="T5" fmla="*/ 142 h 300"/>
                  <a:gd name="T6" fmla="*/ 10 w 361"/>
                  <a:gd name="T7" fmla="*/ 45 h 300"/>
                  <a:gd name="T8" fmla="*/ 17 w 361"/>
                  <a:gd name="T9" fmla="*/ 0 h 300"/>
                  <a:gd name="T10" fmla="*/ 361 w 361"/>
                  <a:gd name="T11" fmla="*/ 22 h 300"/>
                  <a:gd name="T12" fmla="*/ 332 w 361"/>
                  <a:gd name="T13" fmla="*/ 300 h 300"/>
                  <a:gd name="T14" fmla="*/ 0 w 361"/>
                  <a:gd name="T15" fmla="*/ 284 h 30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61" h="300">
                    <a:moveTo>
                      <a:pt x="0" y="284"/>
                    </a:moveTo>
                    <a:lnTo>
                      <a:pt x="1" y="240"/>
                    </a:lnTo>
                    <a:lnTo>
                      <a:pt x="5" y="142"/>
                    </a:lnTo>
                    <a:lnTo>
                      <a:pt x="10" y="45"/>
                    </a:lnTo>
                    <a:lnTo>
                      <a:pt x="17" y="0"/>
                    </a:lnTo>
                    <a:lnTo>
                      <a:pt x="361" y="22"/>
                    </a:lnTo>
                    <a:lnTo>
                      <a:pt x="332" y="300"/>
                    </a:lnTo>
                    <a:lnTo>
                      <a:pt x="0" y="28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43" name="Freeform 32">
                <a:extLst>
                  <a:ext uri="{FF2B5EF4-FFF2-40B4-BE49-F238E27FC236}">
                    <a16:creationId xmlns:a16="http://schemas.microsoft.com/office/drawing/2014/main" id="{7BDAE11C-5310-4C93-86BC-8B7352704575}"/>
                  </a:ext>
                </a:extLst>
              </p:cNvPr>
              <p:cNvSpPr>
                <a:spLocks/>
              </p:cNvSpPr>
              <p:nvPr/>
            </p:nvSpPr>
            <p:spPr bwMode="auto">
              <a:xfrm>
                <a:off x="913" y="501"/>
                <a:ext cx="70" cy="57"/>
              </a:xfrm>
              <a:custGeom>
                <a:avLst/>
                <a:gdLst>
                  <a:gd name="T0" fmla="*/ 254 w 277"/>
                  <a:gd name="T1" fmla="*/ 226 h 226"/>
                  <a:gd name="T2" fmla="*/ 0 w 277"/>
                  <a:gd name="T3" fmla="*/ 214 h 226"/>
                  <a:gd name="T4" fmla="*/ 13 w 277"/>
                  <a:gd name="T5" fmla="*/ 0 h 226"/>
                  <a:gd name="T6" fmla="*/ 28 w 277"/>
                  <a:gd name="T7" fmla="*/ 2 h 226"/>
                  <a:gd name="T8" fmla="*/ 44 w 277"/>
                  <a:gd name="T9" fmla="*/ 2 h 226"/>
                  <a:gd name="T10" fmla="*/ 61 w 277"/>
                  <a:gd name="T11" fmla="*/ 3 h 226"/>
                  <a:gd name="T12" fmla="*/ 77 w 277"/>
                  <a:gd name="T13" fmla="*/ 3 h 226"/>
                  <a:gd name="T14" fmla="*/ 92 w 277"/>
                  <a:gd name="T15" fmla="*/ 4 h 226"/>
                  <a:gd name="T16" fmla="*/ 109 w 277"/>
                  <a:gd name="T17" fmla="*/ 4 h 226"/>
                  <a:gd name="T18" fmla="*/ 126 w 277"/>
                  <a:gd name="T19" fmla="*/ 5 h 226"/>
                  <a:gd name="T20" fmla="*/ 142 w 277"/>
                  <a:gd name="T21" fmla="*/ 5 h 226"/>
                  <a:gd name="T22" fmla="*/ 159 w 277"/>
                  <a:gd name="T23" fmla="*/ 6 h 226"/>
                  <a:gd name="T24" fmla="*/ 176 w 277"/>
                  <a:gd name="T25" fmla="*/ 7 h 226"/>
                  <a:gd name="T26" fmla="*/ 193 w 277"/>
                  <a:gd name="T27" fmla="*/ 9 h 226"/>
                  <a:gd name="T28" fmla="*/ 210 w 277"/>
                  <a:gd name="T29" fmla="*/ 10 h 226"/>
                  <a:gd name="T30" fmla="*/ 227 w 277"/>
                  <a:gd name="T31" fmla="*/ 11 h 226"/>
                  <a:gd name="T32" fmla="*/ 243 w 277"/>
                  <a:gd name="T33" fmla="*/ 12 h 226"/>
                  <a:gd name="T34" fmla="*/ 260 w 277"/>
                  <a:gd name="T35" fmla="*/ 13 h 226"/>
                  <a:gd name="T36" fmla="*/ 277 w 277"/>
                  <a:gd name="T37" fmla="*/ 14 h 226"/>
                  <a:gd name="T38" fmla="*/ 254 w 277"/>
                  <a:gd name="T39" fmla="*/ 226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77" h="226">
                    <a:moveTo>
                      <a:pt x="254" y="226"/>
                    </a:moveTo>
                    <a:lnTo>
                      <a:pt x="0" y="214"/>
                    </a:lnTo>
                    <a:lnTo>
                      <a:pt x="13" y="0"/>
                    </a:lnTo>
                    <a:lnTo>
                      <a:pt x="28" y="2"/>
                    </a:lnTo>
                    <a:lnTo>
                      <a:pt x="44" y="2"/>
                    </a:lnTo>
                    <a:lnTo>
                      <a:pt x="61" y="3"/>
                    </a:lnTo>
                    <a:lnTo>
                      <a:pt x="77" y="3"/>
                    </a:lnTo>
                    <a:lnTo>
                      <a:pt x="92" y="4"/>
                    </a:lnTo>
                    <a:lnTo>
                      <a:pt x="109" y="4"/>
                    </a:lnTo>
                    <a:lnTo>
                      <a:pt x="126" y="5"/>
                    </a:lnTo>
                    <a:lnTo>
                      <a:pt x="142" y="5"/>
                    </a:lnTo>
                    <a:lnTo>
                      <a:pt x="159" y="6"/>
                    </a:lnTo>
                    <a:lnTo>
                      <a:pt x="176" y="7"/>
                    </a:lnTo>
                    <a:lnTo>
                      <a:pt x="193" y="9"/>
                    </a:lnTo>
                    <a:lnTo>
                      <a:pt x="210" y="10"/>
                    </a:lnTo>
                    <a:lnTo>
                      <a:pt x="227" y="11"/>
                    </a:lnTo>
                    <a:lnTo>
                      <a:pt x="243" y="12"/>
                    </a:lnTo>
                    <a:lnTo>
                      <a:pt x="260" y="13"/>
                    </a:lnTo>
                    <a:lnTo>
                      <a:pt x="277" y="14"/>
                    </a:lnTo>
                    <a:lnTo>
                      <a:pt x="254" y="226"/>
                    </a:lnTo>
                    <a:close/>
                  </a:path>
                </a:pathLst>
              </a:custGeom>
              <a:solidFill>
                <a:srgbClr val="8CFF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44" name="Freeform 33">
                <a:extLst>
                  <a:ext uri="{FF2B5EF4-FFF2-40B4-BE49-F238E27FC236}">
                    <a16:creationId xmlns:a16="http://schemas.microsoft.com/office/drawing/2014/main" id="{49239B65-D84A-4306-96A9-3175D43261D8}"/>
                  </a:ext>
                </a:extLst>
              </p:cNvPr>
              <p:cNvSpPr>
                <a:spLocks/>
              </p:cNvSpPr>
              <p:nvPr/>
            </p:nvSpPr>
            <p:spPr bwMode="auto">
              <a:xfrm>
                <a:off x="921" y="510"/>
                <a:ext cx="52" cy="39"/>
              </a:xfrm>
              <a:custGeom>
                <a:avLst/>
                <a:gdLst>
                  <a:gd name="T0" fmla="*/ 141 w 206"/>
                  <a:gd name="T1" fmla="*/ 23 h 157"/>
                  <a:gd name="T2" fmla="*/ 158 w 206"/>
                  <a:gd name="T3" fmla="*/ 76 h 157"/>
                  <a:gd name="T4" fmla="*/ 172 w 206"/>
                  <a:gd name="T5" fmla="*/ 128 h 157"/>
                  <a:gd name="T6" fmla="*/ 189 w 206"/>
                  <a:gd name="T7" fmla="*/ 135 h 157"/>
                  <a:gd name="T8" fmla="*/ 206 w 206"/>
                  <a:gd name="T9" fmla="*/ 141 h 157"/>
                  <a:gd name="T10" fmla="*/ 193 w 206"/>
                  <a:gd name="T11" fmla="*/ 154 h 157"/>
                  <a:gd name="T12" fmla="*/ 175 w 206"/>
                  <a:gd name="T13" fmla="*/ 157 h 157"/>
                  <a:gd name="T14" fmla="*/ 154 w 206"/>
                  <a:gd name="T15" fmla="*/ 155 h 157"/>
                  <a:gd name="T16" fmla="*/ 133 w 206"/>
                  <a:gd name="T17" fmla="*/ 153 h 157"/>
                  <a:gd name="T18" fmla="*/ 128 w 206"/>
                  <a:gd name="T19" fmla="*/ 147 h 157"/>
                  <a:gd name="T20" fmla="*/ 128 w 206"/>
                  <a:gd name="T21" fmla="*/ 141 h 157"/>
                  <a:gd name="T22" fmla="*/ 145 w 206"/>
                  <a:gd name="T23" fmla="*/ 125 h 157"/>
                  <a:gd name="T24" fmla="*/ 140 w 206"/>
                  <a:gd name="T25" fmla="*/ 101 h 157"/>
                  <a:gd name="T26" fmla="*/ 123 w 206"/>
                  <a:gd name="T27" fmla="*/ 94 h 157"/>
                  <a:gd name="T28" fmla="*/ 105 w 206"/>
                  <a:gd name="T29" fmla="*/ 93 h 157"/>
                  <a:gd name="T30" fmla="*/ 86 w 206"/>
                  <a:gd name="T31" fmla="*/ 94 h 157"/>
                  <a:gd name="T32" fmla="*/ 67 w 206"/>
                  <a:gd name="T33" fmla="*/ 94 h 157"/>
                  <a:gd name="T34" fmla="*/ 58 w 206"/>
                  <a:gd name="T35" fmla="*/ 112 h 157"/>
                  <a:gd name="T36" fmla="*/ 55 w 206"/>
                  <a:gd name="T37" fmla="*/ 130 h 157"/>
                  <a:gd name="T38" fmla="*/ 69 w 206"/>
                  <a:gd name="T39" fmla="*/ 138 h 157"/>
                  <a:gd name="T40" fmla="*/ 78 w 206"/>
                  <a:gd name="T41" fmla="*/ 152 h 157"/>
                  <a:gd name="T42" fmla="*/ 60 w 206"/>
                  <a:gd name="T43" fmla="*/ 154 h 157"/>
                  <a:gd name="T44" fmla="*/ 39 w 206"/>
                  <a:gd name="T45" fmla="*/ 152 h 157"/>
                  <a:gd name="T46" fmla="*/ 18 w 206"/>
                  <a:gd name="T47" fmla="*/ 148 h 157"/>
                  <a:gd name="T48" fmla="*/ 0 w 206"/>
                  <a:gd name="T49" fmla="*/ 145 h 157"/>
                  <a:gd name="T50" fmla="*/ 18 w 206"/>
                  <a:gd name="T51" fmla="*/ 114 h 157"/>
                  <a:gd name="T52" fmla="*/ 37 w 206"/>
                  <a:gd name="T53" fmla="*/ 84 h 157"/>
                  <a:gd name="T54" fmla="*/ 52 w 206"/>
                  <a:gd name="T55" fmla="*/ 52 h 157"/>
                  <a:gd name="T56" fmla="*/ 67 w 206"/>
                  <a:gd name="T57" fmla="*/ 21 h 157"/>
                  <a:gd name="T58" fmla="*/ 51 w 206"/>
                  <a:gd name="T59" fmla="*/ 14 h 157"/>
                  <a:gd name="T60" fmla="*/ 43 w 206"/>
                  <a:gd name="T61" fmla="*/ 4 h 157"/>
                  <a:gd name="T62" fmla="*/ 73 w 206"/>
                  <a:gd name="T63" fmla="*/ 1 h 157"/>
                  <a:gd name="T64" fmla="*/ 105 w 206"/>
                  <a:gd name="T65" fmla="*/ 0 h 157"/>
                  <a:gd name="T66" fmla="*/ 136 w 206"/>
                  <a:gd name="T67" fmla="*/ 3 h 157"/>
                  <a:gd name="T68" fmla="*/ 162 w 206"/>
                  <a:gd name="T69" fmla="*/ 11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06" h="157">
                    <a:moveTo>
                      <a:pt x="162" y="17"/>
                    </a:moveTo>
                    <a:lnTo>
                      <a:pt x="141" y="23"/>
                    </a:lnTo>
                    <a:lnTo>
                      <a:pt x="149" y="49"/>
                    </a:lnTo>
                    <a:lnTo>
                      <a:pt x="158" y="76"/>
                    </a:lnTo>
                    <a:lnTo>
                      <a:pt x="166" y="101"/>
                    </a:lnTo>
                    <a:lnTo>
                      <a:pt x="172" y="128"/>
                    </a:lnTo>
                    <a:lnTo>
                      <a:pt x="180" y="134"/>
                    </a:lnTo>
                    <a:lnTo>
                      <a:pt x="189" y="135"/>
                    </a:lnTo>
                    <a:lnTo>
                      <a:pt x="198" y="135"/>
                    </a:lnTo>
                    <a:lnTo>
                      <a:pt x="206" y="141"/>
                    </a:lnTo>
                    <a:lnTo>
                      <a:pt x="201" y="149"/>
                    </a:lnTo>
                    <a:lnTo>
                      <a:pt x="193" y="154"/>
                    </a:lnTo>
                    <a:lnTo>
                      <a:pt x="185" y="157"/>
                    </a:lnTo>
                    <a:lnTo>
                      <a:pt x="175" y="157"/>
                    </a:lnTo>
                    <a:lnTo>
                      <a:pt x="165" y="156"/>
                    </a:lnTo>
                    <a:lnTo>
                      <a:pt x="154" y="155"/>
                    </a:lnTo>
                    <a:lnTo>
                      <a:pt x="144" y="154"/>
                    </a:lnTo>
                    <a:lnTo>
                      <a:pt x="133" y="153"/>
                    </a:lnTo>
                    <a:lnTo>
                      <a:pt x="131" y="150"/>
                    </a:lnTo>
                    <a:lnTo>
                      <a:pt x="128" y="147"/>
                    </a:lnTo>
                    <a:lnTo>
                      <a:pt x="127" y="145"/>
                    </a:lnTo>
                    <a:lnTo>
                      <a:pt x="128" y="141"/>
                    </a:lnTo>
                    <a:lnTo>
                      <a:pt x="142" y="135"/>
                    </a:lnTo>
                    <a:lnTo>
                      <a:pt x="145" y="125"/>
                    </a:lnTo>
                    <a:lnTo>
                      <a:pt x="142" y="113"/>
                    </a:lnTo>
                    <a:lnTo>
                      <a:pt x="140" y="101"/>
                    </a:lnTo>
                    <a:lnTo>
                      <a:pt x="132" y="97"/>
                    </a:lnTo>
                    <a:lnTo>
                      <a:pt x="123" y="94"/>
                    </a:lnTo>
                    <a:lnTo>
                      <a:pt x="114" y="93"/>
                    </a:lnTo>
                    <a:lnTo>
                      <a:pt x="105" y="93"/>
                    </a:lnTo>
                    <a:lnTo>
                      <a:pt x="95" y="93"/>
                    </a:lnTo>
                    <a:lnTo>
                      <a:pt x="86" y="94"/>
                    </a:lnTo>
                    <a:lnTo>
                      <a:pt x="76" y="94"/>
                    </a:lnTo>
                    <a:lnTo>
                      <a:pt x="67" y="94"/>
                    </a:lnTo>
                    <a:lnTo>
                      <a:pt x="63" y="102"/>
                    </a:lnTo>
                    <a:lnTo>
                      <a:pt x="58" y="112"/>
                    </a:lnTo>
                    <a:lnTo>
                      <a:pt x="54" y="121"/>
                    </a:lnTo>
                    <a:lnTo>
                      <a:pt x="55" y="130"/>
                    </a:lnTo>
                    <a:lnTo>
                      <a:pt x="63" y="132"/>
                    </a:lnTo>
                    <a:lnTo>
                      <a:pt x="69" y="138"/>
                    </a:lnTo>
                    <a:lnTo>
                      <a:pt x="75" y="145"/>
                    </a:lnTo>
                    <a:lnTo>
                      <a:pt x="78" y="152"/>
                    </a:lnTo>
                    <a:lnTo>
                      <a:pt x="71" y="153"/>
                    </a:lnTo>
                    <a:lnTo>
                      <a:pt x="60" y="154"/>
                    </a:lnTo>
                    <a:lnTo>
                      <a:pt x="50" y="153"/>
                    </a:lnTo>
                    <a:lnTo>
                      <a:pt x="39" y="152"/>
                    </a:lnTo>
                    <a:lnTo>
                      <a:pt x="29" y="150"/>
                    </a:lnTo>
                    <a:lnTo>
                      <a:pt x="18" y="148"/>
                    </a:lnTo>
                    <a:lnTo>
                      <a:pt x="8" y="146"/>
                    </a:lnTo>
                    <a:lnTo>
                      <a:pt x="0" y="145"/>
                    </a:lnTo>
                    <a:lnTo>
                      <a:pt x="9" y="129"/>
                    </a:lnTo>
                    <a:lnTo>
                      <a:pt x="18" y="114"/>
                    </a:lnTo>
                    <a:lnTo>
                      <a:pt x="28" y="99"/>
                    </a:lnTo>
                    <a:lnTo>
                      <a:pt x="37" y="84"/>
                    </a:lnTo>
                    <a:lnTo>
                      <a:pt x="45" y="69"/>
                    </a:lnTo>
                    <a:lnTo>
                      <a:pt x="52" y="52"/>
                    </a:lnTo>
                    <a:lnTo>
                      <a:pt x="60" y="37"/>
                    </a:lnTo>
                    <a:lnTo>
                      <a:pt x="67" y="21"/>
                    </a:lnTo>
                    <a:lnTo>
                      <a:pt x="59" y="17"/>
                    </a:lnTo>
                    <a:lnTo>
                      <a:pt x="51" y="14"/>
                    </a:lnTo>
                    <a:lnTo>
                      <a:pt x="46" y="10"/>
                    </a:lnTo>
                    <a:lnTo>
                      <a:pt x="43" y="4"/>
                    </a:lnTo>
                    <a:lnTo>
                      <a:pt x="58" y="2"/>
                    </a:lnTo>
                    <a:lnTo>
                      <a:pt x="73" y="1"/>
                    </a:lnTo>
                    <a:lnTo>
                      <a:pt x="89" y="0"/>
                    </a:lnTo>
                    <a:lnTo>
                      <a:pt x="105" y="0"/>
                    </a:lnTo>
                    <a:lnTo>
                      <a:pt x="120" y="1"/>
                    </a:lnTo>
                    <a:lnTo>
                      <a:pt x="136" y="3"/>
                    </a:lnTo>
                    <a:lnTo>
                      <a:pt x="149" y="7"/>
                    </a:lnTo>
                    <a:lnTo>
                      <a:pt x="162" y="11"/>
                    </a:lnTo>
                    <a:lnTo>
                      <a:pt x="162" y="17"/>
                    </a:lnTo>
                    <a:close/>
                  </a:path>
                </a:pathLst>
              </a:custGeom>
              <a:solidFill>
                <a:srgbClr val="9116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45" name="Freeform 34">
                <a:extLst>
                  <a:ext uri="{FF2B5EF4-FFF2-40B4-BE49-F238E27FC236}">
                    <a16:creationId xmlns:a16="http://schemas.microsoft.com/office/drawing/2014/main" id="{64E3E508-607D-40DA-B02C-20CED6717013}"/>
                  </a:ext>
                </a:extLst>
              </p:cNvPr>
              <p:cNvSpPr>
                <a:spLocks/>
              </p:cNvSpPr>
              <p:nvPr/>
            </p:nvSpPr>
            <p:spPr bwMode="auto">
              <a:xfrm>
                <a:off x="942" y="515"/>
                <a:ext cx="10" cy="13"/>
              </a:xfrm>
              <a:custGeom>
                <a:avLst/>
                <a:gdLst>
                  <a:gd name="T0" fmla="*/ 42 w 42"/>
                  <a:gd name="T1" fmla="*/ 49 h 50"/>
                  <a:gd name="T2" fmla="*/ 37 w 42"/>
                  <a:gd name="T3" fmla="*/ 50 h 50"/>
                  <a:gd name="T4" fmla="*/ 32 w 42"/>
                  <a:gd name="T5" fmla="*/ 50 h 50"/>
                  <a:gd name="T6" fmla="*/ 26 w 42"/>
                  <a:gd name="T7" fmla="*/ 50 h 50"/>
                  <a:gd name="T8" fmla="*/ 21 w 42"/>
                  <a:gd name="T9" fmla="*/ 49 h 50"/>
                  <a:gd name="T10" fmla="*/ 16 w 42"/>
                  <a:gd name="T11" fmla="*/ 49 h 50"/>
                  <a:gd name="T12" fmla="*/ 11 w 42"/>
                  <a:gd name="T13" fmla="*/ 48 h 50"/>
                  <a:gd name="T14" fmla="*/ 6 w 42"/>
                  <a:gd name="T15" fmla="*/ 49 h 50"/>
                  <a:gd name="T16" fmla="*/ 0 w 42"/>
                  <a:gd name="T17" fmla="*/ 50 h 50"/>
                  <a:gd name="T18" fmla="*/ 21 w 42"/>
                  <a:gd name="T19" fmla="*/ 0 h 50"/>
                  <a:gd name="T20" fmla="*/ 30 w 42"/>
                  <a:gd name="T21" fmla="*/ 11 h 50"/>
                  <a:gd name="T22" fmla="*/ 32 w 42"/>
                  <a:gd name="T23" fmla="*/ 23 h 50"/>
                  <a:gd name="T24" fmla="*/ 34 w 42"/>
                  <a:gd name="T25" fmla="*/ 36 h 50"/>
                  <a:gd name="T26" fmla="*/ 42 w 42"/>
                  <a:gd name="T27" fmla="*/ 49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2" h="50">
                    <a:moveTo>
                      <a:pt x="42" y="49"/>
                    </a:moveTo>
                    <a:lnTo>
                      <a:pt x="37" y="50"/>
                    </a:lnTo>
                    <a:lnTo>
                      <a:pt x="32" y="50"/>
                    </a:lnTo>
                    <a:lnTo>
                      <a:pt x="26" y="50"/>
                    </a:lnTo>
                    <a:lnTo>
                      <a:pt x="21" y="49"/>
                    </a:lnTo>
                    <a:lnTo>
                      <a:pt x="16" y="49"/>
                    </a:lnTo>
                    <a:lnTo>
                      <a:pt x="11" y="48"/>
                    </a:lnTo>
                    <a:lnTo>
                      <a:pt x="6" y="49"/>
                    </a:lnTo>
                    <a:lnTo>
                      <a:pt x="0" y="50"/>
                    </a:lnTo>
                    <a:lnTo>
                      <a:pt x="21" y="0"/>
                    </a:lnTo>
                    <a:lnTo>
                      <a:pt x="30" y="11"/>
                    </a:lnTo>
                    <a:lnTo>
                      <a:pt x="32" y="23"/>
                    </a:lnTo>
                    <a:lnTo>
                      <a:pt x="34" y="36"/>
                    </a:lnTo>
                    <a:lnTo>
                      <a:pt x="42" y="49"/>
                    </a:lnTo>
                    <a:close/>
                  </a:path>
                </a:pathLst>
              </a:custGeom>
              <a:solidFill>
                <a:srgbClr val="8CFF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46" name="Freeform 35">
                <a:extLst>
                  <a:ext uri="{FF2B5EF4-FFF2-40B4-BE49-F238E27FC236}">
                    <a16:creationId xmlns:a16="http://schemas.microsoft.com/office/drawing/2014/main" id="{429938C6-D4F7-4F32-B791-A2A8683C0F98}"/>
                  </a:ext>
                </a:extLst>
              </p:cNvPr>
              <p:cNvSpPr>
                <a:spLocks/>
              </p:cNvSpPr>
              <p:nvPr/>
            </p:nvSpPr>
            <p:spPr bwMode="auto">
              <a:xfrm>
                <a:off x="513" y="517"/>
                <a:ext cx="7" cy="6"/>
              </a:xfrm>
              <a:custGeom>
                <a:avLst/>
                <a:gdLst>
                  <a:gd name="T0" fmla="*/ 26 w 28"/>
                  <a:gd name="T1" fmla="*/ 3 h 23"/>
                  <a:gd name="T2" fmla="*/ 26 w 28"/>
                  <a:gd name="T3" fmla="*/ 5 h 23"/>
                  <a:gd name="T4" fmla="*/ 26 w 28"/>
                  <a:gd name="T5" fmla="*/ 8 h 23"/>
                  <a:gd name="T6" fmla="*/ 26 w 28"/>
                  <a:gd name="T7" fmla="*/ 10 h 23"/>
                  <a:gd name="T8" fmla="*/ 28 w 28"/>
                  <a:gd name="T9" fmla="*/ 11 h 23"/>
                  <a:gd name="T10" fmla="*/ 24 w 28"/>
                  <a:gd name="T11" fmla="*/ 16 h 23"/>
                  <a:gd name="T12" fmla="*/ 18 w 28"/>
                  <a:gd name="T13" fmla="*/ 18 h 23"/>
                  <a:gd name="T14" fmla="*/ 13 w 28"/>
                  <a:gd name="T15" fmla="*/ 21 h 23"/>
                  <a:gd name="T16" fmla="*/ 6 w 28"/>
                  <a:gd name="T17" fmla="*/ 23 h 23"/>
                  <a:gd name="T18" fmla="*/ 0 w 28"/>
                  <a:gd name="T19" fmla="*/ 0 h 23"/>
                  <a:gd name="T20" fmla="*/ 6 w 28"/>
                  <a:gd name="T21" fmla="*/ 1 h 23"/>
                  <a:gd name="T22" fmla="*/ 11 w 28"/>
                  <a:gd name="T23" fmla="*/ 2 h 23"/>
                  <a:gd name="T24" fmla="*/ 18 w 28"/>
                  <a:gd name="T25" fmla="*/ 3 h 23"/>
                  <a:gd name="T26" fmla="*/ 26 w 28"/>
                  <a:gd name="T27" fmla="*/ 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8" h="23">
                    <a:moveTo>
                      <a:pt x="26" y="3"/>
                    </a:moveTo>
                    <a:lnTo>
                      <a:pt x="26" y="5"/>
                    </a:lnTo>
                    <a:lnTo>
                      <a:pt x="26" y="8"/>
                    </a:lnTo>
                    <a:lnTo>
                      <a:pt x="26" y="10"/>
                    </a:lnTo>
                    <a:lnTo>
                      <a:pt x="28" y="11"/>
                    </a:lnTo>
                    <a:lnTo>
                      <a:pt x="24" y="16"/>
                    </a:lnTo>
                    <a:lnTo>
                      <a:pt x="18" y="18"/>
                    </a:lnTo>
                    <a:lnTo>
                      <a:pt x="13" y="21"/>
                    </a:lnTo>
                    <a:lnTo>
                      <a:pt x="6" y="23"/>
                    </a:lnTo>
                    <a:lnTo>
                      <a:pt x="0" y="0"/>
                    </a:lnTo>
                    <a:lnTo>
                      <a:pt x="6" y="1"/>
                    </a:lnTo>
                    <a:lnTo>
                      <a:pt x="11" y="2"/>
                    </a:lnTo>
                    <a:lnTo>
                      <a:pt x="18" y="3"/>
                    </a:lnTo>
                    <a:lnTo>
                      <a:pt x="26" y="3"/>
                    </a:lnTo>
                    <a:close/>
                  </a:path>
                </a:pathLst>
              </a:custGeom>
              <a:solidFill>
                <a:srgbClr val="FF8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47" name="Freeform 36">
                <a:extLst>
                  <a:ext uri="{FF2B5EF4-FFF2-40B4-BE49-F238E27FC236}">
                    <a16:creationId xmlns:a16="http://schemas.microsoft.com/office/drawing/2014/main" id="{83B11D9F-5610-4F5A-9070-D097CB83ACD5}"/>
                  </a:ext>
                </a:extLst>
              </p:cNvPr>
              <p:cNvSpPr>
                <a:spLocks/>
              </p:cNvSpPr>
              <p:nvPr/>
            </p:nvSpPr>
            <p:spPr bwMode="auto">
              <a:xfrm>
                <a:off x="514" y="529"/>
                <a:ext cx="8" cy="8"/>
              </a:xfrm>
              <a:custGeom>
                <a:avLst/>
                <a:gdLst>
                  <a:gd name="T0" fmla="*/ 36 w 36"/>
                  <a:gd name="T1" fmla="*/ 20 h 34"/>
                  <a:gd name="T2" fmla="*/ 29 w 36"/>
                  <a:gd name="T3" fmla="*/ 30 h 34"/>
                  <a:gd name="T4" fmla="*/ 23 w 36"/>
                  <a:gd name="T5" fmla="*/ 34 h 34"/>
                  <a:gd name="T6" fmla="*/ 14 w 36"/>
                  <a:gd name="T7" fmla="*/ 34 h 34"/>
                  <a:gd name="T8" fmla="*/ 0 w 36"/>
                  <a:gd name="T9" fmla="*/ 32 h 34"/>
                  <a:gd name="T10" fmla="*/ 3 w 36"/>
                  <a:gd name="T11" fmla="*/ 0 h 34"/>
                  <a:gd name="T12" fmla="*/ 14 w 36"/>
                  <a:gd name="T13" fmla="*/ 2 h 34"/>
                  <a:gd name="T14" fmla="*/ 21 w 36"/>
                  <a:gd name="T15" fmla="*/ 7 h 34"/>
                  <a:gd name="T16" fmla="*/ 28 w 36"/>
                  <a:gd name="T17" fmla="*/ 14 h 34"/>
                  <a:gd name="T18" fmla="*/ 36 w 36"/>
                  <a:gd name="T19" fmla="*/ 2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6" h="34">
                    <a:moveTo>
                      <a:pt x="36" y="20"/>
                    </a:moveTo>
                    <a:lnTo>
                      <a:pt x="29" y="30"/>
                    </a:lnTo>
                    <a:lnTo>
                      <a:pt x="23" y="34"/>
                    </a:lnTo>
                    <a:lnTo>
                      <a:pt x="14" y="34"/>
                    </a:lnTo>
                    <a:lnTo>
                      <a:pt x="0" y="32"/>
                    </a:lnTo>
                    <a:lnTo>
                      <a:pt x="3" y="0"/>
                    </a:lnTo>
                    <a:lnTo>
                      <a:pt x="14" y="2"/>
                    </a:lnTo>
                    <a:lnTo>
                      <a:pt x="21" y="7"/>
                    </a:lnTo>
                    <a:lnTo>
                      <a:pt x="28" y="14"/>
                    </a:lnTo>
                    <a:lnTo>
                      <a:pt x="36" y="20"/>
                    </a:lnTo>
                    <a:close/>
                  </a:path>
                </a:pathLst>
              </a:custGeom>
              <a:solidFill>
                <a:srgbClr val="FF8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48" name="Freeform 37">
                <a:extLst>
                  <a:ext uri="{FF2B5EF4-FFF2-40B4-BE49-F238E27FC236}">
                    <a16:creationId xmlns:a16="http://schemas.microsoft.com/office/drawing/2014/main" id="{B6E5250E-0914-4F79-A132-B009A308FB76}"/>
                  </a:ext>
                </a:extLst>
              </p:cNvPr>
              <p:cNvSpPr>
                <a:spLocks/>
              </p:cNvSpPr>
              <p:nvPr/>
            </p:nvSpPr>
            <p:spPr bwMode="auto">
              <a:xfrm>
                <a:off x="866" y="529"/>
                <a:ext cx="3" cy="9"/>
              </a:xfrm>
              <a:custGeom>
                <a:avLst/>
                <a:gdLst>
                  <a:gd name="T0" fmla="*/ 2 w 12"/>
                  <a:gd name="T1" fmla="*/ 35 h 35"/>
                  <a:gd name="T2" fmla="*/ 2 w 12"/>
                  <a:gd name="T3" fmla="*/ 24 h 35"/>
                  <a:gd name="T4" fmla="*/ 0 w 12"/>
                  <a:gd name="T5" fmla="*/ 13 h 35"/>
                  <a:gd name="T6" fmla="*/ 2 w 12"/>
                  <a:gd name="T7" fmla="*/ 3 h 35"/>
                  <a:gd name="T8" fmla="*/ 11 w 12"/>
                  <a:gd name="T9" fmla="*/ 0 h 35"/>
                  <a:gd name="T10" fmla="*/ 10 w 12"/>
                  <a:gd name="T11" fmla="*/ 9 h 35"/>
                  <a:gd name="T12" fmla="*/ 12 w 12"/>
                  <a:gd name="T13" fmla="*/ 21 h 35"/>
                  <a:gd name="T14" fmla="*/ 11 w 12"/>
                  <a:gd name="T15" fmla="*/ 31 h 35"/>
                  <a:gd name="T16" fmla="*/ 2 w 12"/>
                  <a:gd name="T17" fmla="*/ 35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 h="35">
                    <a:moveTo>
                      <a:pt x="2" y="35"/>
                    </a:moveTo>
                    <a:lnTo>
                      <a:pt x="2" y="24"/>
                    </a:lnTo>
                    <a:lnTo>
                      <a:pt x="0" y="13"/>
                    </a:lnTo>
                    <a:lnTo>
                      <a:pt x="2" y="3"/>
                    </a:lnTo>
                    <a:lnTo>
                      <a:pt x="11" y="0"/>
                    </a:lnTo>
                    <a:lnTo>
                      <a:pt x="10" y="9"/>
                    </a:lnTo>
                    <a:lnTo>
                      <a:pt x="12" y="21"/>
                    </a:lnTo>
                    <a:lnTo>
                      <a:pt x="11" y="31"/>
                    </a:lnTo>
                    <a:lnTo>
                      <a:pt x="2" y="35"/>
                    </a:lnTo>
                    <a:close/>
                  </a:path>
                </a:pathLst>
              </a:custGeom>
              <a:solidFill>
                <a:srgbClr val="F2D8C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49" name="Freeform 38">
                <a:extLst>
                  <a:ext uri="{FF2B5EF4-FFF2-40B4-BE49-F238E27FC236}">
                    <a16:creationId xmlns:a16="http://schemas.microsoft.com/office/drawing/2014/main" id="{77040AB1-B741-4D24-9C46-F9EA57751BC5}"/>
                  </a:ext>
                </a:extLst>
              </p:cNvPr>
              <p:cNvSpPr>
                <a:spLocks/>
              </p:cNvSpPr>
              <p:nvPr/>
            </p:nvSpPr>
            <p:spPr bwMode="auto">
              <a:xfrm>
                <a:off x="452" y="543"/>
                <a:ext cx="30" cy="12"/>
              </a:xfrm>
              <a:custGeom>
                <a:avLst/>
                <a:gdLst>
                  <a:gd name="T0" fmla="*/ 0 w 120"/>
                  <a:gd name="T1" fmla="*/ 40 h 48"/>
                  <a:gd name="T2" fmla="*/ 120 w 120"/>
                  <a:gd name="T3" fmla="*/ 0 h 48"/>
                  <a:gd name="T4" fmla="*/ 120 w 120"/>
                  <a:gd name="T5" fmla="*/ 48 h 48"/>
                  <a:gd name="T6" fmla="*/ 0 w 120"/>
                  <a:gd name="T7" fmla="*/ 40 h 48"/>
                </a:gdLst>
                <a:ahLst/>
                <a:cxnLst>
                  <a:cxn ang="0">
                    <a:pos x="T0" y="T1"/>
                  </a:cxn>
                  <a:cxn ang="0">
                    <a:pos x="T2" y="T3"/>
                  </a:cxn>
                  <a:cxn ang="0">
                    <a:pos x="T4" y="T5"/>
                  </a:cxn>
                  <a:cxn ang="0">
                    <a:pos x="T6" y="T7"/>
                  </a:cxn>
                </a:cxnLst>
                <a:rect l="0" t="0" r="r" b="b"/>
                <a:pathLst>
                  <a:path w="120" h="48">
                    <a:moveTo>
                      <a:pt x="0" y="40"/>
                    </a:moveTo>
                    <a:lnTo>
                      <a:pt x="120" y="0"/>
                    </a:lnTo>
                    <a:lnTo>
                      <a:pt x="120" y="48"/>
                    </a:lnTo>
                    <a:lnTo>
                      <a:pt x="0" y="40"/>
                    </a:lnTo>
                    <a:close/>
                  </a:path>
                </a:pathLst>
              </a:custGeom>
              <a:solidFill>
                <a:srgbClr val="FF4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50" name="Freeform 39">
                <a:extLst>
                  <a:ext uri="{FF2B5EF4-FFF2-40B4-BE49-F238E27FC236}">
                    <a16:creationId xmlns:a16="http://schemas.microsoft.com/office/drawing/2014/main" id="{B4C09582-05D5-4F80-A37B-3BC5EEB50FE2}"/>
                  </a:ext>
                </a:extLst>
              </p:cNvPr>
              <p:cNvSpPr>
                <a:spLocks/>
              </p:cNvSpPr>
              <p:nvPr/>
            </p:nvSpPr>
            <p:spPr bwMode="auto">
              <a:xfrm>
                <a:off x="477" y="557"/>
                <a:ext cx="68" cy="16"/>
              </a:xfrm>
              <a:custGeom>
                <a:avLst/>
                <a:gdLst>
                  <a:gd name="T0" fmla="*/ 270 w 270"/>
                  <a:gd name="T1" fmla="*/ 5 h 64"/>
                  <a:gd name="T2" fmla="*/ 270 w 270"/>
                  <a:gd name="T3" fmla="*/ 11 h 64"/>
                  <a:gd name="T4" fmla="*/ 180 w 270"/>
                  <a:gd name="T5" fmla="*/ 64 h 64"/>
                  <a:gd name="T6" fmla="*/ 158 w 270"/>
                  <a:gd name="T7" fmla="*/ 60 h 64"/>
                  <a:gd name="T8" fmla="*/ 134 w 270"/>
                  <a:gd name="T9" fmla="*/ 58 h 64"/>
                  <a:gd name="T10" fmla="*/ 112 w 270"/>
                  <a:gd name="T11" fmla="*/ 56 h 64"/>
                  <a:gd name="T12" fmla="*/ 90 w 270"/>
                  <a:gd name="T13" fmla="*/ 52 h 64"/>
                  <a:gd name="T14" fmla="*/ 66 w 270"/>
                  <a:gd name="T15" fmla="*/ 50 h 64"/>
                  <a:gd name="T16" fmla="*/ 44 w 270"/>
                  <a:gd name="T17" fmla="*/ 48 h 64"/>
                  <a:gd name="T18" fmla="*/ 22 w 270"/>
                  <a:gd name="T19" fmla="*/ 44 h 64"/>
                  <a:gd name="T20" fmla="*/ 0 w 270"/>
                  <a:gd name="T21" fmla="*/ 41 h 64"/>
                  <a:gd name="T22" fmla="*/ 13 w 270"/>
                  <a:gd name="T23" fmla="*/ 31 h 64"/>
                  <a:gd name="T24" fmla="*/ 27 w 270"/>
                  <a:gd name="T25" fmla="*/ 24 h 64"/>
                  <a:gd name="T26" fmla="*/ 41 w 270"/>
                  <a:gd name="T27" fmla="*/ 18 h 64"/>
                  <a:gd name="T28" fmla="*/ 57 w 270"/>
                  <a:gd name="T29" fmla="*/ 14 h 64"/>
                  <a:gd name="T30" fmla="*/ 74 w 270"/>
                  <a:gd name="T31" fmla="*/ 10 h 64"/>
                  <a:gd name="T32" fmla="*/ 90 w 270"/>
                  <a:gd name="T33" fmla="*/ 8 h 64"/>
                  <a:gd name="T34" fmla="*/ 108 w 270"/>
                  <a:gd name="T35" fmla="*/ 7 h 64"/>
                  <a:gd name="T36" fmla="*/ 125 w 270"/>
                  <a:gd name="T37" fmla="*/ 5 h 64"/>
                  <a:gd name="T38" fmla="*/ 142 w 270"/>
                  <a:gd name="T39" fmla="*/ 5 h 64"/>
                  <a:gd name="T40" fmla="*/ 160 w 270"/>
                  <a:gd name="T41" fmla="*/ 5 h 64"/>
                  <a:gd name="T42" fmla="*/ 178 w 270"/>
                  <a:gd name="T43" fmla="*/ 5 h 64"/>
                  <a:gd name="T44" fmla="*/ 195 w 270"/>
                  <a:gd name="T45" fmla="*/ 5 h 64"/>
                  <a:gd name="T46" fmla="*/ 214 w 270"/>
                  <a:gd name="T47" fmla="*/ 5 h 64"/>
                  <a:gd name="T48" fmla="*/ 231 w 270"/>
                  <a:gd name="T49" fmla="*/ 4 h 64"/>
                  <a:gd name="T50" fmla="*/ 248 w 270"/>
                  <a:gd name="T51" fmla="*/ 2 h 64"/>
                  <a:gd name="T52" fmla="*/ 265 w 270"/>
                  <a:gd name="T53" fmla="*/ 0 h 64"/>
                  <a:gd name="T54" fmla="*/ 270 w 270"/>
                  <a:gd name="T55" fmla="*/ 5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70" h="64">
                    <a:moveTo>
                      <a:pt x="270" y="5"/>
                    </a:moveTo>
                    <a:lnTo>
                      <a:pt x="270" y="11"/>
                    </a:lnTo>
                    <a:lnTo>
                      <a:pt x="180" y="64"/>
                    </a:lnTo>
                    <a:lnTo>
                      <a:pt x="158" y="60"/>
                    </a:lnTo>
                    <a:lnTo>
                      <a:pt x="134" y="58"/>
                    </a:lnTo>
                    <a:lnTo>
                      <a:pt x="112" y="56"/>
                    </a:lnTo>
                    <a:lnTo>
                      <a:pt x="90" y="52"/>
                    </a:lnTo>
                    <a:lnTo>
                      <a:pt x="66" y="50"/>
                    </a:lnTo>
                    <a:lnTo>
                      <a:pt x="44" y="48"/>
                    </a:lnTo>
                    <a:lnTo>
                      <a:pt x="22" y="44"/>
                    </a:lnTo>
                    <a:lnTo>
                      <a:pt x="0" y="41"/>
                    </a:lnTo>
                    <a:lnTo>
                      <a:pt x="13" y="31"/>
                    </a:lnTo>
                    <a:lnTo>
                      <a:pt x="27" y="24"/>
                    </a:lnTo>
                    <a:lnTo>
                      <a:pt x="41" y="18"/>
                    </a:lnTo>
                    <a:lnTo>
                      <a:pt x="57" y="14"/>
                    </a:lnTo>
                    <a:lnTo>
                      <a:pt x="74" y="10"/>
                    </a:lnTo>
                    <a:lnTo>
                      <a:pt x="90" y="8"/>
                    </a:lnTo>
                    <a:lnTo>
                      <a:pt x="108" y="7"/>
                    </a:lnTo>
                    <a:lnTo>
                      <a:pt x="125" y="5"/>
                    </a:lnTo>
                    <a:lnTo>
                      <a:pt x="142" y="5"/>
                    </a:lnTo>
                    <a:lnTo>
                      <a:pt x="160" y="5"/>
                    </a:lnTo>
                    <a:lnTo>
                      <a:pt x="178" y="5"/>
                    </a:lnTo>
                    <a:lnTo>
                      <a:pt x="195" y="5"/>
                    </a:lnTo>
                    <a:lnTo>
                      <a:pt x="214" y="5"/>
                    </a:lnTo>
                    <a:lnTo>
                      <a:pt x="231" y="4"/>
                    </a:lnTo>
                    <a:lnTo>
                      <a:pt x="248" y="2"/>
                    </a:lnTo>
                    <a:lnTo>
                      <a:pt x="265" y="0"/>
                    </a:lnTo>
                    <a:lnTo>
                      <a:pt x="270" y="5"/>
                    </a:lnTo>
                    <a:close/>
                  </a:path>
                </a:pathLst>
              </a:custGeom>
              <a:solidFill>
                <a:srgbClr val="8CFF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51" name="Freeform 40">
                <a:extLst>
                  <a:ext uri="{FF2B5EF4-FFF2-40B4-BE49-F238E27FC236}">
                    <a16:creationId xmlns:a16="http://schemas.microsoft.com/office/drawing/2014/main" id="{6CCC3525-DC45-4CE7-9073-48E4EA8968D5}"/>
                  </a:ext>
                </a:extLst>
              </p:cNvPr>
              <p:cNvSpPr>
                <a:spLocks/>
              </p:cNvSpPr>
              <p:nvPr/>
            </p:nvSpPr>
            <p:spPr bwMode="auto">
              <a:xfrm>
                <a:off x="619" y="558"/>
                <a:ext cx="8" cy="10"/>
              </a:xfrm>
              <a:custGeom>
                <a:avLst/>
                <a:gdLst>
                  <a:gd name="T0" fmla="*/ 30 w 32"/>
                  <a:gd name="T1" fmla="*/ 43 h 43"/>
                  <a:gd name="T2" fmla="*/ 0 w 32"/>
                  <a:gd name="T3" fmla="*/ 24 h 43"/>
                  <a:gd name="T4" fmla="*/ 30 w 32"/>
                  <a:gd name="T5" fmla="*/ 0 h 43"/>
                  <a:gd name="T6" fmla="*/ 32 w 32"/>
                  <a:gd name="T7" fmla="*/ 9 h 43"/>
                  <a:gd name="T8" fmla="*/ 32 w 32"/>
                  <a:gd name="T9" fmla="*/ 20 h 43"/>
                  <a:gd name="T10" fmla="*/ 32 w 32"/>
                  <a:gd name="T11" fmla="*/ 33 h 43"/>
                  <a:gd name="T12" fmla="*/ 30 w 32"/>
                  <a:gd name="T13" fmla="*/ 43 h 43"/>
                </a:gdLst>
                <a:ahLst/>
                <a:cxnLst>
                  <a:cxn ang="0">
                    <a:pos x="T0" y="T1"/>
                  </a:cxn>
                  <a:cxn ang="0">
                    <a:pos x="T2" y="T3"/>
                  </a:cxn>
                  <a:cxn ang="0">
                    <a:pos x="T4" y="T5"/>
                  </a:cxn>
                  <a:cxn ang="0">
                    <a:pos x="T6" y="T7"/>
                  </a:cxn>
                  <a:cxn ang="0">
                    <a:pos x="T8" y="T9"/>
                  </a:cxn>
                  <a:cxn ang="0">
                    <a:pos x="T10" y="T11"/>
                  </a:cxn>
                  <a:cxn ang="0">
                    <a:pos x="T12" y="T13"/>
                  </a:cxn>
                </a:cxnLst>
                <a:rect l="0" t="0" r="r" b="b"/>
                <a:pathLst>
                  <a:path w="32" h="43">
                    <a:moveTo>
                      <a:pt x="30" y="43"/>
                    </a:moveTo>
                    <a:lnTo>
                      <a:pt x="0" y="24"/>
                    </a:lnTo>
                    <a:lnTo>
                      <a:pt x="30" y="0"/>
                    </a:lnTo>
                    <a:lnTo>
                      <a:pt x="32" y="9"/>
                    </a:lnTo>
                    <a:lnTo>
                      <a:pt x="32" y="20"/>
                    </a:lnTo>
                    <a:lnTo>
                      <a:pt x="32" y="33"/>
                    </a:lnTo>
                    <a:lnTo>
                      <a:pt x="30" y="43"/>
                    </a:lnTo>
                    <a:close/>
                  </a:path>
                </a:pathLst>
              </a:custGeom>
              <a:solidFill>
                <a:srgbClr val="FF00D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52" name="Freeform 41">
                <a:extLst>
                  <a:ext uri="{FF2B5EF4-FFF2-40B4-BE49-F238E27FC236}">
                    <a16:creationId xmlns:a16="http://schemas.microsoft.com/office/drawing/2014/main" id="{4C102C9C-0562-4168-92F8-79701742E1B1}"/>
                  </a:ext>
                </a:extLst>
              </p:cNvPr>
              <p:cNvSpPr>
                <a:spLocks/>
              </p:cNvSpPr>
              <p:nvPr/>
            </p:nvSpPr>
            <p:spPr bwMode="auto">
              <a:xfrm>
                <a:off x="450" y="558"/>
                <a:ext cx="15" cy="45"/>
              </a:xfrm>
              <a:custGeom>
                <a:avLst/>
                <a:gdLst>
                  <a:gd name="T0" fmla="*/ 0 w 62"/>
                  <a:gd name="T1" fmla="*/ 160 h 179"/>
                  <a:gd name="T2" fmla="*/ 0 w 62"/>
                  <a:gd name="T3" fmla="*/ 0 h 179"/>
                  <a:gd name="T4" fmla="*/ 62 w 62"/>
                  <a:gd name="T5" fmla="*/ 14 h 179"/>
                  <a:gd name="T6" fmla="*/ 47 w 62"/>
                  <a:gd name="T7" fmla="*/ 21 h 179"/>
                  <a:gd name="T8" fmla="*/ 39 w 62"/>
                  <a:gd name="T9" fmla="*/ 34 h 179"/>
                  <a:gd name="T10" fmla="*/ 35 w 62"/>
                  <a:gd name="T11" fmla="*/ 49 h 179"/>
                  <a:gd name="T12" fmla="*/ 32 w 62"/>
                  <a:gd name="T13" fmla="*/ 65 h 179"/>
                  <a:gd name="T14" fmla="*/ 32 w 62"/>
                  <a:gd name="T15" fmla="*/ 179 h 179"/>
                  <a:gd name="T16" fmla="*/ 0 w 62"/>
                  <a:gd name="T17" fmla="*/ 16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2" h="179">
                    <a:moveTo>
                      <a:pt x="0" y="160"/>
                    </a:moveTo>
                    <a:lnTo>
                      <a:pt x="0" y="0"/>
                    </a:lnTo>
                    <a:lnTo>
                      <a:pt x="62" y="14"/>
                    </a:lnTo>
                    <a:lnTo>
                      <a:pt x="47" y="21"/>
                    </a:lnTo>
                    <a:lnTo>
                      <a:pt x="39" y="34"/>
                    </a:lnTo>
                    <a:lnTo>
                      <a:pt x="35" y="49"/>
                    </a:lnTo>
                    <a:lnTo>
                      <a:pt x="32" y="65"/>
                    </a:lnTo>
                    <a:lnTo>
                      <a:pt x="32" y="179"/>
                    </a:lnTo>
                    <a:lnTo>
                      <a:pt x="0" y="160"/>
                    </a:lnTo>
                    <a:close/>
                  </a:path>
                </a:pathLst>
              </a:custGeom>
              <a:solidFill>
                <a:srgbClr val="FF4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53" name="Freeform 42">
                <a:extLst>
                  <a:ext uri="{FF2B5EF4-FFF2-40B4-BE49-F238E27FC236}">
                    <a16:creationId xmlns:a16="http://schemas.microsoft.com/office/drawing/2014/main" id="{A8C02CA1-6CD8-431F-93F1-BBECC9D91C32}"/>
                  </a:ext>
                </a:extLst>
              </p:cNvPr>
              <p:cNvSpPr>
                <a:spLocks/>
              </p:cNvSpPr>
              <p:nvPr/>
            </p:nvSpPr>
            <p:spPr bwMode="auto">
              <a:xfrm>
                <a:off x="527" y="566"/>
                <a:ext cx="32" cy="59"/>
              </a:xfrm>
              <a:custGeom>
                <a:avLst/>
                <a:gdLst>
                  <a:gd name="T0" fmla="*/ 126 w 126"/>
                  <a:gd name="T1" fmla="*/ 39 h 235"/>
                  <a:gd name="T2" fmla="*/ 123 w 126"/>
                  <a:gd name="T3" fmla="*/ 140 h 235"/>
                  <a:gd name="T4" fmla="*/ 106 w 126"/>
                  <a:gd name="T5" fmla="*/ 149 h 235"/>
                  <a:gd name="T6" fmla="*/ 88 w 126"/>
                  <a:gd name="T7" fmla="*/ 157 h 235"/>
                  <a:gd name="T8" fmla="*/ 71 w 126"/>
                  <a:gd name="T9" fmla="*/ 167 h 235"/>
                  <a:gd name="T10" fmla="*/ 54 w 126"/>
                  <a:gd name="T11" fmla="*/ 179 h 235"/>
                  <a:gd name="T12" fmla="*/ 37 w 126"/>
                  <a:gd name="T13" fmla="*/ 191 h 235"/>
                  <a:gd name="T14" fmla="*/ 22 w 126"/>
                  <a:gd name="T15" fmla="*/ 205 h 235"/>
                  <a:gd name="T16" fmla="*/ 11 w 126"/>
                  <a:gd name="T17" fmla="*/ 220 h 235"/>
                  <a:gd name="T18" fmla="*/ 0 w 126"/>
                  <a:gd name="T19" fmla="*/ 235 h 235"/>
                  <a:gd name="T20" fmla="*/ 0 w 126"/>
                  <a:gd name="T21" fmla="*/ 53 h 235"/>
                  <a:gd name="T22" fmla="*/ 86 w 126"/>
                  <a:gd name="T23" fmla="*/ 0 h 235"/>
                  <a:gd name="T24" fmla="*/ 93 w 126"/>
                  <a:gd name="T25" fmla="*/ 2 h 235"/>
                  <a:gd name="T26" fmla="*/ 99 w 126"/>
                  <a:gd name="T27" fmla="*/ 7 h 235"/>
                  <a:gd name="T28" fmla="*/ 105 w 126"/>
                  <a:gd name="T29" fmla="*/ 11 h 235"/>
                  <a:gd name="T30" fmla="*/ 110 w 126"/>
                  <a:gd name="T31" fmla="*/ 16 h 235"/>
                  <a:gd name="T32" fmla="*/ 114 w 126"/>
                  <a:gd name="T33" fmla="*/ 22 h 235"/>
                  <a:gd name="T34" fmla="*/ 118 w 126"/>
                  <a:gd name="T35" fmla="*/ 27 h 235"/>
                  <a:gd name="T36" fmla="*/ 122 w 126"/>
                  <a:gd name="T37" fmla="*/ 33 h 235"/>
                  <a:gd name="T38" fmla="*/ 126 w 126"/>
                  <a:gd name="T39" fmla="*/ 39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6" h="235">
                    <a:moveTo>
                      <a:pt x="126" y="39"/>
                    </a:moveTo>
                    <a:lnTo>
                      <a:pt x="123" y="140"/>
                    </a:lnTo>
                    <a:lnTo>
                      <a:pt x="106" y="149"/>
                    </a:lnTo>
                    <a:lnTo>
                      <a:pt x="88" y="157"/>
                    </a:lnTo>
                    <a:lnTo>
                      <a:pt x="71" y="167"/>
                    </a:lnTo>
                    <a:lnTo>
                      <a:pt x="54" y="179"/>
                    </a:lnTo>
                    <a:lnTo>
                      <a:pt x="37" y="191"/>
                    </a:lnTo>
                    <a:lnTo>
                      <a:pt x="22" y="205"/>
                    </a:lnTo>
                    <a:lnTo>
                      <a:pt x="11" y="220"/>
                    </a:lnTo>
                    <a:lnTo>
                      <a:pt x="0" y="235"/>
                    </a:lnTo>
                    <a:lnTo>
                      <a:pt x="0" y="53"/>
                    </a:lnTo>
                    <a:lnTo>
                      <a:pt x="86" y="0"/>
                    </a:lnTo>
                    <a:lnTo>
                      <a:pt x="93" y="2"/>
                    </a:lnTo>
                    <a:lnTo>
                      <a:pt x="99" y="7"/>
                    </a:lnTo>
                    <a:lnTo>
                      <a:pt x="105" y="11"/>
                    </a:lnTo>
                    <a:lnTo>
                      <a:pt x="110" y="16"/>
                    </a:lnTo>
                    <a:lnTo>
                      <a:pt x="114" y="22"/>
                    </a:lnTo>
                    <a:lnTo>
                      <a:pt x="118" y="27"/>
                    </a:lnTo>
                    <a:lnTo>
                      <a:pt x="122" y="33"/>
                    </a:lnTo>
                    <a:lnTo>
                      <a:pt x="126" y="39"/>
                    </a:lnTo>
                    <a:close/>
                  </a:path>
                </a:pathLst>
              </a:custGeom>
              <a:solidFill>
                <a:srgbClr val="8CFF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54" name="Freeform 43">
                <a:extLst>
                  <a:ext uri="{FF2B5EF4-FFF2-40B4-BE49-F238E27FC236}">
                    <a16:creationId xmlns:a16="http://schemas.microsoft.com/office/drawing/2014/main" id="{A0675676-1CBE-4618-8D7C-D76F1E52A382}"/>
                  </a:ext>
                </a:extLst>
              </p:cNvPr>
              <p:cNvSpPr>
                <a:spLocks/>
              </p:cNvSpPr>
              <p:nvPr/>
            </p:nvSpPr>
            <p:spPr bwMode="auto">
              <a:xfrm>
                <a:off x="568" y="571"/>
                <a:ext cx="40" cy="27"/>
              </a:xfrm>
              <a:custGeom>
                <a:avLst/>
                <a:gdLst>
                  <a:gd name="T0" fmla="*/ 158 w 158"/>
                  <a:gd name="T1" fmla="*/ 109 h 109"/>
                  <a:gd name="T2" fmla="*/ 141 w 158"/>
                  <a:gd name="T3" fmla="*/ 104 h 109"/>
                  <a:gd name="T4" fmla="*/ 122 w 158"/>
                  <a:gd name="T5" fmla="*/ 98 h 109"/>
                  <a:gd name="T6" fmla="*/ 103 w 158"/>
                  <a:gd name="T7" fmla="*/ 94 h 109"/>
                  <a:gd name="T8" fmla="*/ 82 w 158"/>
                  <a:gd name="T9" fmla="*/ 91 h 109"/>
                  <a:gd name="T10" fmla="*/ 61 w 158"/>
                  <a:gd name="T11" fmla="*/ 90 h 109"/>
                  <a:gd name="T12" fmla="*/ 39 w 158"/>
                  <a:gd name="T13" fmla="*/ 91 h 109"/>
                  <a:gd name="T14" fmla="*/ 19 w 158"/>
                  <a:gd name="T15" fmla="*/ 94 h 109"/>
                  <a:gd name="T16" fmla="*/ 0 w 158"/>
                  <a:gd name="T17" fmla="*/ 103 h 109"/>
                  <a:gd name="T18" fmla="*/ 0 w 158"/>
                  <a:gd name="T19" fmla="*/ 34 h 109"/>
                  <a:gd name="T20" fmla="*/ 21 w 158"/>
                  <a:gd name="T21" fmla="*/ 38 h 109"/>
                  <a:gd name="T22" fmla="*/ 40 w 158"/>
                  <a:gd name="T23" fmla="*/ 38 h 109"/>
                  <a:gd name="T24" fmla="*/ 60 w 158"/>
                  <a:gd name="T25" fmla="*/ 36 h 109"/>
                  <a:gd name="T26" fmla="*/ 79 w 158"/>
                  <a:gd name="T27" fmla="*/ 30 h 109"/>
                  <a:gd name="T28" fmla="*/ 97 w 158"/>
                  <a:gd name="T29" fmla="*/ 24 h 109"/>
                  <a:gd name="T30" fmla="*/ 116 w 158"/>
                  <a:gd name="T31" fmla="*/ 16 h 109"/>
                  <a:gd name="T32" fmla="*/ 134 w 158"/>
                  <a:gd name="T33" fmla="*/ 8 h 109"/>
                  <a:gd name="T34" fmla="*/ 151 w 158"/>
                  <a:gd name="T35" fmla="*/ 0 h 109"/>
                  <a:gd name="T36" fmla="*/ 158 w 158"/>
                  <a:gd name="T37" fmla="*/ 109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58" h="109">
                    <a:moveTo>
                      <a:pt x="158" y="109"/>
                    </a:moveTo>
                    <a:lnTo>
                      <a:pt x="141" y="104"/>
                    </a:lnTo>
                    <a:lnTo>
                      <a:pt x="122" y="98"/>
                    </a:lnTo>
                    <a:lnTo>
                      <a:pt x="103" y="94"/>
                    </a:lnTo>
                    <a:lnTo>
                      <a:pt x="82" y="91"/>
                    </a:lnTo>
                    <a:lnTo>
                      <a:pt x="61" y="90"/>
                    </a:lnTo>
                    <a:lnTo>
                      <a:pt x="39" y="91"/>
                    </a:lnTo>
                    <a:lnTo>
                      <a:pt x="19" y="94"/>
                    </a:lnTo>
                    <a:lnTo>
                      <a:pt x="0" y="103"/>
                    </a:lnTo>
                    <a:lnTo>
                      <a:pt x="0" y="34"/>
                    </a:lnTo>
                    <a:lnTo>
                      <a:pt x="21" y="38"/>
                    </a:lnTo>
                    <a:lnTo>
                      <a:pt x="40" y="38"/>
                    </a:lnTo>
                    <a:lnTo>
                      <a:pt x="60" y="36"/>
                    </a:lnTo>
                    <a:lnTo>
                      <a:pt x="79" y="30"/>
                    </a:lnTo>
                    <a:lnTo>
                      <a:pt x="97" y="24"/>
                    </a:lnTo>
                    <a:lnTo>
                      <a:pt x="116" y="16"/>
                    </a:lnTo>
                    <a:lnTo>
                      <a:pt x="134" y="8"/>
                    </a:lnTo>
                    <a:lnTo>
                      <a:pt x="151" y="0"/>
                    </a:lnTo>
                    <a:lnTo>
                      <a:pt x="158" y="109"/>
                    </a:lnTo>
                    <a:close/>
                  </a:path>
                </a:pathLst>
              </a:custGeom>
              <a:solidFill>
                <a:srgbClr val="FF4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55" name="Freeform 44">
                <a:extLst>
                  <a:ext uri="{FF2B5EF4-FFF2-40B4-BE49-F238E27FC236}">
                    <a16:creationId xmlns:a16="http://schemas.microsoft.com/office/drawing/2014/main" id="{C1A01E61-84B5-4DD6-AFE7-13BAC010DA9B}"/>
                  </a:ext>
                </a:extLst>
              </p:cNvPr>
              <p:cNvSpPr>
                <a:spLocks/>
              </p:cNvSpPr>
              <p:nvPr/>
            </p:nvSpPr>
            <p:spPr bwMode="auto">
              <a:xfrm>
                <a:off x="618" y="573"/>
                <a:ext cx="11" cy="33"/>
              </a:xfrm>
              <a:custGeom>
                <a:avLst/>
                <a:gdLst>
                  <a:gd name="T0" fmla="*/ 42 w 42"/>
                  <a:gd name="T1" fmla="*/ 130 h 130"/>
                  <a:gd name="T2" fmla="*/ 3 w 42"/>
                  <a:gd name="T3" fmla="*/ 116 h 130"/>
                  <a:gd name="T4" fmla="*/ 0 w 42"/>
                  <a:gd name="T5" fmla="*/ 0 h 130"/>
                  <a:gd name="T6" fmla="*/ 17 w 42"/>
                  <a:gd name="T7" fmla="*/ 11 h 130"/>
                  <a:gd name="T8" fmla="*/ 28 w 42"/>
                  <a:gd name="T9" fmla="*/ 24 h 130"/>
                  <a:gd name="T10" fmla="*/ 33 w 42"/>
                  <a:gd name="T11" fmla="*/ 40 h 130"/>
                  <a:gd name="T12" fmla="*/ 35 w 42"/>
                  <a:gd name="T13" fmla="*/ 58 h 130"/>
                  <a:gd name="T14" fmla="*/ 35 w 42"/>
                  <a:gd name="T15" fmla="*/ 77 h 130"/>
                  <a:gd name="T16" fmla="*/ 35 w 42"/>
                  <a:gd name="T17" fmla="*/ 96 h 130"/>
                  <a:gd name="T18" fmla="*/ 37 w 42"/>
                  <a:gd name="T19" fmla="*/ 114 h 130"/>
                  <a:gd name="T20" fmla="*/ 42 w 42"/>
                  <a:gd name="T21" fmla="*/ 13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2" h="130">
                    <a:moveTo>
                      <a:pt x="42" y="130"/>
                    </a:moveTo>
                    <a:lnTo>
                      <a:pt x="3" y="116"/>
                    </a:lnTo>
                    <a:lnTo>
                      <a:pt x="0" y="0"/>
                    </a:lnTo>
                    <a:lnTo>
                      <a:pt x="17" y="11"/>
                    </a:lnTo>
                    <a:lnTo>
                      <a:pt x="28" y="24"/>
                    </a:lnTo>
                    <a:lnTo>
                      <a:pt x="33" y="40"/>
                    </a:lnTo>
                    <a:lnTo>
                      <a:pt x="35" y="58"/>
                    </a:lnTo>
                    <a:lnTo>
                      <a:pt x="35" y="77"/>
                    </a:lnTo>
                    <a:lnTo>
                      <a:pt x="35" y="96"/>
                    </a:lnTo>
                    <a:lnTo>
                      <a:pt x="37" y="114"/>
                    </a:lnTo>
                    <a:lnTo>
                      <a:pt x="42" y="130"/>
                    </a:lnTo>
                    <a:close/>
                  </a:path>
                </a:pathLst>
              </a:custGeom>
              <a:solidFill>
                <a:srgbClr val="FF00D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56" name="Freeform 45">
                <a:extLst>
                  <a:ext uri="{FF2B5EF4-FFF2-40B4-BE49-F238E27FC236}">
                    <a16:creationId xmlns:a16="http://schemas.microsoft.com/office/drawing/2014/main" id="{91738955-BEC7-4F2A-BCE2-9455EF7AD7E7}"/>
                  </a:ext>
                </a:extLst>
              </p:cNvPr>
              <p:cNvSpPr>
                <a:spLocks/>
              </p:cNvSpPr>
              <p:nvPr/>
            </p:nvSpPr>
            <p:spPr bwMode="auto">
              <a:xfrm>
                <a:off x="470" y="573"/>
                <a:ext cx="46" cy="51"/>
              </a:xfrm>
              <a:custGeom>
                <a:avLst/>
                <a:gdLst>
                  <a:gd name="T0" fmla="*/ 185 w 185"/>
                  <a:gd name="T1" fmla="*/ 204 h 204"/>
                  <a:gd name="T2" fmla="*/ 0 w 185"/>
                  <a:gd name="T3" fmla="*/ 163 h 204"/>
                  <a:gd name="T4" fmla="*/ 0 w 185"/>
                  <a:gd name="T5" fmla="*/ 0 h 204"/>
                  <a:gd name="T6" fmla="*/ 184 w 185"/>
                  <a:gd name="T7" fmla="*/ 26 h 204"/>
                  <a:gd name="T8" fmla="*/ 185 w 185"/>
                  <a:gd name="T9" fmla="*/ 204 h 204"/>
                </a:gdLst>
                <a:ahLst/>
                <a:cxnLst>
                  <a:cxn ang="0">
                    <a:pos x="T0" y="T1"/>
                  </a:cxn>
                  <a:cxn ang="0">
                    <a:pos x="T2" y="T3"/>
                  </a:cxn>
                  <a:cxn ang="0">
                    <a:pos x="T4" y="T5"/>
                  </a:cxn>
                  <a:cxn ang="0">
                    <a:pos x="T6" y="T7"/>
                  </a:cxn>
                  <a:cxn ang="0">
                    <a:pos x="T8" y="T9"/>
                  </a:cxn>
                </a:cxnLst>
                <a:rect l="0" t="0" r="r" b="b"/>
                <a:pathLst>
                  <a:path w="185" h="204">
                    <a:moveTo>
                      <a:pt x="185" y="204"/>
                    </a:moveTo>
                    <a:lnTo>
                      <a:pt x="0" y="163"/>
                    </a:lnTo>
                    <a:lnTo>
                      <a:pt x="0" y="0"/>
                    </a:lnTo>
                    <a:lnTo>
                      <a:pt x="184" y="26"/>
                    </a:lnTo>
                    <a:lnTo>
                      <a:pt x="185" y="204"/>
                    </a:lnTo>
                    <a:close/>
                  </a:path>
                </a:pathLst>
              </a:custGeom>
              <a:solidFill>
                <a:srgbClr val="8CFF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57" name="Freeform 46">
                <a:extLst>
                  <a:ext uri="{FF2B5EF4-FFF2-40B4-BE49-F238E27FC236}">
                    <a16:creationId xmlns:a16="http://schemas.microsoft.com/office/drawing/2014/main" id="{FE2C9AEA-5F9A-42DE-80FA-D9EC949D1786}"/>
                  </a:ext>
                </a:extLst>
              </p:cNvPr>
              <p:cNvSpPr>
                <a:spLocks/>
              </p:cNvSpPr>
              <p:nvPr/>
            </p:nvSpPr>
            <p:spPr bwMode="auto">
              <a:xfrm>
                <a:off x="476" y="583"/>
                <a:ext cx="28" cy="32"/>
              </a:xfrm>
              <a:custGeom>
                <a:avLst/>
                <a:gdLst>
                  <a:gd name="T0" fmla="*/ 102 w 114"/>
                  <a:gd name="T1" fmla="*/ 31 h 130"/>
                  <a:gd name="T2" fmla="*/ 94 w 114"/>
                  <a:gd name="T3" fmla="*/ 36 h 130"/>
                  <a:gd name="T4" fmla="*/ 85 w 114"/>
                  <a:gd name="T5" fmla="*/ 36 h 130"/>
                  <a:gd name="T6" fmla="*/ 75 w 114"/>
                  <a:gd name="T7" fmla="*/ 33 h 130"/>
                  <a:gd name="T8" fmla="*/ 63 w 114"/>
                  <a:gd name="T9" fmla="*/ 30 h 130"/>
                  <a:gd name="T10" fmla="*/ 53 w 114"/>
                  <a:gd name="T11" fmla="*/ 28 h 130"/>
                  <a:gd name="T12" fmla="*/ 44 w 114"/>
                  <a:gd name="T13" fmla="*/ 29 h 130"/>
                  <a:gd name="T14" fmla="*/ 36 w 114"/>
                  <a:gd name="T15" fmla="*/ 35 h 130"/>
                  <a:gd name="T16" fmla="*/ 30 w 114"/>
                  <a:gd name="T17" fmla="*/ 48 h 130"/>
                  <a:gd name="T18" fmla="*/ 27 w 114"/>
                  <a:gd name="T19" fmla="*/ 57 h 130"/>
                  <a:gd name="T20" fmla="*/ 25 w 114"/>
                  <a:gd name="T21" fmla="*/ 67 h 130"/>
                  <a:gd name="T22" fmla="*/ 29 w 114"/>
                  <a:gd name="T23" fmla="*/ 75 h 130"/>
                  <a:gd name="T24" fmla="*/ 34 w 114"/>
                  <a:gd name="T25" fmla="*/ 82 h 130"/>
                  <a:gd name="T26" fmla="*/ 42 w 114"/>
                  <a:gd name="T27" fmla="*/ 88 h 130"/>
                  <a:gd name="T28" fmla="*/ 50 w 114"/>
                  <a:gd name="T29" fmla="*/ 93 h 130"/>
                  <a:gd name="T30" fmla="*/ 59 w 114"/>
                  <a:gd name="T31" fmla="*/ 98 h 130"/>
                  <a:gd name="T32" fmla="*/ 66 w 114"/>
                  <a:gd name="T33" fmla="*/ 103 h 130"/>
                  <a:gd name="T34" fmla="*/ 74 w 114"/>
                  <a:gd name="T35" fmla="*/ 106 h 130"/>
                  <a:gd name="T36" fmla="*/ 80 w 114"/>
                  <a:gd name="T37" fmla="*/ 105 h 130"/>
                  <a:gd name="T38" fmla="*/ 85 w 114"/>
                  <a:gd name="T39" fmla="*/ 102 h 130"/>
                  <a:gd name="T40" fmla="*/ 90 w 114"/>
                  <a:gd name="T41" fmla="*/ 98 h 130"/>
                  <a:gd name="T42" fmla="*/ 96 w 114"/>
                  <a:gd name="T43" fmla="*/ 93 h 130"/>
                  <a:gd name="T44" fmla="*/ 100 w 114"/>
                  <a:gd name="T45" fmla="*/ 91 h 130"/>
                  <a:gd name="T46" fmla="*/ 105 w 114"/>
                  <a:gd name="T47" fmla="*/ 92 h 130"/>
                  <a:gd name="T48" fmla="*/ 111 w 114"/>
                  <a:gd name="T49" fmla="*/ 97 h 130"/>
                  <a:gd name="T50" fmla="*/ 111 w 114"/>
                  <a:gd name="T51" fmla="*/ 106 h 130"/>
                  <a:gd name="T52" fmla="*/ 114 w 114"/>
                  <a:gd name="T53" fmla="*/ 117 h 130"/>
                  <a:gd name="T54" fmla="*/ 114 w 114"/>
                  <a:gd name="T55" fmla="*/ 125 h 130"/>
                  <a:gd name="T56" fmla="*/ 105 w 114"/>
                  <a:gd name="T57" fmla="*/ 130 h 130"/>
                  <a:gd name="T58" fmla="*/ 92 w 114"/>
                  <a:gd name="T59" fmla="*/ 125 h 130"/>
                  <a:gd name="T60" fmla="*/ 75 w 114"/>
                  <a:gd name="T61" fmla="*/ 123 h 130"/>
                  <a:gd name="T62" fmla="*/ 57 w 114"/>
                  <a:gd name="T63" fmla="*/ 120 h 130"/>
                  <a:gd name="T64" fmla="*/ 40 w 114"/>
                  <a:gd name="T65" fmla="*/ 118 h 130"/>
                  <a:gd name="T66" fmla="*/ 24 w 114"/>
                  <a:gd name="T67" fmla="*/ 113 h 130"/>
                  <a:gd name="T68" fmla="*/ 11 w 114"/>
                  <a:gd name="T69" fmla="*/ 105 h 130"/>
                  <a:gd name="T70" fmla="*/ 3 w 114"/>
                  <a:gd name="T71" fmla="*/ 93 h 130"/>
                  <a:gd name="T72" fmla="*/ 2 w 114"/>
                  <a:gd name="T73" fmla="*/ 75 h 130"/>
                  <a:gd name="T74" fmla="*/ 0 w 114"/>
                  <a:gd name="T75" fmla="*/ 58 h 130"/>
                  <a:gd name="T76" fmla="*/ 4 w 114"/>
                  <a:gd name="T77" fmla="*/ 42 h 130"/>
                  <a:gd name="T78" fmla="*/ 11 w 114"/>
                  <a:gd name="T79" fmla="*/ 27 h 130"/>
                  <a:gd name="T80" fmla="*/ 21 w 114"/>
                  <a:gd name="T81" fmla="*/ 14 h 130"/>
                  <a:gd name="T82" fmla="*/ 27 w 114"/>
                  <a:gd name="T83" fmla="*/ 12 h 130"/>
                  <a:gd name="T84" fmla="*/ 33 w 114"/>
                  <a:gd name="T85" fmla="*/ 9 h 130"/>
                  <a:gd name="T86" fmla="*/ 40 w 114"/>
                  <a:gd name="T87" fmla="*/ 7 h 130"/>
                  <a:gd name="T88" fmla="*/ 46 w 114"/>
                  <a:gd name="T89" fmla="*/ 6 h 130"/>
                  <a:gd name="T90" fmla="*/ 53 w 114"/>
                  <a:gd name="T91" fmla="*/ 5 h 130"/>
                  <a:gd name="T92" fmla="*/ 59 w 114"/>
                  <a:gd name="T93" fmla="*/ 5 h 130"/>
                  <a:gd name="T94" fmla="*/ 66 w 114"/>
                  <a:gd name="T95" fmla="*/ 6 h 130"/>
                  <a:gd name="T96" fmla="*/ 72 w 114"/>
                  <a:gd name="T97" fmla="*/ 8 h 130"/>
                  <a:gd name="T98" fmla="*/ 81 w 114"/>
                  <a:gd name="T99" fmla="*/ 0 h 130"/>
                  <a:gd name="T100" fmla="*/ 90 w 114"/>
                  <a:gd name="T101" fmla="*/ 5 h 130"/>
                  <a:gd name="T102" fmla="*/ 98 w 114"/>
                  <a:gd name="T103" fmla="*/ 12 h 130"/>
                  <a:gd name="T104" fmla="*/ 102 w 114"/>
                  <a:gd name="T105" fmla="*/ 20 h 130"/>
                  <a:gd name="T106" fmla="*/ 102 w 114"/>
                  <a:gd name="T107" fmla="*/ 31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4" h="130">
                    <a:moveTo>
                      <a:pt x="102" y="31"/>
                    </a:moveTo>
                    <a:lnTo>
                      <a:pt x="94" y="36"/>
                    </a:lnTo>
                    <a:lnTo>
                      <a:pt x="85" y="36"/>
                    </a:lnTo>
                    <a:lnTo>
                      <a:pt x="75" y="33"/>
                    </a:lnTo>
                    <a:lnTo>
                      <a:pt x="63" y="30"/>
                    </a:lnTo>
                    <a:lnTo>
                      <a:pt x="53" y="28"/>
                    </a:lnTo>
                    <a:lnTo>
                      <a:pt x="44" y="29"/>
                    </a:lnTo>
                    <a:lnTo>
                      <a:pt x="36" y="35"/>
                    </a:lnTo>
                    <a:lnTo>
                      <a:pt x="30" y="48"/>
                    </a:lnTo>
                    <a:lnTo>
                      <a:pt x="27" y="57"/>
                    </a:lnTo>
                    <a:lnTo>
                      <a:pt x="25" y="67"/>
                    </a:lnTo>
                    <a:lnTo>
                      <a:pt x="29" y="75"/>
                    </a:lnTo>
                    <a:lnTo>
                      <a:pt x="34" y="82"/>
                    </a:lnTo>
                    <a:lnTo>
                      <a:pt x="42" y="88"/>
                    </a:lnTo>
                    <a:lnTo>
                      <a:pt x="50" y="93"/>
                    </a:lnTo>
                    <a:lnTo>
                      <a:pt x="59" y="98"/>
                    </a:lnTo>
                    <a:lnTo>
                      <a:pt x="66" y="103"/>
                    </a:lnTo>
                    <a:lnTo>
                      <a:pt x="74" y="106"/>
                    </a:lnTo>
                    <a:lnTo>
                      <a:pt x="80" y="105"/>
                    </a:lnTo>
                    <a:lnTo>
                      <a:pt x="85" y="102"/>
                    </a:lnTo>
                    <a:lnTo>
                      <a:pt x="90" y="98"/>
                    </a:lnTo>
                    <a:lnTo>
                      <a:pt x="96" y="93"/>
                    </a:lnTo>
                    <a:lnTo>
                      <a:pt x="100" y="91"/>
                    </a:lnTo>
                    <a:lnTo>
                      <a:pt x="105" y="92"/>
                    </a:lnTo>
                    <a:lnTo>
                      <a:pt x="111" y="97"/>
                    </a:lnTo>
                    <a:lnTo>
                      <a:pt x="111" y="106"/>
                    </a:lnTo>
                    <a:lnTo>
                      <a:pt x="114" y="117"/>
                    </a:lnTo>
                    <a:lnTo>
                      <a:pt x="114" y="125"/>
                    </a:lnTo>
                    <a:lnTo>
                      <a:pt x="105" y="130"/>
                    </a:lnTo>
                    <a:lnTo>
                      <a:pt x="92" y="125"/>
                    </a:lnTo>
                    <a:lnTo>
                      <a:pt x="75" y="123"/>
                    </a:lnTo>
                    <a:lnTo>
                      <a:pt x="57" y="120"/>
                    </a:lnTo>
                    <a:lnTo>
                      <a:pt x="40" y="118"/>
                    </a:lnTo>
                    <a:lnTo>
                      <a:pt x="24" y="113"/>
                    </a:lnTo>
                    <a:lnTo>
                      <a:pt x="11" y="105"/>
                    </a:lnTo>
                    <a:lnTo>
                      <a:pt x="3" y="93"/>
                    </a:lnTo>
                    <a:lnTo>
                      <a:pt x="2" y="75"/>
                    </a:lnTo>
                    <a:lnTo>
                      <a:pt x="0" y="58"/>
                    </a:lnTo>
                    <a:lnTo>
                      <a:pt x="4" y="42"/>
                    </a:lnTo>
                    <a:lnTo>
                      <a:pt x="11" y="27"/>
                    </a:lnTo>
                    <a:lnTo>
                      <a:pt x="21" y="14"/>
                    </a:lnTo>
                    <a:lnTo>
                      <a:pt x="27" y="12"/>
                    </a:lnTo>
                    <a:lnTo>
                      <a:pt x="33" y="9"/>
                    </a:lnTo>
                    <a:lnTo>
                      <a:pt x="40" y="7"/>
                    </a:lnTo>
                    <a:lnTo>
                      <a:pt x="46" y="6"/>
                    </a:lnTo>
                    <a:lnTo>
                      <a:pt x="53" y="5"/>
                    </a:lnTo>
                    <a:lnTo>
                      <a:pt x="59" y="5"/>
                    </a:lnTo>
                    <a:lnTo>
                      <a:pt x="66" y="6"/>
                    </a:lnTo>
                    <a:lnTo>
                      <a:pt x="72" y="8"/>
                    </a:lnTo>
                    <a:lnTo>
                      <a:pt x="81" y="0"/>
                    </a:lnTo>
                    <a:lnTo>
                      <a:pt x="90" y="5"/>
                    </a:lnTo>
                    <a:lnTo>
                      <a:pt x="98" y="12"/>
                    </a:lnTo>
                    <a:lnTo>
                      <a:pt x="102" y="20"/>
                    </a:lnTo>
                    <a:lnTo>
                      <a:pt x="102" y="31"/>
                    </a:lnTo>
                    <a:close/>
                  </a:path>
                </a:pathLst>
              </a:custGeom>
              <a:solidFill>
                <a:srgbClr val="FF00D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58" name="Freeform 47">
                <a:extLst>
                  <a:ext uri="{FF2B5EF4-FFF2-40B4-BE49-F238E27FC236}">
                    <a16:creationId xmlns:a16="http://schemas.microsoft.com/office/drawing/2014/main" id="{34517A4E-0381-4027-94B1-0E6687F56255}"/>
                  </a:ext>
                </a:extLst>
              </p:cNvPr>
              <p:cNvSpPr>
                <a:spLocks/>
              </p:cNvSpPr>
              <p:nvPr/>
            </p:nvSpPr>
            <p:spPr bwMode="auto">
              <a:xfrm>
                <a:off x="872" y="590"/>
                <a:ext cx="101" cy="100"/>
              </a:xfrm>
              <a:custGeom>
                <a:avLst/>
                <a:gdLst>
                  <a:gd name="T0" fmla="*/ 371 w 402"/>
                  <a:gd name="T1" fmla="*/ 69 h 398"/>
                  <a:gd name="T2" fmla="*/ 391 w 402"/>
                  <a:gd name="T3" fmla="*/ 116 h 398"/>
                  <a:gd name="T4" fmla="*/ 402 w 402"/>
                  <a:gd name="T5" fmla="*/ 163 h 398"/>
                  <a:gd name="T6" fmla="*/ 396 w 402"/>
                  <a:gd name="T7" fmla="*/ 211 h 398"/>
                  <a:gd name="T8" fmla="*/ 375 w 402"/>
                  <a:gd name="T9" fmla="*/ 240 h 398"/>
                  <a:gd name="T10" fmla="*/ 320 w 402"/>
                  <a:gd name="T11" fmla="*/ 285 h 398"/>
                  <a:gd name="T12" fmla="*/ 247 w 402"/>
                  <a:gd name="T13" fmla="*/ 345 h 398"/>
                  <a:gd name="T14" fmla="*/ 190 w 402"/>
                  <a:gd name="T15" fmla="*/ 391 h 398"/>
                  <a:gd name="T16" fmla="*/ 170 w 402"/>
                  <a:gd name="T17" fmla="*/ 356 h 398"/>
                  <a:gd name="T18" fmla="*/ 139 w 402"/>
                  <a:gd name="T19" fmla="*/ 278 h 398"/>
                  <a:gd name="T20" fmla="*/ 93 w 402"/>
                  <a:gd name="T21" fmla="*/ 205 h 398"/>
                  <a:gd name="T22" fmla="*/ 42 w 402"/>
                  <a:gd name="T23" fmla="*/ 133 h 398"/>
                  <a:gd name="T24" fmla="*/ 38 w 402"/>
                  <a:gd name="T25" fmla="*/ 93 h 398"/>
                  <a:gd name="T26" fmla="*/ 76 w 402"/>
                  <a:gd name="T27" fmla="*/ 80 h 398"/>
                  <a:gd name="T28" fmla="*/ 111 w 402"/>
                  <a:gd name="T29" fmla="*/ 64 h 398"/>
                  <a:gd name="T30" fmla="*/ 147 w 402"/>
                  <a:gd name="T31" fmla="*/ 47 h 398"/>
                  <a:gd name="T32" fmla="*/ 162 w 402"/>
                  <a:gd name="T33" fmla="*/ 31 h 398"/>
                  <a:gd name="T34" fmla="*/ 145 w 402"/>
                  <a:gd name="T35" fmla="*/ 33 h 398"/>
                  <a:gd name="T36" fmla="*/ 120 w 402"/>
                  <a:gd name="T37" fmla="*/ 39 h 398"/>
                  <a:gd name="T38" fmla="*/ 89 w 402"/>
                  <a:gd name="T39" fmla="*/ 47 h 398"/>
                  <a:gd name="T40" fmla="*/ 57 w 402"/>
                  <a:gd name="T41" fmla="*/ 56 h 398"/>
                  <a:gd name="T42" fmla="*/ 25 w 402"/>
                  <a:gd name="T43" fmla="*/ 62 h 398"/>
                  <a:gd name="T44" fmla="*/ 0 w 402"/>
                  <a:gd name="T45" fmla="*/ 54 h 398"/>
                  <a:gd name="T46" fmla="*/ 37 w 402"/>
                  <a:gd name="T47" fmla="*/ 49 h 398"/>
                  <a:gd name="T48" fmla="*/ 72 w 402"/>
                  <a:gd name="T49" fmla="*/ 40 h 398"/>
                  <a:gd name="T50" fmla="*/ 107 w 402"/>
                  <a:gd name="T51" fmla="*/ 31 h 398"/>
                  <a:gd name="T52" fmla="*/ 143 w 402"/>
                  <a:gd name="T53" fmla="*/ 20 h 398"/>
                  <a:gd name="T54" fmla="*/ 178 w 402"/>
                  <a:gd name="T55" fmla="*/ 11 h 398"/>
                  <a:gd name="T56" fmla="*/ 213 w 402"/>
                  <a:gd name="T57" fmla="*/ 4 h 398"/>
                  <a:gd name="T58" fmla="*/ 250 w 402"/>
                  <a:gd name="T59" fmla="*/ 0 h 398"/>
                  <a:gd name="T60" fmla="*/ 286 w 402"/>
                  <a:gd name="T61" fmla="*/ 2 h 398"/>
                  <a:gd name="T62" fmla="*/ 308 w 402"/>
                  <a:gd name="T63" fmla="*/ 9 h 398"/>
                  <a:gd name="T64" fmla="*/ 328 w 402"/>
                  <a:gd name="T65" fmla="*/ 19 h 398"/>
                  <a:gd name="T66" fmla="*/ 347 w 402"/>
                  <a:gd name="T67" fmla="*/ 32 h 398"/>
                  <a:gd name="T68" fmla="*/ 362 w 402"/>
                  <a:gd name="T69" fmla="*/ 48 h 3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02" h="398">
                    <a:moveTo>
                      <a:pt x="362" y="48"/>
                    </a:moveTo>
                    <a:lnTo>
                      <a:pt x="371" y="69"/>
                    </a:lnTo>
                    <a:lnTo>
                      <a:pt x="380" y="93"/>
                    </a:lnTo>
                    <a:lnTo>
                      <a:pt x="391" y="116"/>
                    </a:lnTo>
                    <a:lnTo>
                      <a:pt x="398" y="139"/>
                    </a:lnTo>
                    <a:lnTo>
                      <a:pt x="402" y="163"/>
                    </a:lnTo>
                    <a:lnTo>
                      <a:pt x="402" y="187"/>
                    </a:lnTo>
                    <a:lnTo>
                      <a:pt x="396" y="211"/>
                    </a:lnTo>
                    <a:lnTo>
                      <a:pt x="383" y="233"/>
                    </a:lnTo>
                    <a:lnTo>
                      <a:pt x="375" y="240"/>
                    </a:lnTo>
                    <a:lnTo>
                      <a:pt x="353" y="259"/>
                    </a:lnTo>
                    <a:lnTo>
                      <a:pt x="320" y="285"/>
                    </a:lnTo>
                    <a:lnTo>
                      <a:pt x="285" y="315"/>
                    </a:lnTo>
                    <a:lnTo>
                      <a:pt x="247" y="345"/>
                    </a:lnTo>
                    <a:lnTo>
                      <a:pt x="214" y="372"/>
                    </a:lnTo>
                    <a:lnTo>
                      <a:pt x="190" y="391"/>
                    </a:lnTo>
                    <a:lnTo>
                      <a:pt x="178" y="398"/>
                    </a:lnTo>
                    <a:lnTo>
                      <a:pt x="170" y="356"/>
                    </a:lnTo>
                    <a:lnTo>
                      <a:pt x="157" y="316"/>
                    </a:lnTo>
                    <a:lnTo>
                      <a:pt x="139" y="278"/>
                    </a:lnTo>
                    <a:lnTo>
                      <a:pt x="117" y="241"/>
                    </a:lnTo>
                    <a:lnTo>
                      <a:pt x="93" y="205"/>
                    </a:lnTo>
                    <a:lnTo>
                      <a:pt x="68" y="169"/>
                    </a:lnTo>
                    <a:lnTo>
                      <a:pt x="42" y="133"/>
                    </a:lnTo>
                    <a:lnTo>
                      <a:pt x="19" y="97"/>
                    </a:lnTo>
                    <a:lnTo>
                      <a:pt x="38" y="93"/>
                    </a:lnTo>
                    <a:lnTo>
                      <a:pt x="57" y="86"/>
                    </a:lnTo>
                    <a:lnTo>
                      <a:pt x="76" y="80"/>
                    </a:lnTo>
                    <a:lnTo>
                      <a:pt x="94" y="71"/>
                    </a:lnTo>
                    <a:lnTo>
                      <a:pt x="111" y="64"/>
                    </a:lnTo>
                    <a:lnTo>
                      <a:pt x="130" y="56"/>
                    </a:lnTo>
                    <a:lnTo>
                      <a:pt x="147" y="47"/>
                    </a:lnTo>
                    <a:lnTo>
                      <a:pt x="165" y="39"/>
                    </a:lnTo>
                    <a:lnTo>
                      <a:pt x="162" y="31"/>
                    </a:lnTo>
                    <a:lnTo>
                      <a:pt x="154" y="29"/>
                    </a:lnTo>
                    <a:lnTo>
                      <a:pt x="145" y="33"/>
                    </a:lnTo>
                    <a:lnTo>
                      <a:pt x="136" y="35"/>
                    </a:lnTo>
                    <a:lnTo>
                      <a:pt x="120" y="39"/>
                    </a:lnTo>
                    <a:lnTo>
                      <a:pt x="105" y="42"/>
                    </a:lnTo>
                    <a:lnTo>
                      <a:pt x="89" y="47"/>
                    </a:lnTo>
                    <a:lnTo>
                      <a:pt x="74" y="52"/>
                    </a:lnTo>
                    <a:lnTo>
                      <a:pt x="57" y="56"/>
                    </a:lnTo>
                    <a:lnTo>
                      <a:pt x="41" y="60"/>
                    </a:lnTo>
                    <a:lnTo>
                      <a:pt x="25" y="62"/>
                    </a:lnTo>
                    <a:lnTo>
                      <a:pt x="10" y="62"/>
                    </a:lnTo>
                    <a:lnTo>
                      <a:pt x="0" y="54"/>
                    </a:lnTo>
                    <a:lnTo>
                      <a:pt x="19" y="52"/>
                    </a:lnTo>
                    <a:lnTo>
                      <a:pt x="37" y="49"/>
                    </a:lnTo>
                    <a:lnTo>
                      <a:pt x="55" y="45"/>
                    </a:lnTo>
                    <a:lnTo>
                      <a:pt x="72" y="40"/>
                    </a:lnTo>
                    <a:lnTo>
                      <a:pt x="90" y="35"/>
                    </a:lnTo>
                    <a:lnTo>
                      <a:pt x="107" y="31"/>
                    </a:lnTo>
                    <a:lnTo>
                      <a:pt x="126" y="25"/>
                    </a:lnTo>
                    <a:lnTo>
                      <a:pt x="143" y="20"/>
                    </a:lnTo>
                    <a:lnTo>
                      <a:pt x="160" y="15"/>
                    </a:lnTo>
                    <a:lnTo>
                      <a:pt x="178" y="11"/>
                    </a:lnTo>
                    <a:lnTo>
                      <a:pt x="195" y="6"/>
                    </a:lnTo>
                    <a:lnTo>
                      <a:pt x="213" y="4"/>
                    </a:lnTo>
                    <a:lnTo>
                      <a:pt x="231" y="1"/>
                    </a:lnTo>
                    <a:lnTo>
                      <a:pt x="250" y="0"/>
                    </a:lnTo>
                    <a:lnTo>
                      <a:pt x="268" y="0"/>
                    </a:lnTo>
                    <a:lnTo>
                      <a:pt x="286" y="2"/>
                    </a:lnTo>
                    <a:lnTo>
                      <a:pt x="297" y="6"/>
                    </a:lnTo>
                    <a:lnTo>
                      <a:pt x="308" y="9"/>
                    </a:lnTo>
                    <a:lnTo>
                      <a:pt x="319" y="14"/>
                    </a:lnTo>
                    <a:lnTo>
                      <a:pt x="328" y="19"/>
                    </a:lnTo>
                    <a:lnTo>
                      <a:pt x="338" y="25"/>
                    </a:lnTo>
                    <a:lnTo>
                      <a:pt x="347" y="32"/>
                    </a:lnTo>
                    <a:lnTo>
                      <a:pt x="355" y="39"/>
                    </a:lnTo>
                    <a:lnTo>
                      <a:pt x="362" y="48"/>
                    </a:lnTo>
                    <a:close/>
                  </a:path>
                </a:pathLst>
              </a:custGeom>
              <a:solidFill>
                <a:srgbClr val="F2D8C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59" name="Freeform 48">
                <a:extLst>
                  <a:ext uri="{FF2B5EF4-FFF2-40B4-BE49-F238E27FC236}">
                    <a16:creationId xmlns:a16="http://schemas.microsoft.com/office/drawing/2014/main" id="{A236796F-F291-444A-9A21-1E5B01FE89EF}"/>
                  </a:ext>
                </a:extLst>
              </p:cNvPr>
              <p:cNvSpPr>
                <a:spLocks/>
              </p:cNvSpPr>
              <p:nvPr/>
            </p:nvSpPr>
            <p:spPr bwMode="auto">
              <a:xfrm>
                <a:off x="647" y="600"/>
                <a:ext cx="212" cy="22"/>
              </a:xfrm>
              <a:custGeom>
                <a:avLst/>
                <a:gdLst>
                  <a:gd name="T0" fmla="*/ 827 w 848"/>
                  <a:gd name="T1" fmla="*/ 26 h 89"/>
                  <a:gd name="T2" fmla="*/ 790 w 848"/>
                  <a:gd name="T3" fmla="*/ 37 h 89"/>
                  <a:gd name="T4" fmla="*/ 758 w 848"/>
                  <a:gd name="T5" fmla="*/ 44 h 89"/>
                  <a:gd name="T6" fmla="*/ 726 w 848"/>
                  <a:gd name="T7" fmla="*/ 48 h 89"/>
                  <a:gd name="T8" fmla="*/ 690 w 848"/>
                  <a:gd name="T9" fmla="*/ 48 h 89"/>
                  <a:gd name="T10" fmla="*/ 644 w 848"/>
                  <a:gd name="T11" fmla="*/ 48 h 89"/>
                  <a:gd name="T12" fmla="*/ 585 w 848"/>
                  <a:gd name="T13" fmla="*/ 46 h 89"/>
                  <a:gd name="T14" fmla="*/ 509 w 848"/>
                  <a:gd name="T15" fmla="*/ 44 h 89"/>
                  <a:gd name="T16" fmla="*/ 447 w 848"/>
                  <a:gd name="T17" fmla="*/ 42 h 89"/>
                  <a:gd name="T18" fmla="*/ 416 w 848"/>
                  <a:gd name="T19" fmla="*/ 40 h 89"/>
                  <a:gd name="T20" fmla="*/ 386 w 848"/>
                  <a:gd name="T21" fmla="*/ 40 h 89"/>
                  <a:gd name="T22" fmla="*/ 355 w 848"/>
                  <a:gd name="T23" fmla="*/ 41 h 89"/>
                  <a:gd name="T24" fmla="*/ 325 w 848"/>
                  <a:gd name="T25" fmla="*/ 44 h 89"/>
                  <a:gd name="T26" fmla="*/ 296 w 848"/>
                  <a:gd name="T27" fmla="*/ 49 h 89"/>
                  <a:gd name="T28" fmla="*/ 268 w 848"/>
                  <a:gd name="T29" fmla="*/ 56 h 89"/>
                  <a:gd name="T30" fmla="*/ 241 w 848"/>
                  <a:gd name="T31" fmla="*/ 65 h 89"/>
                  <a:gd name="T32" fmla="*/ 214 w 848"/>
                  <a:gd name="T33" fmla="*/ 70 h 89"/>
                  <a:gd name="T34" fmla="*/ 185 w 848"/>
                  <a:gd name="T35" fmla="*/ 70 h 89"/>
                  <a:gd name="T36" fmla="*/ 156 w 848"/>
                  <a:gd name="T37" fmla="*/ 74 h 89"/>
                  <a:gd name="T38" fmla="*/ 129 w 848"/>
                  <a:gd name="T39" fmla="*/ 78 h 89"/>
                  <a:gd name="T40" fmla="*/ 103 w 848"/>
                  <a:gd name="T41" fmla="*/ 83 h 89"/>
                  <a:gd name="T42" fmla="*/ 75 w 848"/>
                  <a:gd name="T43" fmla="*/ 86 h 89"/>
                  <a:gd name="T44" fmla="*/ 48 w 848"/>
                  <a:gd name="T45" fmla="*/ 89 h 89"/>
                  <a:gd name="T46" fmla="*/ 21 w 848"/>
                  <a:gd name="T47" fmla="*/ 86 h 89"/>
                  <a:gd name="T48" fmla="*/ 4 w 848"/>
                  <a:gd name="T49" fmla="*/ 78 h 89"/>
                  <a:gd name="T50" fmla="*/ 0 w 848"/>
                  <a:gd name="T51" fmla="*/ 65 h 89"/>
                  <a:gd name="T52" fmla="*/ 13 w 848"/>
                  <a:gd name="T53" fmla="*/ 49 h 89"/>
                  <a:gd name="T54" fmla="*/ 45 w 848"/>
                  <a:gd name="T55" fmla="*/ 40 h 89"/>
                  <a:gd name="T56" fmla="*/ 82 w 848"/>
                  <a:gd name="T57" fmla="*/ 42 h 89"/>
                  <a:gd name="T58" fmla="*/ 118 w 848"/>
                  <a:gd name="T59" fmla="*/ 47 h 89"/>
                  <a:gd name="T60" fmla="*/ 162 w 848"/>
                  <a:gd name="T61" fmla="*/ 42 h 89"/>
                  <a:gd name="T62" fmla="*/ 208 w 848"/>
                  <a:gd name="T63" fmla="*/ 29 h 89"/>
                  <a:gd name="T64" fmla="*/ 254 w 848"/>
                  <a:gd name="T65" fmla="*/ 19 h 89"/>
                  <a:gd name="T66" fmla="*/ 302 w 848"/>
                  <a:gd name="T67" fmla="*/ 19 h 89"/>
                  <a:gd name="T68" fmla="*/ 355 w 848"/>
                  <a:gd name="T69" fmla="*/ 27 h 89"/>
                  <a:gd name="T70" fmla="*/ 399 w 848"/>
                  <a:gd name="T71" fmla="*/ 21 h 89"/>
                  <a:gd name="T72" fmla="*/ 442 w 848"/>
                  <a:gd name="T73" fmla="*/ 10 h 89"/>
                  <a:gd name="T74" fmla="*/ 486 w 848"/>
                  <a:gd name="T75" fmla="*/ 1 h 89"/>
                  <a:gd name="T76" fmla="*/ 767 w 848"/>
                  <a:gd name="T77" fmla="*/ 8 h 89"/>
                  <a:gd name="T78" fmla="*/ 781 w 848"/>
                  <a:gd name="T79" fmla="*/ 3 h 89"/>
                  <a:gd name="T80" fmla="*/ 796 w 848"/>
                  <a:gd name="T81" fmla="*/ 0 h 89"/>
                  <a:gd name="T82" fmla="*/ 810 w 848"/>
                  <a:gd name="T83" fmla="*/ 0 h 89"/>
                  <a:gd name="T84" fmla="*/ 824 w 848"/>
                  <a:gd name="T85" fmla="*/ 6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848" h="89">
                    <a:moveTo>
                      <a:pt x="848" y="17"/>
                    </a:moveTo>
                    <a:lnTo>
                      <a:pt x="827" y="26"/>
                    </a:lnTo>
                    <a:lnTo>
                      <a:pt x="807" y="31"/>
                    </a:lnTo>
                    <a:lnTo>
                      <a:pt x="790" y="37"/>
                    </a:lnTo>
                    <a:lnTo>
                      <a:pt x="773" y="41"/>
                    </a:lnTo>
                    <a:lnTo>
                      <a:pt x="758" y="44"/>
                    </a:lnTo>
                    <a:lnTo>
                      <a:pt x="742" y="47"/>
                    </a:lnTo>
                    <a:lnTo>
                      <a:pt x="726" y="48"/>
                    </a:lnTo>
                    <a:lnTo>
                      <a:pt x="708" y="48"/>
                    </a:lnTo>
                    <a:lnTo>
                      <a:pt x="690" y="48"/>
                    </a:lnTo>
                    <a:lnTo>
                      <a:pt x="668" y="48"/>
                    </a:lnTo>
                    <a:lnTo>
                      <a:pt x="644" y="48"/>
                    </a:lnTo>
                    <a:lnTo>
                      <a:pt x="617" y="47"/>
                    </a:lnTo>
                    <a:lnTo>
                      <a:pt x="585" y="46"/>
                    </a:lnTo>
                    <a:lnTo>
                      <a:pt x="550" y="44"/>
                    </a:lnTo>
                    <a:lnTo>
                      <a:pt x="509" y="44"/>
                    </a:lnTo>
                    <a:lnTo>
                      <a:pt x="463" y="43"/>
                    </a:lnTo>
                    <a:lnTo>
                      <a:pt x="447" y="42"/>
                    </a:lnTo>
                    <a:lnTo>
                      <a:pt x="432" y="41"/>
                    </a:lnTo>
                    <a:lnTo>
                      <a:pt x="416" y="40"/>
                    </a:lnTo>
                    <a:lnTo>
                      <a:pt x="402" y="40"/>
                    </a:lnTo>
                    <a:lnTo>
                      <a:pt x="386" y="40"/>
                    </a:lnTo>
                    <a:lnTo>
                      <a:pt x="370" y="40"/>
                    </a:lnTo>
                    <a:lnTo>
                      <a:pt x="355" y="41"/>
                    </a:lnTo>
                    <a:lnTo>
                      <a:pt x="340" y="42"/>
                    </a:lnTo>
                    <a:lnTo>
                      <a:pt x="325" y="44"/>
                    </a:lnTo>
                    <a:lnTo>
                      <a:pt x="310" y="47"/>
                    </a:lnTo>
                    <a:lnTo>
                      <a:pt x="296" y="49"/>
                    </a:lnTo>
                    <a:lnTo>
                      <a:pt x="282" y="53"/>
                    </a:lnTo>
                    <a:lnTo>
                      <a:pt x="268" y="56"/>
                    </a:lnTo>
                    <a:lnTo>
                      <a:pt x="254" y="61"/>
                    </a:lnTo>
                    <a:lnTo>
                      <a:pt x="241" y="65"/>
                    </a:lnTo>
                    <a:lnTo>
                      <a:pt x="228" y="71"/>
                    </a:lnTo>
                    <a:lnTo>
                      <a:pt x="214" y="70"/>
                    </a:lnTo>
                    <a:lnTo>
                      <a:pt x="199" y="70"/>
                    </a:lnTo>
                    <a:lnTo>
                      <a:pt x="185" y="70"/>
                    </a:lnTo>
                    <a:lnTo>
                      <a:pt x="171" y="71"/>
                    </a:lnTo>
                    <a:lnTo>
                      <a:pt x="156" y="74"/>
                    </a:lnTo>
                    <a:lnTo>
                      <a:pt x="143" y="76"/>
                    </a:lnTo>
                    <a:lnTo>
                      <a:pt x="129" y="78"/>
                    </a:lnTo>
                    <a:lnTo>
                      <a:pt x="116" y="81"/>
                    </a:lnTo>
                    <a:lnTo>
                      <a:pt x="103" y="83"/>
                    </a:lnTo>
                    <a:lnTo>
                      <a:pt x="88" y="85"/>
                    </a:lnTo>
                    <a:lnTo>
                      <a:pt x="75" y="86"/>
                    </a:lnTo>
                    <a:lnTo>
                      <a:pt x="61" y="88"/>
                    </a:lnTo>
                    <a:lnTo>
                      <a:pt x="48" y="89"/>
                    </a:lnTo>
                    <a:lnTo>
                      <a:pt x="34" y="89"/>
                    </a:lnTo>
                    <a:lnTo>
                      <a:pt x="21" y="86"/>
                    </a:lnTo>
                    <a:lnTo>
                      <a:pt x="6" y="84"/>
                    </a:lnTo>
                    <a:lnTo>
                      <a:pt x="4" y="78"/>
                    </a:lnTo>
                    <a:lnTo>
                      <a:pt x="1" y="72"/>
                    </a:lnTo>
                    <a:lnTo>
                      <a:pt x="0" y="65"/>
                    </a:lnTo>
                    <a:lnTo>
                      <a:pt x="0" y="60"/>
                    </a:lnTo>
                    <a:lnTo>
                      <a:pt x="13" y="49"/>
                    </a:lnTo>
                    <a:lnTo>
                      <a:pt x="28" y="42"/>
                    </a:lnTo>
                    <a:lnTo>
                      <a:pt x="45" y="40"/>
                    </a:lnTo>
                    <a:lnTo>
                      <a:pt x="64" y="41"/>
                    </a:lnTo>
                    <a:lnTo>
                      <a:pt x="82" y="42"/>
                    </a:lnTo>
                    <a:lnTo>
                      <a:pt x="101" y="44"/>
                    </a:lnTo>
                    <a:lnTo>
                      <a:pt x="118" y="47"/>
                    </a:lnTo>
                    <a:lnTo>
                      <a:pt x="135" y="47"/>
                    </a:lnTo>
                    <a:lnTo>
                      <a:pt x="162" y="42"/>
                    </a:lnTo>
                    <a:lnTo>
                      <a:pt x="186" y="35"/>
                    </a:lnTo>
                    <a:lnTo>
                      <a:pt x="208" y="29"/>
                    </a:lnTo>
                    <a:lnTo>
                      <a:pt x="231" y="23"/>
                    </a:lnTo>
                    <a:lnTo>
                      <a:pt x="254" y="19"/>
                    </a:lnTo>
                    <a:lnTo>
                      <a:pt x="276" y="16"/>
                    </a:lnTo>
                    <a:lnTo>
                      <a:pt x="302" y="19"/>
                    </a:lnTo>
                    <a:lnTo>
                      <a:pt x="330" y="24"/>
                    </a:lnTo>
                    <a:lnTo>
                      <a:pt x="355" y="27"/>
                    </a:lnTo>
                    <a:lnTo>
                      <a:pt x="377" y="26"/>
                    </a:lnTo>
                    <a:lnTo>
                      <a:pt x="399" y="21"/>
                    </a:lnTo>
                    <a:lnTo>
                      <a:pt x="421" y="16"/>
                    </a:lnTo>
                    <a:lnTo>
                      <a:pt x="442" y="10"/>
                    </a:lnTo>
                    <a:lnTo>
                      <a:pt x="464" y="6"/>
                    </a:lnTo>
                    <a:lnTo>
                      <a:pt x="486" y="1"/>
                    </a:lnTo>
                    <a:lnTo>
                      <a:pt x="509" y="0"/>
                    </a:lnTo>
                    <a:lnTo>
                      <a:pt x="767" y="8"/>
                    </a:lnTo>
                    <a:lnTo>
                      <a:pt x="773" y="6"/>
                    </a:lnTo>
                    <a:lnTo>
                      <a:pt x="781" y="3"/>
                    </a:lnTo>
                    <a:lnTo>
                      <a:pt x="788" y="2"/>
                    </a:lnTo>
                    <a:lnTo>
                      <a:pt x="796" y="0"/>
                    </a:lnTo>
                    <a:lnTo>
                      <a:pt x="803" y="0"/>
                    </a:lnTo>
                    <a:lnTo>
                      <a:pt x="810" y="0"/>
                    </a:lnTo>
                    <a:lnTo>
                      <a:pt x="818" y="2"/>
                    </a:lnTo>
                    <a:lnTo>
                      <a:pt x="824" y="6"/>
                    </a:lnTo>
                    <a:lnTo>
                      <a:pt x="848" y="17"/>
                    </a:lnTo>
                    <a:close/>
                  </a:path>
                </a:pathLst>
              </a:custGeom>
              <a:solidFill>
                <a:srgbClr val="A0F2F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60" name="Freeform 49">
                <a:extLst>
                  <a:ext uri="{FF2B5EF4-FFF2-40B4-BE49-F238E27FC236}">
                    <a16:creationId xmlns:a16="http://schemas.microsoft.com/office/drawing/2014/main" id="{2D6BB1DA-818F-4095-89D5-E2FB8A4B65DF}"/>
                  </a:ext>
                </a:extLst>
              </p:cNvPr>
              <p:cNvSpPr>
                <a:spLocks/>
              </p:cNvSpPr>
              <p:nvPr/>
            </p:nvSpPr>
            <p:spPr bwMode="auto">
              <a:xfrm>
                <a:off x="532" y="604"/>
                <a:ext cx="101" cy="99"/>
              </a:xfrm>
              <a:custGeom>
                <a:avLst/>
                <a:gdLst>
                  <a:gd name="T0" fmla="*/ 399 w 407"/>
                  <a:gd name="T1" fmla="*/ 48 h 398"/>
                  <a:gd name="T2" fmla="*/ 405 w 407"/>
                  <a:gd name="T3" fmla="*/ 54 h 398"/>
                  <a:gd name="T4" fmla="*/ 392 w 407"/>
                  <a:gd name="T5" fmla="*/ 59 h 398"/>
                  <a:gd name="T6" fmla="*/ 356 w 407"/>
                  <a:gd name="T7" fmla="*/ 55 h 398"/>
                  <a:gd name="T8" fmla="*/ 320 w 407"/>
                  <a:gd name="T9" fmla="*/ 43 h 398"/>
                  <a:gd name="T10" fmla="*/ 289 w 407"/>
                  <a:gd name="T11" fmla="*/ 26 h 398"/>
                  <a:gd name="T12" fmla="*/ 270 w 407"/>
                  <a:gd name="T13" fmla="*/ 21 h 398"/>
                  <a:gd name="T14" fmla="*/ 252 w 407"/>
                  <a:gd name="T15" fmla="*/ 28 h 398"/>
                  <a:gd name="T16" fmla="*/ 265 w 407"/>
                  <a:gd name="T17" fmla="*/ 48 h 398"/>
                  <a:gd name="T18" fmla="*/ 296 w 407"/>
                  <a:gd name="T19" fmla="*/ 63 h 398"/>
                  <a:gd name="T20" fmla="*/ 330 w 407"/>
                  <a:gd name="T21" fmla="*/ 74 h 398"/>
                  <a:gd name="T22" fmla="*/ 364 w 407"/>
                  <a:gd name="T23" fmla="*/ 85 h 398"/>
                  <a:gd name="T24" fmla="*/ 369 w 407"/>
                  <a:gd name="T25" fmla="*/ 109 h 398"/>
                  <a:gd name="T26" fmla="*/ 347 w 407"/>
                  <a:gd name="T27" fmla="*/ 139 h 398"/>
                  <a:gd name="T28" fmla="*/ 325 w 407"/>
                  <a:gd name="T29" fmla="*/ 172 h 398"/>
                  <a:gd name="T30" fmla="*/ 306 w 407"/>
                  <a:gd name="T31" fmla="*/ 206 h 398"/>
                  <a:gd name="T32" fmla="*/ 287 w 407"/>
                  <a:gd name="T33" fmla="*/ 266 h 398"/>
                  <a:gd name="T34" fmla="*/ 273 w 407"/>
                  <a:gd name="T35" fmla="*/ 353 h 398"/>
                  <a:gd name="T36" fmla="*/ 264 w 407"/>
                  <a:gd name="T37" fmla="*/ 381 h 398"/>
                  <a:gd name="T38" fmla="*/ 230 w 407"/>
                  <a:gd name="T39" fmla="*/ 354 h 398"/>
                  <a:gd name="T40" fmla="*/ 193 w 407"/>
                  <a:gd name="T41" fmla="*/ 332 h 398"/>
                  <a:gd name="T42" fmla="*/ 154 w 407"/>
                  <a:gd name="T43" fmla="*/ 314 h 398"/>
                  <a:gd name="T44" fmla="*/ 116 w 407"/>
                  <a:gd name="T45" fmla="*/ 295 h 398"/>
                  <a:gd name="T46" fmla="*/ 79 w 407"/>
                  <a:gd name="T47" fmla="*/ 276 h 398"/>
                  <a:gd name="T48" fmla="*/ 45 w 407"/>
                  <a:gd name="T49" fmla="*/ 253 h 398"/>
                  <a:gd name="T50" fmla="*/ 16 w 407"/>
                  <a:gd name="T51" fmla="*/ 225 h 398"/>
                  <a:gd name="T52" fmla="*/ 0 w 407"/>
                  <a:gd name="T53" fmla="*/ 184 h 398"/>
                  <a:gd name="T54" fmla="*/ 9 w 407"/>
                  <a:gd name="T55" fmla="*/ 139 h 398"/>
                  <a:gd name="T56" fmla="*/ 33 w 407"/>
                  <a:gd name="T57" fmla="*/ 100 h 398"/>
                  <a:gd name="T58" fmla="*/ 64 w 407"/>
                  <a:gd name="T59" fmla="*/ 63 h 398"/>
                  <a:gd name="T60" fmla="*/ 94 w 407"/>
                  <a:gd name="T61" fmla="*/ 41 h 398"/>
                  <a:gd name="T62" fmla="*/ 118 w 407"/>
                  <a:gd name="T63" fmla="*/ 27 h 398"/>
                  <a:gd name="T64" fmla="*/ 141 w 407"/>
                  <a:gd name="T65" fmla="*/ 16 h 398"/>
                  <a:gd name="T66" fmla="*/ 167 w 407"/>
                  <a:gd name="T67" fmla="*/ 8 h 398"/>
                  <a:gd name="T68" fmla="*/ 195 w 407"/>
                  <a:gd name="T69" fmla="*/ 2 h 398"/>
                  <a:gd name="T70" fmla="*/ 222 w 407"/>
                  <a:gd name="T71" fmla="*/ 0 h 398"/>
                  <a:gd name="T72" fmla="*/ 249 w 407"/>
                  <a:gd name="T73" fmla="*/ 0 h 398"/>
                  <a:gd name="T74" fmla="*/ 278 w 407"/>
                  <a:gd name="T75" fmla="*/ 2 h 398"/>
                  <a:gd name="T76" fmla="*/ 306 w 407"/>
                  <a:gd name="T77" fmla="*/ 9 h 398"/>
                  <a:gd name="T78" fmla="*/ 333 w 407"/>
                  <a:gd name="T79" fmla="*/ 20 h 398"/>
                  <a:gd name="T80" fmla="*/ 359 w 407"/>
                  <a:gd name="T81" fmla="*/ 32 h 398"/>
                  <a:gd name="T82" fmla="*/ 385 w 407"/>
                  <a:gd name="T83" fmla="*/ 42 h 3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07" h="398">
                    <a:moveTo>
                      <a:pt x="398" y="46"/>
                    </a:moveTo>
                    <a:lnTo>
                      <a:pt x="399" y="48"/>
                    </a:lnTo>
                    <a:lnTo>
                      <a:pt x="402" y="52"/>
                    </a:lnTo>
                    <a:lnTo>
                      <a:pt x="405" y="54"/>
                    </a:lnTo>
                    <a:lnTo>
                      <a:pt x="407" y="56"/>
                    </a:lnTo>
                    <a:lnTo>
                      <a:pt x="392" y="59"/>
                    </a:lnTo>
                    <a:lnTo>
                      <a:pt x="375" y="57"/>
                    </a:lnTo>
                    <a:lnTo>
                      <a:pt x="356" y="55"/>
                    </a:lnTo>
                    <a:lnTo>
                      <a:pt x="338" y="49"/>
                    </a:lnTo>
                    <a:lnTo>
                      <a:pt x="320" y="43"/>
                    </a:lnTo>
                    <a:lnTo>
                      <a:pt x="303" y="35"/>
                    </a:lnTo>
                    <a:lnTo>
                      <a:pt x="289" y="26"/>
                    </a:lnTo>
                    <a:lnTo>
                      <a:pt x="277" y="15"/>
                    </a:lnTo>
                    <a:lnTo>
                      <a:pt x="270" y="21"/>
                    </a:lnTo>
                    <a:lnTo>
                      <a:pt x="260" y="23"/>
                    </a:lnTo>
                    <a:lnTo>
                      <a:pt x="252" y="28"/>
                    </a:lnTo>
                    <a:lnTo>
                      <a:pt x="251" y="36"/>
                    </a:lnTo>
                    <a:lnTo>
                      <a:pt x="265" y="48"/>
                    </a:lnTo>
                    <a:lnTo>
                      <a:pt x="281" y="56"/>
                    </a:lnTo>
                    <a:lnTo>
                      <a:pt x="296" y="63"/>
                    </a:lnTo>
                    <a:lnTo>
                      <a:pt x="313" y="69"/>
                    </a:lnTo>
                    <a:lnTo>
                      <a:pt x="330" y="74"/>
                    </a:lnTo>
                    <a:lnTo>
                      <a:pt x="347" y="80"/>
                    </a:lnTo>
                    <a:lnTo>
                      <a:pt x="364" y="85"/>
                    </a:lnTo>
                    <a:lnTo>
                      <a:pt x="380" y="94"/>
                    </a:lnTo>
                    <a:lnTo>
                      <a:pt x="369" y="109"/>
                    </a:lnTo>
                    <a:lnTo>
                      <a:pt x="359" y="124"/>
                    </a:lnTo>
                    <a:lnTo>
                      <a:pt x="347" y="139"/>
                    </a:lnTo>
                    <a:lnTo>
                      <a:pt x="336" y="156"/>
                    </a:lnTo>
                    <a:lnTo>
                      <a:pt x="325" y="172"/>
                    </a:lnTo>
                    <a:lnTo>
                      <a:pt x="315" y="188"/>
                    </a:lnTo>
                    <a:lnTo>
                      <a:pt x="306" y="206"/>
                    </a:lnTo>
                    <a:lnTo>
                      <a:pt x="299" y="223"/>
                    </a:lnTo>
                    <a:lnTo>
                      <a:pt x="287" y="266"/>
                    </a:lnTo>
                    <a:lnTo>
                      <a:pt x="277" y="309"/>
                    </a:lnTo>
                    <a:lnTo>
                      <a:pt x="273" y="353"/>
                    </a:lnTo>
                    <a:lnTo>
                      <a:pt x="279" y="398"/>
                    </a:lnTo>
                    <a:lnTo>
                      <a:pt x="264" y="381"/>
                    </a:lnTo>
                    <a:lnTo>
                      <a:pt x="248" y="367"/>
                    </a:lnTo>
                    <a:lnTo>
                      <a:pt x="230" y="354"/>
                    </a:lnTo>
                    <a:lnTo>
                      <a:pt x="212" y="343"/>
                    </a:lnTo>
                    <a:lnTo>
                      <a:pt x="193" y="332"/>
                    </a:lnTo>
                    <a:lnTo>
                      <a:pt x="174" y="323"/>
                    </a:lnTo>
                    <a:lnTo>
                      <a:pt x="154" y="314"/>
                    </a:lnTo>
                    <a:lnTo>
                      <a:pt x="136" y="304"/>
                    </a:lnTo>
                    <a:lnTo>
                      <a:pt x="116" y="295"/>
                    </a:lnTo>
                    <a:lnTo>
                      <a:pt x="97" y="285"/>
                    </a:lnTo>
                    <a:lnTo>
                      <a:pt x="79" y="276"/>
                    </a:lnTo>
                    <a:lnTo>
                      <a:pt x="62" y="264"/>
                    </a:lnTo>
                    <a:lnTo>
                      <a:pt x="45" y="253"/>
                    </a:lnTo>
                    <a:lnTo>
                      <a:pt x="29" y="240"/>
                    </a:lnTo>
                    <a:lnTo>
                      <a:pt x="16" y="225"/>
                    </a:lnTo>
                    <a:lnTo>
                      <a:pt x="3" y="207"/>
                    </a:lnTo>
                    <a:lnTo>
                      <a:pt x="0" y="184"/>
                    </a:lnTo>
                    <a:lnTo>
                      <a:pt x="3" y="161"/>
                    </a:lnTo>
                    <a:lnTo>
                      <a:pt x="9" y="139"/>
                    </a:lnTo>
                    <a:lnTo>
                      <a:pt x="20" y="118"/>
                    </a:lnTo>
                    <a:lnTo>
                      <a:pt x="33" y="100"/>
                    </a:lnTo>
                    <a:lnTo>
                      <a:pt x="47" y="81"/>
                    </a:lnTo>
                    <a:lnTo>
                      <a:pt x="64" y="63"/>
                    </a:lnTo>
                    <a:lnTo>
                      <a:pt x="82" y="48"/>
                    </a:lnTo>
                    <a:lnTo>
                      <a:pt x="94" y="41"/>
                    </a:lnTo>
                    <a:lnTo>
                      <a:pt x="105" y="34"/>
                    </a:lnTo>
                    <a:lnTo>
                      <a:pt x="118" y="27"/>
                    </a:lnTo>
                    <a:lnTo>
                      <a:pt x="129" y="21"/>
                    </a:lnTo>
                    <a:lnTo>
                      <a:pt x="141" y="16"/>
                    </a:lnTo>
                    <a:lnTo>
                      <a:pt x="154" y="12"/>
                    </a:lnTo>
                    <a:lnTo>
                      <a:pt x="167" y="8"/>
                    </a:lnTo>
                    <a:lnTo>
                      <a:pt x="180" y="5"/>
                    </a:lnTo>
                    <a:lnTo>
                      <a:pt x="195" y="2"/>
                    </a:lnTo>
                    <a:lnTo>
                      <a:pt x="208" y="1"/>
                    </a:lnTo>
                    <a:lnTo>
                      <a:pt x="222" y="0"/>
                    </a:lnTo>
                    <a:lnTo>
                      <a:pt x="235" y="0"/>
                    </a:lnTo>
                    <a:lnTo>
                      <a:pt x="249" y="0"/>
                    </a:lnTo>
                    <a:lnTo>
                      <a:pt x="264" y="1"/>
                    </a:lnTo>
                    <a:lnTo>
                      <a:pt x="278" y="2"/>
                    </a:lnTo>
                    <a:lnTo>
                      <a:pt x="292" y="5"/>
                    </a:lnTo>
                    <a:lnTo>
                      <a:pt x="306" y="9"/>
                    </a:lnTo>
                    <a:lnTo>
                      <a:pt x="319" y="14"/>
                    </a:lnTo>
                    <a:lnTo>
                      <a:pt x="333" y="20"/>
                    </a:lnTo>
                    <a:lnTo>
                      <a:pt x="346" y="26"/>
                    </a:lnTo>
                    <a:lnTo>
                      <a:pt x="359" y="32"/>
                    </a:lnTo>
                    <a:lnTo>
                      <a:pt x="372" y="38"/>
                    </a:lnTo>
                    <a:lnTo>
                      <a:pt x="385" y="42"/>
                    </a:lnTo>
                    <a:lnTo>
                      <a:pt x="398" y="46"/>
                    </a:lnTo>
                    <a:close/>
                  </a:path>
                </a:pathLst>
              </a:custGeom>
              <a:solidFill>
                <a:srgbClr val="F2D8C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61" name="Freeform 50">
                <a:extLst>
                  <a:ext uri="{FF2B5EF4-FFF2-40B4-BE49-F238E27FC236}">
                    <a16:creationId xmlns:a16="http://schemas.microsoft.com/office/drawing/2014/main" id="{905290DB-F47B-475F-B278-80A78BFB16CC}"/>
                  </a:ext>
                </a:extLst>
              </p:cNvPr>
              <p:cNvSpPr>
                <a:spLocks/>
              </p:cNvSpPr>
              <p:nvPr/>
            </p:nvSpPr>
            <p:spPr bwMode="auto">
              <a:xfrm>
                <a:off x="616" y="615"/>
                <a:ext cx="283" cy="117"/>
              </a:xfrm>
              <a:custGeom>
                <a:avLst/>
                <a:gdLst>
                  <a:gd name="T0" fmla="*/ 1002 w 1130"/>
                  <a:gd name="T1" fmla="*/ 35 h 468"/>
                  <a:gd name="T2" fmla="*/ 1060 w 1130"/>
                  <a:gd name="T3" fmla="*/ 107 h 468"/>
                  <a:gd name="T4" fmla="*/ 1104 w 1130"/>
                  <a:gd name="T5" fmla="*/ 187 h 468"/>
                  <a:gd name="T6" fmla="*/ 1129 w 1130"/>
                  <a:gd name="T7" fmla="*/ 272 h 468"/>
                  <a:gd name="T8" fmla="*/ 1108 w 1130"/>
                  <a:gd name="T9" fmla="*/ 341 h 468"/>
                  <a:gd name="T10" fmla="*/ 1058 w 1130"/>
                  <a:gd name="T11" fmla="*/ 377 h 468"/>
                  <a:gd name="T12" fmla="*/ 1002 w 1130"/>
                  <a:gd name="T13" fmla="*/ 403 h 468"/>
                  <a:gd name="T14" fmla="*/ 941 w 1130"/>
                  <a:gd name="T15" fmla="*/ 420 h 468"/>
                  <a:gd name="T16" fmla="*/ 876 w 1130"/>
                  <a:gd name="T17" fmla="*/ 428 h 468"/>
                  <a:gd name="T18" fmla="*/ 808 w 1130"/>
                  <a:gd name="T19" fmla="*/ 430 h 468"/>
                  <a:gd name="T20" fmla="*/ 740 w 1130"/>
                  <a:gd name="T21" fmla="*/ 429 h 468"/>
                  <a:gd name="T22" fmla="*/ 672 w 1130"/>
                  <a:gd name="T23" fmla="*/ 424 h 468"/>
                  <a:gd name="T24" fmla="*/ 616 w 1130"/>
                  <a:gd name="T25" fmla="*/ 427 h 468"/>
                  <a:gd name="T26" fmla="*/ 567 w 1130"/>
                  <a:gd name="T27" fmla="*/ 434 h 468"/>
                  <a:gd name="T28" fmla="*/ 518 w 1130"/>
                  <a:gd name="T29" fmla="*/ 441 h 468"/>
                  <a:gd name="T30" fmla="*/ 469 w 1130"/>
                  <a:gd name="T31" fmla="*/ 446 h 468"/>
                  <a:gd name="T32" fmla="*/ 419 w 1130"/>
                  <a:gd name="T33" fmla="*/ 451 h 468"/>
                  <a:gd name="T34" fmla="*/ 368 w 1130"/>
                  <a:gd name="T35" fmla="*/ 457 h 468"/>
                  <a:gd name="T36" fmla="*/ 319 w 1130"/>
                  <a:gd name="T37" fmla="*/ 461 h 468"/>
                  <a:gd name="T38" fmla="*/ 268 w 1130"/>
                  <a:gd name="T39" fmla="*/ 465 h 468"/>
                  <a:gd name="T40" fmla="*/ 226 w 1130"/>
                  <a:gd name="T41" fmla="*/ 465 h 468"/>
                  <a:gd name="T42" fmla="*/ 192 w 1130"/>
                  <a:gd name="T43" fmla="*/ 461 h 468"/>
                  <a:gd name="T44" fmla="*/ 158 w 1130"/>
                  <a:gd name="T45" fmla="*/ 453 h 468"/>
                  <a:gd name="T46" fmla="*/ 126 w 1130"/>
                  <a:gd name="T47" fmla="*/ 446 h 468"/>
                  <a:gd name="T48" fmla="*/ 93 w 1130"/>
                  <a:gd name="T49" fmla="*/ 436 h 468"/>
                  <a:gd name="T50" fmla="*/ 64 w 1130"/>
                  <a:gd name="T51" fmla="*/ 422 h 468"/>
                  <a:gd name="T52" fmla="*/ 38 w 1130"/>
                  <a:gd name="T53" fmla="*/ 403 h 468"/>
                  <a:gd name="T54" fmla="*/ 17 w 1130"/>
                  <a:gd name="T55" fmla="*/ 380 h 468"/>
                  <a:gd name="T56" fmla="*/ 2 w 1130"/>
                  <a:gd name="T57" fmla="*/ 325 h 468"/>
                  <a:gd name="T58" fmla="*/ 3 w 1130"/>
                  <a:gd name="T59" fmla="*/ 245 h 468"/>
                  <a:gd name="T60" fmla="*/ 24 w 1130"/>
                  <a:gd name="T61" fmla="*/ 169 h 468"/>
                  <a:gd name="T62" fmla="*/ 60 w 1130"/>
                  <a:gd name="T63" fmla="*/ 99 h 468"/>
                  <a:gd name="T64" fmla="*/ 102 w 1130"/>
                  <a:gd name="T65" fmla="*/ 68 h 468"/>
                  <a:gd name="T66" fmla="*/ 136 w 1130"/>
                  <a:gd name="T67" fmla="*/ 65 h 468"/>
                  <a:gd name="T68" fmla="*/ 170 w 1130"/>
                  <a:gd name="T69" fmla="*/ 61 h 468"/>
                  <a:gd name="T70" fmla="*/ 201 w 1130"/>
                  <a:gd name="T71" fmla="*/ 54 h 468"/>
                  <a:gd name="T72" fmla="*/ 234 w 1130"/>
                  <a:gd name="T73" fmla="*/ 46 h 468"/>
                  <a:gd name="T74" fmla="*/ 267 w 1130"/>
                  <a:gd name="T75" fmla="*/ 39 h 468"/>
                  <a:gd name="T76" fmla="*/ 300 w 1130"/>
                  <a:gd name="T77" fmla="*/ 36 h 468"/>
                  <a:gd name="T78" fmla="*/ 334 w 1130"/>
                  <a:gd name="T79" fmla="*/ 36 h 468"/>
                  <a:gd name="T80" fmla="*/ 447 w 1130"/>
                  <a:gd name="T81" fmla="*/ 16 h 468"/>
                  <a:gd name="T82" fmla="*/ 752 w 1130"/>
                  <a:gd name="T83" fmla="*/ 21 h 468"/>
                  <a:gd name="T84" fmla="*/ 782 w 1130"/>
                  <a:gd name="T85" fmla="*/ 24 h 468"/>
                  <a:gd name="T86" fmla="*/ 812 w 1130"/>
                  <a:gd name="T87" fmla="*/ 27 h 468"/>
                  <a:gd name="T88" fmla="*/ 842 w 1130"/>
                  <a:gd name="T89" fmla="*/ 25 h 468"/>
                  <a:gd name="T90" fmla="*/ 871 w 1130"/>
                  <a:gd name="T91" fmla="*/ 22 h 468"/>
                  <a:gd name="T92" fmla="*/ 899 w 1130"/>
                  <a:gd name="T93" fmla="*/ 17 h 468"/>
                  <a:gd name="T94" fmla="*/ 929 w 1130"/>
                  <a:gd name="T95" fmla="*/ 11 h 468"/>
                  <a:gd name="T96" fmla="*/ 958 w 1130"/>
                  <a:gd name="T97" fmla="*/ 4 h 4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130" h="468">
                    <a:moveTo>
                      <a:pt x="972" y="0"/>
                    </a:moveTo>
                    <a:lnTo>
                      <a:pt x="1002" y="35"/>
                    </a:lnTo>
                    <a:lnTo>
                      <a:pt x="1032" y="70"/>
                    </a:lnTo>
                    <a:lnTo>
                      <a:pt x="1060" y="107"/>
                    </a:lnTo>
                    <a:lnTo>
                      <a:pt x="1084" y="146"/>
                    </a:lnTo>
                    <a:lnTo>
                      <a:pt x="1104" y="187"/>
                    </a:lnTo>
                    <a:lnTo>
                      <a:pt x="1120" y="229"/>
                    </a:lnTo>
                    <a:lnTo>
                      <a:pt x="1129" y="272"/>
                    </a:lnTo>
                    <a:lnTo>
                      <a:pt x="1130" y="318"/>
                    </a:lnTo>
                    <a:lnTo>
                      <a:pt x="1108" y="341"/>
                    </a:lnTo>
                    <a:lnTo>
                      <a:pt x="1084" y="361"/>
                    </a:lnTo>
                    <a:lnTo>
                      <a:pt x="1058" y="377"/>
                    </a:lnTo>
                    <a:lnTo>
                      <a:pt x="1031" y="393"/>
                    </a:lnTo>
                    <a:lnTo>
                      <a:pt x="1002" y="403"/>
                    </a:lnTo>
                    <a:lnTo>
                      <a:pt x="972" y="413"/>
                    </a:lnTo>
                    <a:lnTo>
                      <a:pt x="941" y="420"/>
                    </a:lnTo>
                    <a:lnTo>
                      <a:pt x="908" y="424"/>
                    </a:lnTo>
                    <a:lnTo>
                      <a:pt x="876" y="428"/>
                    </a:lnTo>
                    <a:lnTo>
                      <a:pt x="842" y="430"/>
                    </a:lnTo>
                    <a:lnTo>
                      <a:pt x="808" y="430"/>
                    </a:lnTo>
                    <a:lnTo>
                      <a:pt x="774" y="430"/>
                    </a:lnTo>
                    <a:lnTo>
                      <a:pt x="740" y="429"/>
                    </a:lnTo>
                    <a:lnTo>
                      <a:pt x="706" y="427"/>
                    </a:lnTo>
                    <a:lnTo>
                      <a:pt x="672" y="424"/>
                    </a:lnTo>
                    <a:lnTo>
                      <a:pt x="640" y="422"/>
                    </a:lnTo>
                    <a:lnTo>
                      <a:pt x="616" y="427"/>
                    </a:lnTo>
                    <a:lnTo>
                      <a:pt x="591" y="430"/>
                    </a:lnTo>
                    <a:lnTo>
                      <a:pt x="567" y="434"/>
                    </a:lnTo>
                    <a:lnTo>
                      <a:pt x="543" y="437"/>
                    </a:lnTo>
                    <a:lnTo>
                      <a:pt x="518" y="441"/>
                    </a:lnTo>
                    <a:lnTo>
                      <a:pt x="494" y="443"/>
                    </a:lnTo>
                    <a:lnTo>
                      <a:pt x="469" y="446"/>
                    </a:lnTo>
                    <a:lnTo>
                      <a:pt x="444" y="449"/>
                    </a:lnTo>
                    <a:lnTo>
                      <a:pt x="419" y="451"/>
                    </a:lnTo>
                    <a:lnTo>
                      <a:pt x="394" y="455"/>
                    </a:lnTo>
                    <a:lnTo>
                      <a:pt x="368" y="457"/>
                    </a:lnTo>
                    <a:lnTo>
                      <a:pt x="344" y="458"/>
                    </a:lnTo>
                    <a:lnTo>
                      <a:pt x="319" y="461"/>
                    </a:lnTo>
                    <a:lnTo>
                      <a:pt x="294" y="463"/>
                    </a:lnTo>
                    <a:lnTo>
                      <a:pt x="268" y="465"/>
                    </a:lnTo>
                    <a:lnTo>
                      <a:pt x="243" y="468"/>
                    </a:lnTo>
                    <a:lnTo>
                      <a:pt x="226" y="465"/>
                    </a:lnTo>
                    <a:lnTo>
                      <a:pt x="209" y="463"/>
                    </a:lnTo>
                    <a:lnTo>
                      <a:pt x="192" y="461"/>
                    </a:lnTo>
                    <a:lnTo>
                      <a:pt x="175" y="457"/>
                    </a:lnTo>
                    <a:lnTo>
                      <a:pt x="158" y="453"/>
                    </a:lnTo>
                    <a:lnTo>
                      <a:pt x="141" y="450"/>
                    </a:lnTo>
                    <a:lnTo>
                      <a:pt x="126" y="446"/>
                    </a:lnTo>
                    <a:lnTo>
                      <a:pt x="109" y="441"/>
                    </a:lnTo>
                    <a:lnTo>
                      <a:pt x="93" y="436"/>
                    </a:lnTo>
                    <a:lnTo>
                      <a:pt x="79" y="429"/>
                    </a:lnTo>
                    <a:lnTo>
                      <a:pt x="64" y="422"/>
                    </a:lnTo>
                    <a:lnTo>
                      <a:pt x="51" y="413"/>
                    </a:lnTo>
                    <a:lnTo>
                      <a:pt x="38" y="403"/>
                    </a:lnTo>
                    <a:lnTo>
                      <a:pt x="28" y="393"/>
                    </a:lnTo>
                    <a:lnTo>
                      <a:pt x="17" y="380"/>
                    </a:lnTo>
                    <a:lnTo>
                      <a:pt x="8" y="366"/>
                    </a:lnTo>
                    <a:lnTo>
                      <a:pt x="2" y="325"/>
                    </a:lnTo>
                    <a:lnTo>
                      <a:pt x="0" y="285"/>
                    </a:lnTo>
                    <a:lnTo>
                      <a:pt x="3" y="245"/>
                    </a:lnTo>
                    <a:lnTo>
                      <a:pt x="11" y="207"/>
                    </a:lnTo>
                    <a:lnTo>
                      <a:pt x="24" y="169"/>
                    </a:lnTo>
                    <a:lnTo>
                      <a:pt x="40" y="133"/>
                    </a:lnTo>
                    <a:lnTo>
                      <a:pt x="60" y="99"/>
                    </a:lnTo>
                    <a:lnTo>
                      <a:pt x="85" y="66"/>
                    </a:lnTo>
                    <a:lnTo>
                      <a:pt x="102" y="68"/>
                    </a:lnTo>
                    <a:lnTo>
                      <a:pt x="119" y="66"/>
                    </a:lnTo>
                    <a:lnTo>
                      <a:pt x="136" y="65"/>
                    </a:lnTo>
                    <a:lnTo>
                      <a:pt x="153" y="63"/>
                    </a:lnTo>
                    <a:lnTo>
                      <a:pt x="170" y="61"/>
                    </a:lnTo>
                    <a:lnTo>
                      <a:pt x="186" y="57"/>
                    </a:lnTo>
                    <a:lnTo>
                      <a:pt x="201" y="54"/>
                    </a:lnTo>
                    <a:lnTo>
                      <a:pt x="218" y="50"/>
                    </a:lnTo>
                    <a:lnTo>
                      <a:pt x="234" y="46"/>
                    </a:lnTo>
                    <a:lnTo>
                      <a:pt x="251" y="43"/>
                    </a:lnTo>
                    <a:lnTo>
                      <a:pt x="267" y="39"/>
                    </a:lnTo>
                    <a:lnTo>
                      <a:pt x="284" y="37"/>
                    </a:lnTo>
                    <a:lnTo>
                      <a:pt x="300" y="36"/>
                    </a:lnTo>
                    <a:lnTo>
                      <a:pt x="317" y="35"/>
                    </a:lnTo>
                    <a:lnTo>
                      <a:pt x="334" y="36"/>
                    </a:lnTo>
                    <a:lnTo>
                      <a:pt x="353" y="37"/>
                    </a:lnTo>
                    <a:lnTo>
                      <a:pt x="447" y="16"/>
                    </a:lnTo>
                    <a:lnTo>
                      <a:pt x="736" y="18"/>
                    </a:lnTo>
                    <a:lnTo>
                      <a:pt x="752" y="21"/>
                    </a:lnTo>
                    <a:lnTo>
                      <a:pt x="767" y="23"/>
                    </a:lnTo>
                    <a:lnTo>
                      <a:pt x="782" y="24"/>
                    </a:lnTo>
                    <a:lnTo>
                      <a:pt x="797" y="25"/>
                    </a:lnTo>
                    <a:lnTo>
                      <a:pt x="812" y="27"/>
                    </a:lnTo>
                    <a:lnTo>
                      <a:pt x="827" y="25"/>
                    </a:lnTo>
                    <a:lnTo>
                      <a:pt x="842" y="25"/>
                    </a:lnTo>
                    <a:lnTo>
                      <a:pt x="856" y="24"/>
                    </a:lnTo>
                    <a:lnTo>
                      <a:pt x="871" y="22"/>
                    </a:lnTo>
                    <a:lnTo>
                      <a:pt x="885" y="21"/>
                    </a:lnTo>
                    <a:lnTo>
                      <a:pt x="899" y="17"/>
                    </a:lnTo>
                    <a:lnTo>
                      <a:pt x="914" y="15"/>
                    </a:lnTo>
                    <a:lnTo>
                      <a:pt x="929" y="11"/>
                    </a:lnTo>
                    <a:lnTo>
                      <a:pt x="944" y="8"/>
                    </a:lnTo>
                    <a:lnTo>
                      <a:pt x="958" y="4"/>
                    </a:lnTo>
                    <a:lnTo>
                      <a:pt x="972" y="0"/>
                    </a:lnTo>
                    <a:close/>
                  </a:path>
                </a:pathLst>
              </a:custGeom>
              <a:solidFill>
                <a:srgbClr val="A0F2F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grpSp>
        <p:sp>
          <p:nvSpPr>
            <p:cNvPr id="13" name="Text Box 11">
              <a:extLst>
                <a:ext uri="{FF2B5EF4-FFF2-40B4-BE49-F238E27FC236}">
                  <a16:creationId xmlns:a16="http://schemas.microsoft.com/office/drawing/2014/main" id="{A151ADA7-A117-4D5C-B352-25FCFE67239D}"/>
                </a:ext>
              </a:extLst>
            </p:cNvPr>
            <p:cNvSpPr txBox="1">
              <a:spLocks noChangeArrowheads="1"/>
            </p:cNvSpPr>
            <p:nvPr/>
          </p:nvSpPr>
          <p:spPr bwMode="auto">
            <a:xfrm>
              <a:off x="645162" y="296068"/>
              <a:ext cx="611132" cy="2111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lIns="0" tIns="0" rIns="0" bIns="0"/>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a:lnSpc>
                  <a:spcPts val="700"/>
                </a:lnSpc>
                <a:spcBef>
                  <a:spcPct val="0"/>
                </a:spcBef>
                <a:buFontTx/>
                <a:buNone/>
              </a:pPr>
              <a:r>
                <a:rPr lang="en-US" altLang="en-US" sz="800" b="1" dirty="0">
                  <a:solidFill>
                    <a:srgbClr val="000000">
                      <a:lumMod val="65000"/>
                      <a:lumOff val="35000"/>
                    </a:srgbClr>
                  </a:solidFill>
                  <a:latin typeface="Arial"/>
                </a:rPr>
                <a:t>Birth-18 months</a:t>
              </a:r>
              <a:endParaRPr lang="en-US" altLang="en-US" sz="1400" b="1" dirty="0">
                <a:solidFill>
                  <a:srgbClr val="000000">
                    <a:lumMod val="65000"/>
                    <a:lumOff val="35000"/>
                  </a:srgbClr>
                </a:solidFill>
                <a:latin typeface="Arial"/>
              </a:endParaRPr>
            </a:p>
          </p:txBody>
        </p:sp>
      </p:grpSp>
      <p:sp>
        <p:nvSpPr>
          <p:cNvPr id="62" name="TextBox 61">
            <a:extLst>
              <a:ext uri="{FF2B5EF4-FFF2-40B4-BE49-F238E27FC236}">
                <a16:creationId xmlns:a16="http://schemas.microsoft.com/office/drawing/2014/main" id="{F9159515-5A2C-40A8-B2ED-73757FC22563}"/>
              </a:ext>
            </a:extLst>
          </p:cNvPr>
          <p:cNvSpPr txBox="1"/>
          <p:nvPr/>
        </p:nvSpPr>
        <p:spPr>
          <a:xfrm>
            <a:off x="644525" y="6401449"/>
            <a:ext cx="8246552" cy="451632"/>
          </a:xfrm>
          <a:prstGeom prst="rect">
            <a:avLst/>
          </a:prstGeom>
          <a:noFill/>
        </p:spPr>
        <p:txBody>
          <a:bodyPr wrap="square" rtlCol="0">
            <a:noAutofit/>
          </a:bodyPr>
          <a:lstStyle/>
          <a:p>
            <a:pPr algn="r">
              <a:defRPr/>
            </a:pPr>
            <a:r>
              <a:rPr lang="en-US" sz="1400" dirty="0">
                <a:solidFill>
                  <a:srgbClr val="000000">
                    <a:lumMod val="50000"/>
                    <a:lumOff val="50000"/>
                  </a:srgbClr>
                </a:solidFill>
              </a:rPr>
              <a:t>Books: </a:t>
            </a:r>
            <a:r>
              <a:rPr lang="en-US" sz="1400" i="1" dirty="0">
                <a:solidFill>
                  <a:srgbClr val="000000">
                    <a:lumMod val="50000"/>
                    <a:lumOff val="50000"/>
                  </a:srgbClr>
                </a:solidFill>
              </a:rPr>
              <a:t>Itsy Bitsy Spider</a:t>
            </a:r>
            <a:r>
              <a:rPr lang="en-US" sz="1400" dirty="0">
                <a:solidFill>
                  <a:srgbClr val="000000">
                    <a:lumMod val="50000"/>
                    <a:lumOff val="50000"/>
                  </a:srgbClr>
                </a:solidFill>
              </a:rPr>
              <a:t>; </a:t>
            </a:r>
            <a:r>
              <a:rPr lang="en-US" sz="1400" i="1" dirty="0">
                <a:solidFill>
                  <a:srgbClr val="000000">
                    <a:lumMod val="50000"/>
                    <a:lumOff val="50000"/>
                  </a:srgbClr>
                </a:solidFill>
              </a:rPr>
              <a:t>Five Little Ducks</a:t>
            </a:r>
            <a:r>
              <a:rPr lang="en-US" sz="1400" dirty="0">
                <a:solidFill>
                  <a:srgbClr val="000000">
                    <a:lumMod val="50000"/>
                    <a:lumOff val="50000"/>
                  </a:srgbClr>
                </a:solidFill>
              </a:rPr>
              <a:t>, </a:t>
            </a:r>
            <a:r>
              <a:rPr lang="en-US" sz="1400" dirty="0" err="1">
                <a:solidFill>
                  <a:srgbClr val="000000">
                    <a:lumMod val="50000"/>
                    <a:lumOff val="50000"/>
                  </a:srgbClr>
                </a:solidFill>
              </a:rPr>
              <a:t>illus</a:t>
            </a:r>
            <a:r>
              <a:rPr lang="en-US" sz="1400" dirty="0">
                <a:solidFill>
                  <a:srgbClr val="000000">
                    <a:lumMod val="50000"/>
                    <a:lumOff val="50000"/>
                  </a:srgbClr>
                </a:solidFill>
              </a:rPr>
              <a:t> by Penny Ives; </a:t>
            </a:r>
            <a:br>
              <a:rPr lang="en-US" sz="1400" dirty="0">
                <a:solidFill>
                  <a:srgbClr val="000000">
                    <a:lumMod val="50000"/>
                    <a:lumOff val="50000"/>
                  </a:srgbClr>
                </a:solidFill>
              </a:rPr>
            </a:br>
            <a:r>
              <a:rPr lang="en-US" sz="1400" i="1" dirty="0">
                <a:solidFill>
                  <a:srgbClr val="000000">
                    <a:lumMod val="50000"/>
                    <a:lumOff val="50000"/>
                  </a:srgbClr>
                </a:solidFill>
              </a:rPr>
              <a:t>Humpty Dumpty and Other Rhymes </a:t>
            </a:r>
            <a:r>
              <a:rPr lang="en-US" sz="1400" dirty="0">
                <a:solidFill>
                  <a:srgbClr val="000000">
                    <a:lumMod val="50000"/>
                    <a:lumOff val="50000"/>
                  </a:srgbClr>
                </a:solidFill>
              </a:rPr>
              <a:t>by Iona Opie &amp; Rosemary Wells</a:t>
            </a:r>
          </a:p>
        </p:txBody>
      </p:sp>
    </p:spTree>
    <p:extLst>
      <p:ext uri="{BB962C8B-B14F-4D97-AF65-F5344CB8AC3E}">
        <p14:creationId xmlns:p14="http://schemas.microsoft.com/office/powerpoint/2010/main" val="1044019871"/>
      </p:ext>
    </p:extLst>
  </p:cSld>
  <p:clrMapOvr>
    <a:masterClrMapping/>
  </p:clrMapOvr>
</p:sld>
</file>

<file path=ppt/theme/theme1.xml><?xml version="1.0" encoding="utf-8"?>
<a:theme xmlns:a="http://schemas.openxmlformats.org/drawingml/2006/main" name="Office Theme">
  <a:themeElements>
    <a:clrScheme name="Custom 2">
      <a:dk1>
        <a:srgbClr val="000000"/>
      </a:dk1>
      <a:lt1>
        <a:sysClr val="window" lastClr="FFFFFF"/>
      </a:lt1>
      <a:dk2>
        <a:srgbClr val="1F497D"/>
      </a:dk2>
      <a:lt2>
        <a:srgbClr val="EEECE1"/>
      </a:lt2>
      <a:accent1>
        <a:srgbClr val="00AFD7"/>
      </a:accent1>
      <a:accent2>
        <a:srgbClr val="236192"/>
      </a:accent2>
      <a:accent3>
        <a:srgbClr val="8A1B61"/>
      </a:accent3>
      <a:accent4>
        <a:srgbClr val="007749"/>
      </a:accent4>
      <a:accent5>
        <a:srgbClr val="F6BE00"/>
      </a:accent5>
      <a:accent6>
        <a:srgbClr val="AE2573"/>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Custom 2">
    <a:dk1>
      <a:srgbClr val="000000"/>
    </a:dk1>
    <a:lt1>
      <a:sysClr val="window" lastClr="FFFFFF"/>
    </a:lt1>
    <a:dk2>
      <a:srgbClr val="1F497D"/>
    </a:dk2>
    <a:lt2>
      <a:srgbClr val="EEECE1"/>
    </a:lt2>
    <a:accent1>
      <a:srgbClr val="00AFD7"/>
    </a:accent1>
    <a:accent2>
      <a:srgbClr val="236192"/>
    </a:accent2>
    <a:accent3>
      <a:srgbClr val="8A1B61"/>
    </a:accent3>
    <a:accent4>
      <a:srgbClr val="007749"/>
    </a:accent4>
    <a:accent5>
      <a:srgbClr val="F6BE00"/>
    </a:accent5>
    <a:accent6>
      <a:srgbClr val="AE2573"/>
    </a:accent6>
    <a:hlink>
      <a:srgbClr val="0000FF"/>
    </a:hlink>
    <a:folHlink>
      <a:srgbClr val="800080"/>
    </a:folHlink>
  </a:clrScheme>
</a:themeOverride>
</file>

<file path=ppt/theme/themeOverride2.xml><?xml version="1.0" encoding="utf-8"?>
<a:themeOverride xmlns:a="http://schemas.openxmlformats.org/drawingml/2006/main">
  <a:clrScheme name="Custom 2">
    <a:dk1>
      <a:srgbClr val="000000"/>
    </a:dk1>
    <a:lt1>
      <a:sysClr val="window" lastClr="FFFFFF"/>
    </a:lt1>
    <a:dk2>
      <a:srgbClr val="1F497D"/>
    </a:dk2>
    <a:lt2>
      <a:srgbClr val="EEECE1"/>
    </a:lt2>
    <a:accent1>
      <a:srgbClr val="00AFD7"/>
    </a:accent1>
    <a:accent2>
      <a:srgbClr val="236192"/>
    </a:accent2>
    <a:accent3>
      <a:srgbClr val="8A1B61"/>
    </a:accent3>
    <a:accent4>
      <a:srgbClr val="007749"/>
    </a:accent4>
    <a:accent5>
      <a:srgbClr val="F6BE00"/>
    </a:accent5>
    <a:accent6>
      <a:srgbClr val="AE2573"/>
    </a:accent6>
    <a:hlink>
      <a:srgbClr val="0000FF"/>
    </a:hlink>
    <a:folHlink>
      <a:srgbClr val="800080"/>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mso-contentType ?>
<SharedContentType xmlns="Microsoft.SharePoint.Taxonomy.ContentTypeSync" SourceId="e1e867eb-0ccf-46b3-a8be-678a344b5681" ContentTypeId="0x0101" PreviousValue="false"/>
</file>

<file path=customXml/item3.xml><?xml version="1.0" encoding="utf-8"?>
<ct:contentTypeSchema xmlns:ct="http://schemas.microsoft.com/office/2006/metadata/contentType" xmlns:ma="http://schemas.microsoft.com/office/2006/metadata/properties/metaAttributes" ct:_="" ma:_="" ma:contentTypeName="Document" ma:contentTypeID="0x010100228288C84E1DDE4EB5E7AD34197F94B1" ma:contentTypeVersion="72" ma:contentTypeDescription="Create a new document." ma:contentTypeScope="" ma:versionID="a81781db1c3cf78feb75061da1750f38">
  <xsd:schema xmlns:xsd="http://www.w3.org/2001/XMLSchema" xmlns:xs="http://www.w3.org/2001/XMLSchema" xmlns:p="http://schemas.microsoft.com/office/2006/metadata/properties" xmlns:ns2="6b67d80f-331f-4b51-b18e-81b8c101c29d" xmlns:ns3="1e61f529-8f22-46c7-a76f-bf56c3f12971" xmlns:ns4="a0586231-9477-4591-a29e-570308545c89" targetNamespace="http://schemas.microsoft.com/office/2006/metadata/properties" ma:root="true" ma:fieldsID="96cea5aa6d3a5febaf10c28a200d376a" ns2:_="" ns3:_="" ns4:_="">
    <xsd:import namespace="6b67d80f-331f-4b51-b18e-81b8c101c29d"/>
    <xsd:import namespace="1e61f529-8f22-46c7-a76f-bf56c3f12971"/>
    <xsd:import namespace="a0586231-9477-4591-a29e-570308545c89"/>
    <xsd:element name="properties">
      <xsd:complexType>
        <xsd:sequence>
          <xsd:element name="documentManagement">
            <xsd:complexType>
              <xsd:all>
                <xsd:element ref="ns2:SharedWithUsers" minOccurs="0"/>
                <xsd:element ref="ns2:SharingHintHash" minOccurs="0"/>
                <xsd:element ref="ns2:SharedWithDetails" minOccurs="0"/>
                <xsd:element ref="ns3:LastSharedByUser" minOccurs="0"/>
                <xsd:element ref="ns3:LastSharedByTime" minOccurs="0"/>
                <xsd:element ref="ns4:MediaServiceMetadata" minOccurs="0"/>
                <xsd:element ref="ns4:MediaServiceFastMetadata" minOccurs="0"/>
                <xsd:element ref="ns4:MediaServiceDateTaken" minOccurs="0"/>
                <xsd:element ref="ns4:MediaServiceAutoTags" minOccurs="0"/>
                <xsd:element ref="ns4:MediaServiceOCR" minOccurs="0"/>
                <xsd:element ref="ns4:MediaServiceEventHashCode" minOccurs="0"/>
                <xsd:element ref="ns4:MediaServiceGenerationTime" minOccurs="0"/>
                <xsd:element ref="ns4:MediaServiceLocation" minOccurs="0"/>
                <xsd:element ref="ns4:MediaServiceAutoKeyPoints" minOccurs="0"/>
                <xsd:element ref="ns4: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b67d80f-331f-4b51-b18e-81b8c101c29d"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ingHintHash" ma:index="9" nillable="true" ma:displayName="Sharing Hint Hash" ma:internalName="SharingHintHash" ma:readOnly="true">
      <xsd:simpleType>
        <xsd:restriction base="dms:Text"/>
      </xsd:simpleType>
    </xsd:element>
    <xsd:element name="SharedWithDetails" ma:index="10"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1e61f529-8f22-46c7-a76f-bf56c3f12971" elementFormDefault="qualified">
    <xsd:import namespace="http://schemas.microsoft.com/office/2006/documentManagement/types"/>
    <xsd:import namespace="http://schemas.microsoft.com/office/infopath/2007/PartnerControls"/>
    <xsd:element name="LastSharedByUser" ma:index="11" nillable="true" ma:displayName="Last Shared By User" ma:description="" ma:internalName="LastSharedByUser" ma:readOnly="true">
      <xsd:simpleType>
        <xsd:restriction base="dms:Note">
          <xsd:maxLength value="255"/>
        </xsd:restriction>
      </xsd:simpleType>
    </xsd:element>
    <xsd:element name="LastSharedByTime" ma:index="12" nillable="true" ma:displayName="Last Shared By Time" ma:description="" ma:internalName="LastSharedByTime" ma:readOnly="tru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a0586231-9477-4591-a29e-570308545c89" elementFormDefault="qualified">
    <xsd:import namespace="http://schemas.microsoft.com/office/2006/documentManagement/types"/>
    <xsd:import namespace="http://schemas.microsoft.com/office/infopath/2007/PartnerControls"/>
    <xsd:element name="MediaServiceMetadata" ma:index="13" nillable="true" ma:displayName="MediaServiceMetadata" ma:description="" ma:hidden="true" ma:internalName="MediaServiceMetadata" ma:readOnly="true">
      <xsd:simpleType>
        <xsd:restriction base="dms:Note"/>
      </xsd:simpleType>
    </xsd:element>
    <xsd:element name="MediaServiceFastMetadata" ma:index="14" nillable="true" ma:displayName="MediaServiceFastMetadata" ma:description="" ma:hidden="true" ma:internalName="MediaServiceFastMetadata" ma:readOnly="true">
      <xsd:simpleType>
        <xsd:restriction base="dms:Note"/>
      </xsd:simpleType>
    </xsd:element>
    <xsd:element name="MediaServiceDateTaken" ma:index="15" nillable="true" ma:displayName="MediaServiceDateTaken" ma:description="" ma:hidden="true" ma:internalName="MediaServiceDateTaken" ma:readOnly="true">
      <xsd:simpleType>
        <xsd:restriction base="dms:Text"/>
      </xsd:simpleType>
    </xsd:element>
    <xsd:element name="MediaServiceAutoTags" ma:index="16" nillable="true" ma:displayName="MediaServiceAutoTags" ma:description="" ma:internalName="MediaServiceAutoTags" ma:readOnly="true">
      <xsd:simpleType>
        <xsd:restriction base="dms:Text"/>
      </xsd:simpleType>
    </xsd:element>
    <xsd:element name="MediaServiceOCR" ma:index="17" nillable="true" ma:displayName="MediaServiceOCR" ma:internalName="MediaServiceOCR" ma:readOnly="true">
      <xsd:simpleType>
        <xsd:restriction base="dms:Note">
          <xsd:maxLength value="255"/>
        </xsd:restriction>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Location" ma:index="20" nillable="true" ma:displayName="Location" ma:internalName="MediaServiceLocation" ma:readOnly="true">
      <xsd:simpleType>
        <xsd:restriction base="dms:Text"/>
      </xsd:simpleType>
    </xsd:element>
    <xsd:element name="MediaServiceAutoKeyPoints" ma:index="21" nillable="true" ma:displayName="MediaServiceAutoKeyPoints" ma:hidden="true" ma:internalName="MediaServiceAutoKeyPoints" ma:readOnly="true">
      <xsd:simpleType>
        <xsd:restriction base="dms:Note"/>
      </xsd:simpleType>
    </xsd:element>
    <xsd:element name="MediaServiceKeyPoints" ma:index="22"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78C62408-4C98-4138-ADFE-970D7EB7584E}">
  <ds:schemaRefs>
    <ds:schemaRef ds:uri="http://schemas.microsoft.com/sharepoint/v3/contenttype/forms"/>
  </ds:schemaRefs>
</ds:datastoreItem>
</file>

<file path=customXml/itemProps2.xml><?xml version="1.0" encoding="utf-8"?>
<ds:datastoreItem xmlns:ds="http://schemas.openxmlformats.org/officeDocument/2006/customXml" ds:itemID="{15A41CA0-4F9E-46BC-971B-2CA6CB20108D}">
  <ds:schemaRefs>
    <ds:schemaRef ds:uri="Microsoft.SharePoint.Taxonomy.ContentTypeSync"/>
  </ds:schemaRefs>
</ds:datastoreItem>
</file>

<file path=customXml/itemProps3.xml><?xml version="1.0" encoding="utf-8"?>
<ds:datastoreItem xmlns:ds="http://schemas.openxmlformats.org/officeDocument/2006/customXml" ds:itemID="{379AC723-24C5-4A39-8A75-A1128BAC3C8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b67d80f-331f-4b51-b18e-81b8c101c29d"/>
    <ds:schemaRef ds:uri="1e61f529-8f22-46c7-a76f-bf56c3f12971"/>
    <ds:schemaRef ds:uri="a0586231-9477-4591-a29e-570308545c8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4.xml><?xml version="1.0" encoding="utf-8"?>
<ds:datastoreItem xmlns:ds="http://schemas.openxmlformats.org/officeDocument/2006/customXml" ds:itemID="{F6409307-7252-49D2-AE9F-78FB572ADF38}">
  <ds:schemaRefs>
    <ds:schemaRef ds:uri="http://schemas.openxmlformats.org/package/2006/metadata/core-properties"/>
    <ds:schemaRef ds:uri="http://purl.org/dc/elements/1.1/"/>
    <ds:schemaRef ds:uri="http://schemas.microsoft.com/office/2006/metadata/properties"/>
    <ds:schemaRef ds:uri="6b67d80f-331f-4b51-b18e-81b8c101c29d"/>
    <ds:schemaRef ds:uri="http://purl.org/dc/terms/"/>
    <ds:schemaRef ds:uri="http://schemas.microsoft.com/office/2006/documentManagement/types"/>
    <ds:schemaRef ds:uri="http://www.w3.org/XML/1998/namespace"/>
    <ds:schemaRef ds:uri="1e61f529-8f22-46c7-a76f-bf56c3f12971"/>
    <ds:schemaRef ds:uri="http://schemas.microsoft.com/office/infopath/2007/PartnerControls"/>
    <ds:schemaRef ds:uri="a0586231-9477-4591-a29e-570308545c89"/>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
  <TotalTime>8429</TotalTime>
  <Words>3136</Words>
  <Application>Microsoft Office PowerPoint</Application>
  <PresentationFormat>On-screen Show (4:3)</PresentationFormat>
  <Paragraphs>356</Paragraphs>
  <Slides>22</Slides>
  <Notes>22</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22</vt:i4>
      </vt:variant>
    </vt:vector>
  </HeadingPairs>
  <TitlesOfParts>
    <vt:vector size="29" baseType="lpstr">
      <vt:lpstr>Arial</vt:lpstr>
      <vt:lpstr>Arial Narrow</vt:lpstr>
      <vt:lpstr>Calibri</vt:lpstr>
      <vt:lpstr>Comic Sans MS</vt:lpstr>
      <vt:lpstr>Symbol</vt:lpstr>
      <vt:lpstr>Wingdings</vt:lpstr>
      <vt:lpstr>Office Theme</vt:lpstr>
      <vt:lpstr>Background Knowledge Part 2 </vt:lpstr>
      <vt:lpstr>Book/Story Knowledge</vt:lpstr>
      <vt:lpstr>Book/Story Knowledge includes…</vt:lpstr>
      <vt:lpstr>A. How stories work </vt:lpstr>
      <vt:lpstr>B. Narrative skills  retelling stories or events</vt:lpstr>
      <vt:lpstr>C. Print Motivation child’s interest in and enjoyment of books and reading </vt:lpstr>
      <vt:lpstr>Brainstorm!  Supporting Print Motivation</vt:lpstr>
      <vt:lpstr>PowerPoint Presentation</vt:lpstr>
      <vt:lpstr>PowerPoint Presentation</vt:lpstr>
      <vt:lpstr>PowerPoint Presentation</vt:lpstr>
      <vt:lpstr>PowerPoint Presentation</vt:lpstr>
      <vt:lpstr>PowerPoint Presentation</vt:lpstr>
      <vt:lpstr>Connecting Background Knowledge to the 5 Practices</vt:lpstr>
      <vt:lpstr>TALK</vt:lpstr>
      <vt:lpstr>SING</vt:lpstr>
      <vt:lpstr>WRITE</vt:lpstr>
      <vt:lpstr>PLAY</vt:lpstr>
      <vt:lpstr>ALL the early literacy components  work together </vt:lpstr>
      <vt:lpstr>PowerPoint Presentation</vt:lpstr>
      <vt:lpstr>Scaffolding with Children</vt:lpstr>
      <vt:lpstr>Planning Storytimes </vt:lpstr>
      <vt:lpstr>Acknowledgements</vt:lpstr>
    </vt:vector>
  </TitlesOfParts>
  <Company>oclc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Blake,Clint</dc:creator>
  <cp:lastModifiedBy>Gesinger,Kathleen</cp:lastModifiedBy>
  <cp:revision>654</cp:revision>
  <cp:lastPrinted>2018-05-30T04:46:07Z</cp:lastPrinted>
  <dcterms:created xsi:type="dcterms:W3CDTF">2015-08-07T17:27:45Z</dcterms:created>
  <dcterms:modified xsi:type="dcterms:W3CDTF">2019-08-01T20:19:01Z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0x010100228288C84E1DDE4EB5E7AD34197F94B1</vt:lpwstr>
  </property>
</Properties>
</file>